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0" r:id="rId18"/>
    <p:sldId id="272" r:id="rId19"/>
    <p:sldId id="273" r:id="rId20"/>
    <p:sldId id="274" r:id="rId21"/>
    <p:sldId id="275" r:id="rId22"/>
    <p:sldId id="276" r:id="rId23"/>
    <p:sldId id="277" r:id="rId24"/>
    <p:sldId id="278" r:id="rId25"/>
    <p:sldId id="286" r:id="rId26"/>
    <p:sldId id="279" r:id="rId27"/>
    <p:sldId id="280" r:id="rId28"/>
    <p:sldId id="281" r:id="rId29"/>
    <p:sldId id="282" r:id="rId30"/>
    <p:sldId id="283" r:id="rId31"/>
    <p:sldId id="284" r:id="rId32"/>
    <p:sldId id="285" r:id="rId33"/>
    <p:sldId id="287" r:id="rId34"/>
    <p:sldId id="289"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6/25/2024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b="1" dirty="0"/>
              <a:t>Fish</a:t>
            </a:r>
            <a:r>
              <a:rPr lang="en-US" dirty="0"/>
              <a:t> </a:t>
            </a:r>
            <a:r>
              <a:rPr lang="en-US" b="1" dirty="0"/>
              <a:t>hatchery</a:t>
            </a:r>
          </a:p>
          <a:p>
            <a:r>
              <a:rPr lang="en-US" b="1" dirty="0"/>
              <a:t>Presented</a:t>
            </a:r>
            <a:r>
              <a:rPr lang="en-US" dirty="0"/>
              <a:t> </a:t>
            </a:r>
            <a:r>
              <a:rPr lang="en-US" b="1" dirty="0"/>
              <a:t>by</a:t>
            </a:r>
          </a:p>
          <a:p>
            <a:r>
              <a:rPr lang="en-US" dirty="0" err="1"/>
              <a:t>K.sridhar</a:t>
            </a:r>
            <a:endParaRPr lang="en-US" dirty="0"/>
          </a:p>
          <a:p>
            <a:endParaRPr lang="en-US" dirty="0">
              <a:solidFill>
                <a:srgbClr val="FF0000"/>
              </a:solidFill>
            </a:endParaRPr>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62500" lnSpcReduction="20000"/>
          </a:bodyPr>
          <a:lstStyle/>
          <a:p>
            <a:r>
              <a:rPr lang="en-US" b="1" dirty="0"/>
              <a:t>Eggs:</a:t>
            </a:r>
          </a:p>
          <a:p>
            <a:r>
              <a:rPr lang="en-US" dirty="0"/>
              <a:t>The eggs are small, spherical, and vary from 0.25 to 0.27 mm in diameter</a:t>
            </a:r>
          </a:p>
          <a:p>
            <a:r>
              <a:rPr lang="en-US" dirty="0"/>
              <a:t>.The developing </a:t>
            </a:r>
            <a:r>
              <a:rPr lang="en-US" dirty="0" err="1"/>
              <a:t>nauplius</a:t>
            </a:r>
            <a:r>
              <a:rPr lang="en-US" dirty="0"/>
              <a:t> almost fills up the entire space inside the egg.</a:t>
            </a:r>
          </a:p>
          <a:p>
            <a:r>
              <a:rPr lang="en-US" dirty="0"/>
              <a:t> At 28-30°C, the eggs hatch 12-17 h after spawning.</a:t>
            </a:r>
          </a:p>
          <a:p>
            <a:r>
              <a:rPr lang="en-US" b="1" dirty="0" err="1"/>
              <a:t>Nauplius</a:t>
            </a:r>
            <a:r>
              <a:rPr lang="en-US" b="1" dirty="0"/>
              <a:t> Stage:</a:t>
            </a:r>
          </a:p>
          <a:p>
            <a:r>
              <a:rPr lang="en-US" dirty="0"/>
              <a:t>The </a:t>
            </a:r>
            <a:r>
              <a:rPr lang="en-US" dirty="0" err="1"/>
              <a:t>nauplius</a:t>
            </a:r>
            <a:r>
              <a:rPr lang="en-US" dirty="0"/>
              <a:t> stage is the stage after eggs have hatched.</a:t>
            </a:r>
          </a:p>
          <a:p>
            <a:r>
              <a:rPr lang="en-US" dirty="0"/>
              <a:t> The prawn </a:t>
            </a:r>
            <a:r>
              <a:rPr lang="en-US" dirty="0" err="1"/>
              <a:t>nauplius</a:t>
            </a:r>
            <a:r>
              <a:rPr lang="en-US" dirty="0"/>
              <a:t> is very tiny, measuring from 0.30 to 0.58 mm in total length .</a:t>
            </a:r>
          </a:p>
          <a:p>
            <a:r>
              <a:rPr lang="en-US" dirty="0"/>
              <a:t> It swims intermittently upward using its appendages in a "bat-like" manner.</a:t>
            </a:r>
          </a:p>
          <a:p>
            <a:r>
              <a:rPr lang="en-US" dirty="0"/>
              <a:t> It is attracted to light; and, in aerated tanks, it will concentrate in the most lighted areas if aeration is stopped. </a:t>
            </a:r>
          </a:p>
          <a:p>
            <a:r>
              <a:rPr lang="en-US" dirty="0"/>
              <a:t>The </a:t>
            </a:r>
            <a:r>
              <a:rPr lang="en-US" dirty="0" err="1"/>
              <a:t>nauplius</a:t>
            </a:r>
            <a:r>
              <a:rPr lang="en-US" dirty="0"/>
              <a:t> molts through each of six </a:t>
            </a:r>
            <a:r>
              <a:rPr lang="en-US" dirty="0" err="1"/>
              <a:t>substages</a:t>
            </a:r>
            <a:r>
              <a:rPr lang="en-US" dirty="0"/>
              <a:t> for a total of about 1.5-2</a:t>
            </a:r>
          </a:p>
          <a:p>
            <a:r>
              <a:rPr lang="en-US" dirty="0"/>
              <a:t>days.</a:t>
            </a:r>
          </a:p>
          <a:p>
            <a:r>
              <a:rPr lang="en-US" dirty="0"/>
              <a:t> The </a:t>
            </a:r>
            <a:r>
              <a:rPr lang="en-US" dirty="0" err="1"/>
              <a:t>substages</a:t>
            </a:r>
            <a:r>
              <a:rPr lang="en-US" dirty="0"/>
              <a:t> differ from each other mainly on the </a:t>
            </a:r>
            <a:r>
              <a:rPr lang="en-US" dirty="0" err="1"/>
              <a:t>furcal</a:t>
            </a:r>
            <a:r>
              <a:rPr lang="en-US" dirty="0"/>
              <a:t> spine formula. The latter indicates the number of spines at each side of the </a:t>
            </a:r>
            <a:r>
              <a:rPr lang="en-US" dirty="0" err="1"/>
              <a:t>furca</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b="1" dirty="0" err="1"/>
              <a:t>Protozoea</a:t>
            </a:r>
            <a:r>
              <a:rPr lang="en-US" b="1" dirty="0"/>
              <a:t> Stage:</a:t>
            </a:r>
          </a:p>
          <a:p>
            <a:r>
              <a:rPr lang="en-US" dirty="0"/>
              <a:t>The </a:t>
            </a:r>
            <a:r>
              <a:rPr lang="en-US" dirty="0" err="1"/>
              <a:t>protozoea</a:t>
            </a:r>
            <a:r>
              <a:rPr lang="en-US" dirty="0"/>
              <a:t> can easily be distinguished from the </a:t>
            </a:r>
            <a:r>
              <a:rPr lang="en-US" dirty="0" err="1"/>
              <a:t>nauplius</a:t>
            </a:r>
            <a:r>
              <a:rPr lang="en-US" dirty="0"/>
              <a:t> stage. </a:t>
            </a:r>
          </a:p>
          <a:p>
            <a:r>
              <a:rPr lang="en-US" dirty="0"/>
              <a:t>Its body is more elongated and measures from 0.96 to 3.30 mm in total length . </a:t>
            </a:r>
          </a:p>
          <a:p>
            <a:r>
              <a:rPr lang="en-US" dirty="0"/>
              <a:t>It consists of the carapace, thorax, and abdomen. The </a:t>
            </a:r>
            <a:r>
              <a:rPr lang="en-US" dirty="0" err="1"/>
              <a:t>protozoea</a:t>
            </a:r>
            <a:r>
              <a:rPr lang="en-US" dirty="0"/>
              <a:t> can also be distinguished by its</a:t>
            </a:r>
          </a:p>
          <a:p>
            <a:r>
              <a:rPr lang="en-US" dirty="0"/>
              <a:t>movement;</a:t>
            </a:r>
          </a:p>
          <a:p>
            <a:r>
              <a:rPr lang="en-US" dirty="0"/>
              <a:t> it swims vertically and diagonally forward towards the water surface.</a:t>
            </a:r>
          </a:p>
          <a:p>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US" dirty="0"/>
              <a:t>The proto </a:t>
            </a:r>
            <a:r>
              <a:rPr lang="en-US" dirty="0" err="1"/>
              <a:t>zoea</a:t>
            </a:r>
            <a:r>
              <a:rPr lang="en-US" dirty="0"/>
              <a:t> undergoes three sub stages .</a:t>
            </a:r>
          </a:p>
          <a:p>
            <a:r>
              <a:rPr lang="en-US" dirty="0"/>
              <a:t> The paired eyes of  </a:t>
            </a:r>
            <a:r>
              <a:rPr lang="en-US" dirty="0" err="1"/>
              <a:t>protozoea</a:t>
            </a:r>
            <a:r>
              <a:rPr lang="en-US" dirty="0"/>
              <a:t> I (ZI) can be observed as two dark spots in the upper portion of the carapace when examined under the microscope. </a:t>
            </a:r>
          </a:p>
          <a:p>
            <a:r>
              <a:rPr lang="en-US" dirty="0"/>
              <a:t>These eyes become stalked at </a:t>
            </a:r>
            <a:r>
              <a:rPr lang="en-US" dirty="0" err="1"/>
              <a:t>protozoea</a:t>
            </a:r>
            <a:r>
              <a:rPr lang="en-US" dirty="0"/>
              <a:t> II</a:t>
            </a:r>
          </a:p>
          <a:p>
            <a:r>
              <a:rPr lang="en-US" dirty="0"/>
              <a:t>(ZII). At </a:t>
            </a:r>
            <a:r>
              <a:rPr lang="en-US" dirty="0" err="1"/>
              <a:t>protozoea</a:t>
            </a:r>
            <a:r>
              <a:rPr lang="en-US" dirty="0"/>
              <a:t> III (ZIII), the dorsal median spine at the sixth abdominal segment first appears.</a:t>
            </a:r>
          </a:p>
          <a:p>
            <a:r>
              <a:rPr lang="en-US" dirty="0"/>
              <a:t> Observations on the increase in size from ZI to ZIII during the actual rearing activity can also help in the visual identification of the sub stages.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b="1" dirty="0" err="1"/>
              <a:t>Mysis</a:t>
            </a:r>
            <a:r>
              <a:rPr lang="en-US" b="1" dirty="0"/>
              <a:t> Stage</a:t>
            </a:r>
          </a:p>
          <a:p>
            <a:r>
              <a:rPr lang="en-US" dirty="0"/>
              <a:t>The </a:t>
            </a:r>
            <a:r>
              <a:rPr lang="en-US" dirty="0" err="1"/>
              <a:t>mysis</a:t>
            </a:r>
            <a:r>
              <a:rPr lang="en-US" dirty="0"/>
              <a:t> is shrimp-like with the head pointing. Its body measures from 3.28 to 4.87 mm in total length . </a:t>
            </a:r>
          </a:p>
          <a:p>
            <a:r>
              <a:rPr lang="en-US" dirty="0"/>
              <a:t>The </a:t>
            </a:r>
            <a:r>
              <a:rPr lang="en-US" dirty="0" err="1"/>
              <a:t>telson</a:t>
            </a:r>
            <a:r>
              <a:rPr lang="en-US" dirty="0"/>
              <a:t> and </a:t>
            </a:r>
            <a:r>
              <a:rPr lang="en-US" dirty="0" err="1"/>
              <a:t>uropods</a:t>
            </a:r>
            <a:r>
              <a:rPr lang="en-US" dirty="0"/>
              <a:t> are developed. </a:t>
            </a:r>
          </a:p>
          <a:p>
            <a:r>
              <a:rPr lang="en-US" dirty="0"/>
              <a:t>The </a:t>
            </a:r>
            <a:r>
              <a:rPr lang="en-US" dirty="0" err="1"/>
              <a:t>mysis</a:t>
            </a:r>
            <a:r>
              <a:rPr lang="en-US" dirty="0"/>
              <a:t> swims in quick darts accomplished by bending the abdomen backwards.</a:t>
            </a:r>
          </a:p>
          <a:p>
            <a:r>
              <a:rPr lang="en-US" dirty="0"/>
              <a:t> For </a:t>
            </a:r>
            <a:r>
              <a:rPr lang="en-US" dirty="0" err="1"/>
              <a:t>mysis</a:t>
            </a:r>
            <a:r>
              <a:rPr lang="en-US" dirty="0"/>
              <a:t> </a:t>
            </a:r>
            <a:r>
              <a:rPr lang="en-US" dirty="0" err="1"/>
              <a:t>substages</a:t>
            </a:r>
            <a:r>
              <a:rPr lang="en-US" dirty="0"/>
              <a:t>, the most prominent change is the development of </a:t>
            </a:r>
            <a:r>
              <a:rPr lang="en-US" dirty="0" err="1"/>
              <a:t>pleopods</a:t>
            </a:r>
            <a:r>
              <a:rPr lang="en-US" dirty="0"/>
              <a:t>. </a:t>
            </a:r>
          </a:p>
          <a:p>
            <a:r>
              <a:rPr lang="en-US" dirty="0"/>
              <a:t>The </a:t>
            </a:r>
            <a:r>
              <a:rPr lang="en-US" dirty="0" err="1"/>
              <a:t>pleopods</a:t>
            </a:r>
            <a:r>
              <a:rPr lang="en-US" dirty="0"/>
              <a:t> appear as buds at </a:t>
            </a:r>
            <a:r>
              <a:rPr lang="en-US" dirty="0" err="1"/>
              <a:t>mysis</a:t>
            </a:r>
            <a:r>
              <a:rPr lang="en-US" dirty="0"/>
              <a:t> I (MI) which protrude at </a:t>
            </a:r>
            <a:r>
              <a:rPr lang="en-US" dirty="0" err="1"/>
              <a:t>mysis</a:t>
            </a:r>
            <a:r>
              <a:rPr lang="en-US" dirty="0"/>
              <a:t> II (MII), and finally become segmented at </a:t>
            </a:r>
            <a:r>
              <a:rPr lang="en-US" dirty="0" err="1"/>
              <a:t>mysis</a:t>
            </a:r>
            <a:r>
              <a:rPr lang="en-US" dirty="0"/>
              <a:t> III (MIII).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r>
              <a:rPr lang="en-US" b="1" dirty="0" err="1"/>
              <a:t>Postlarval</a:t>
            </a:r>
            <a:r>
              <a:rPr lang="en-US" b="1" dirty="0"/>
              <a:t> Stage</a:t>
            </a:r>
          </a:p>
          <a:p>
            <a:r>
              <a:rPr lang="en-US" dirty="0"/>
              <a:t>The </a:t>
            </a:r>
            <a:r>
              <a:rPr lang="en-US" dirty="0" err="1"/>
              <a:t>postlarva</a:t>
            </a:r>
            <a:r>
              <a:rPr lang="en-US" dirty="0"/>
              <a:t> resembles an adult prawn .</a:t>
            </a:r>
          </a:p>
          <a:p>
            <a:r>
              <a:rPr lang="en-US" dirty="0"/>
              <a:t>At </a:t>
            </a:r>
            <a:r>
              <a:rPr lang="en-US" dirty="0" err="1"/>
              <a:t>postlarva</a:t>
            </a:r>
            <a:r>
              <a:rPr lang="en-US" dirty="0"/>
              <a:t> 1 PL1), the rostrum is straight and exceeds the tip of the eye.</a:t>
            </a:r>
          </a:p>
          <a:p>
            <a:r>
              <a:rPr lang="en-US" dirty="0"/>
              <a:t> It usually has one dorsal </a:t>
            </a:r>
            <a:r>
              <a:rPr lang="en-US" dirty="0" err="1"/>
              <a:t>rostral</a:t>
            </a:r>
            <a:r>
              <a:rPr lang="en-US" dirty="0"/>
              <a:t> spine without any ventral spine.</a:t>
            </a:r>
          </a:p>
          <a:p>
            <a:r>
              <a:rPr lang="en-US" dirty="0"/>
              <a:t> Plumose hairs are present on the swimming legs.</a:t>
            </a:r>
          </a:p>
          <a:p>
            <a:r>
              <a:rPr lang="en-US" dirty="0"/>
              <a:t>The number of days from this stage corresponds to the age of </a:t>
            </a:r>
            <a:r>
              <a:rPr lang="en-US" dirty="0" err="1"/>
              <a:t>postlarva</a:t>
            </a:r>
            <a:r>
              <a:rPr lang="en-US" dirty="0"/>
              <a:t> (e.g., PL2, means second day after they have molted to </a:t>
            </a:r>
            <a:r>
              <a:rPr lang="en-US" dirty="0" err="1"/>
              <a:t>postlarval</a:t>
            </a:r>
            <a:r>
              <a:rPr lang="en-US" dirty="0"/>
              <a:t> stage).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r>
              <a:rPr lang="en-US" b="1" dirty="0"/>
              <a:t>HATCHERY DESIGN AND PLANNING</a:t>
            </a:r>
          </a:p>
          <a:p>
            <a:r>
              <a:rPr lang="en-US" b="1" dirty="0"/>
              <a:t>Size</a:t>
            </a:r>
          </a:p>
          <a:p>
            <a:r>
              <a:rPr lang="en-US" dirty="0"/>
              <a:t>The size of a prawn hatchery depends on two factors: financial capability and</a:t>
            </a:r>
          </a:p>
          <a:p>
            <a:r>
              <a:rPr lang="en-US" dirty="0"/>
              <a:t>target production.</a:t>
            </a:r>
          </a:p>
          <a:p>
            <a:r>
              <a:rPr lang="en-US" dirty="0"/>
              <a:t> For every million PL15-20, a total effective tank volume of 80-100 t</a:t>
            </a:r>
          </a:p>
          <a:p>
            <a:r>
              <a:rPr lang="en-US" dirty="0"/>
              <a:t>for culturing larvae and </a:t>
            </a:r>
            <a:r>
              <a:rPr lang="en-US" dirty="0" err="1"/>
              <a:t>postlarvae</a:t>
            </a:r>
            <a:r>
              <a:rPr lang="en-US" dirty="0"/>
              <a:t> is required.</a:t>
            </a:r>
          </a:p>
          <a:p>
            <a:r>
              <a:rPr lang="en-US" dirty="0"/>
              <a:t>This is based on the following assumptions:</a:t>
            </a:r>
          </a:p>
          <a:p>
            <a:r>
              <a:rPr lang="en-US" dirty="0"/>
              <a:t> a) survival rate is 30-40% until harvest (PL15-20); and b) stocking densities are 50 000 to 80 000 </a:t>
            </a:r>
            <a:r>
              <a:rPr lang="en-US" dirty="0" err="1"/>
              <a:t>nauplii</a:t>
            </a:r>
            <a:r>
              <a:rPr lang="en-US" dirty="0"/>
              <a:t>/t.</a:t>
            </a:r>
          </a:p>
          <a:p>
            <a:r>
              <a:rPr lang="en-US" dirty="0"/>
              <a:t> This computation assumes that the larval tanks are also used as nursery tanks.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b="1" dirty="0"/>
              <a:t>Facilities and Equipment</a:t>
            </a:r>
          </a:p>
          <a:p>
            <a:r>
              <a:rPr lang="en-US" b="1" dirty="0"/>
              <a:t>Larval and </a:t>
            </a:r>
            <a:r>
              <a:rPr lang="en-US" b="1" dirty="0" err="1"/>
              <a:t>Postlarval</a:t>
            </a:r>
            <a:r>
              <a:rPr lang="en-US" b="1" dirty="0"/>
              <a:t> Tanks. </a:t>
            </a:r>
            <a:r>
              <a:rPr lang="en-US" dirty="0"/>
              <a:t>Containers used for culturing larvae and </a:t>
            </a:r>
            <a:r>
              <a:rPr lang="en-US" dirty="0" err="1"/>
              <a:t>postlarvae</a:t>
            </a:r>
            <a:r>
              <a:rPr lang="en-US" dirty="0"/>
              <a:t> may be of rubberized canvas, marine plywood, fiberglass, or concrete.</a:t>
            </a:r>
          </a:p>
          <a:p>
            <a:r>
              <a:rPr lang="en-US" dirty="0"/>
              <a:t>These can either be circular, oval, or rectangular, depending on the operator‘s preference or financial capability. </a:t>
            </a:r>
          </a:p>
          <a:p>
            <a:r>
              <a:rPr lang="en-US" dirty="0"/>
              <a:t>However, rounded corners are preferable due to</a:t>
            </a:r>
          </a:p>
          <a:p>
            <a:r>
              <a:rPr lang="en-US" dirty="0"/>
              <a:t>more effective water circulation. </a:t>
            </a:r>
          </a:p>
          <a:p>
            <a:r>
              <a:rPr lang="en-US" dirty="0"/>
              <a:t>The capacity of each tank may be from 1-20 t but</a:t>
            </a:r>
          </a:p>
          <a:p>
            <a:r>
              <a:rPr lang="en-US" dirty="0"/>
              <a:t>10-12-t tanks are more economical and practical. Depth should only be about 1 m because tanks which are too deep are difficult to manage.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52400" y="304800"/>
            <a:ext cx="8686800" cy="6248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55000" lnSpcReduction="20000"/>
          </a:bodyPr>
          <a:lstStyle/>
          <a:p>
            <a:r>
              <a:rPr lang="en-US" b="1" dirty="0"/>
              <a:t>Algal Tanks.</a:t>
            </a:r>
          </a:p>
          <a:p>
            <a:r>
              <a:rPr lang="en-US" dirty="0"/>
              <a:t> Minute plants (phytoplankton) are needed as food for the early</a:t>
            </a:r>
          </a:p>
          <a:p>
            <a:r>
              <a:rPr lang="en-US" dirty="0"/>
              <a:t>life stages of prawn. </a:t>
            </a:r>
          </a:p>
          <a:p>
            <a:r>
              <a:rPr lang="en-US" dirty="0"/>
              <a:t>Daily procurement of algae directly from laboratories is expensive and impractical. </a:t>
            </a:r>
          </a:p>
          <a:p>
            <a:r>
              <a:rPr lang="en-US" dirty="0"/>
              <a:t>Thus, a hatchery must have tanks where these food organisms can be cultured in large quantities.</a:t>
            </a:r>
          </a:p>
          <a:p>
            <a:r>
              <a:rPr lang="en-US" dirty="0"/>
              <a:t>Algal tanks must be shallow (ideally 0.5-m deep) to allow sufficient light penetration. </a:t>
            </a:r>
          </a:p>
          <a:p>
            <a:r>
              <a:rPr lang="en-US" dirty="0"/>
              <a:t>A shed, not necessarily enclosed with walls, must be provided with</a:t>
            </a:r>
          </a:p>
          <a:p>
            <a:r>
              <a:rPr lang="en-US" dirty="0"/>
              <a:t>transparent roofing to prevent contamination and dilution of the culture by rain while allowing light to pass through.</a:t>
            </a:r>
          </a:p>
          <a:p>
            <a:r>
              <a:rPr lang="en-US" dirty="0"/>
              <a:t> Algal tanks must also be provided with screen covers during the night to prevent insects from getting into the culture.</a:t>
            </a:r>
          </a:p>
          <a:p>
            <a:r>
              <a:rPr lang="en-US" dirty="0"/>
              <a:t>The number and volume of algal tanks to be constructed depend on the daily</a:t>
            </a:r>
          </a:p>
          <a:p>
            <a:r>
              <a:rPr lang="en-US" dirty="0"/>
              <a:t>algal requirement.</a:t>
            </a:r>
          </a:p>
          <a:p>
            <a:r>
              <a:rPr lang="en-US" dirty="0"/>
              <a:t> This is usually 10-20% of the total volume of larval tanks if diatoms such as </a:t>
            </a:r>
            <a:r>
              <a:rPr lang="en-US" i="1" dirty="0" err="1"/>
              <a:t>Chaetoceros</a:t>
            </a:r>
            <a:r>
              <a:rPr lang="en-US" i="1" dirty="0"/>
              <a:t> or </a:t>
            </a:r>
            <a:r>
              <a:rPr lang="en-US" i="1" dirty="0" err="1"/>
              <a:t>Skeletonema</a:t>
            </a:r>
            <a:r>
              <a:rPr lang="en-US" i="1" dirty="0"/>
              <a:t> are to be cultured. </a:t>
            </a:r>
          </a:p>
          <a:p>
            <a:endParaRPr lang="en-US" i="1" dirty="0"/>
          </a:p>
          <a:p>
            <a:r>
              <a:rPr lang="en-US" i="1" dirty="0"/>
              <a:t>Additional algal </a:t>
            </a:r>
            <a:r>
              <a:rPr lang="en-US" dirty="0"/>
              <a:t>tanks are needed if </a:t>
            </a:r>
            <a:r>
              <a:rPr lang="en-US" i="1" dirty="0" err="1"/>
              <a:t>Tetraselmis</a:t>
            </a:r>
            <a:r>
              <a:rPr lang="en-US" i="1" dirty="0"/>
              <a:t>, a species of green algae, or other slow-growing </a:t>
            </a:r>
            <a:r>
              <a:rPr lang="en-US" dirty="0"/>
              <a:t>species are to be cultured.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US" sz="1400" b="1" dirty="0"/>
              <a:t>Spawning Tanks. </a:t>
            </a:r>
          </a:p>
          <a:p>
            <a:r>
              <a:rPr lang="en-US" sz="1400" dirty="0"/>
              <a:t>Although </a:t>
            </a:r>
            <a:r>
              <a:rPr lang="en-US" sz="1400" dirty="0" err="1"/>
              <a:t>spawners</a:t>
            </a:r>
            <a:r>
              <a:rPr lang="en-US" sz="1400" dirty="0"/>
              <a:t> are usually placed in the larval tanks prior to spawning, it is advantageous to have smaller tanks with volumes ranging from 0.25to 1 t where egg washing is done. </a:t>
            </a:r>
          </a:p>
          <a:p>
            <a:r>
              <a:rPr lang="en-US" sz="1400" dirty="0"/>
              <a:t>Tapered bottoms are preferable since these allow homogeneous aeration necessary for hatching.</a:t>
            </a:r>
          </a:p>
          <a:p>
            <a:endParaRPr lang="en-US" sz="1400" b="1" dirty="0"/>
          </a:p>
          <a:p>
            <a:r>
              <a:rPr lang="en-US" sz="1400" b="1" dirty="0" err="1"/>
              <a:t>Artemia</a:t>
            </a:r>
            <a:r>
              <a:rPr lang="en-US" sz="1400" b="1" dirty="0"/>
              <a:t> Hatching Tanks. </a:t>
            </a:r>
          </a:p>
          <a:p>
            <a:r>
              <a:rPr lang="en-US" sz="1400" i="1" dirty="0" err="1"/>
              <a:t>Artemia</a:t>
            </a:r>
            <a:r>
              <a:rPr lang="en-US" sz="1400" i="1" dirty="0"/>
              <a:t> or brine shrimp is a protein-rich live </a:t>
            </a:r>
            <a:r>
              <a:rPr lang="en-US" sz="1400" dirty="0"/>
              <a:t>food organism given to prawn larvae starting at the </a:t>
            </a:r>
            <a:r>
              <a:rPr lang="en-US" sz="1400" dirty="0" err="1"/>
              <a:t>mysis</a:t>
            </a:r>
            <a:r>
              <a:rPr lang="en-US" sz="1400" dirty="0"/>
              <a:t> stage.</a:t>
            </a:r>
          </a:p>
          <a:p>
            <a:endParaRPr lang="en-US" sz="1400" dirty="0"/>
          </a:p>
          <a:p>
            <a:pPr>
              <a:buNone/>
            </a:pPr>
            <a:r>
              <a:rPr lang="en-US" sz="1400" dirty="0"/>
              <a:t>     </a:t>
            </a:r>
            <a:r>
              <a:rPr lang="en-US" sz="1400" i="1" dirty="0" err="1"/>
              <a:t>Artemia</a:t>
            </a:r>
            <a:r>
              <a:rPr lang="en-US" sz="1400" i="1" dirty="0"/>
              <a:t> is available </a:t>
            </a:r>
            <a:r>
              <a:rPr lang="en-US" sz="1400" dirty="0"/>
              <a:t>in cyst form which has to be hydrated and incubated in tanks for at least 18-24 h.</a:t>
            </a:r>
          </a:p>
          <a:p>
            <a:pPr>
              <a:buNone/>
            </a:pPr>
            <a:endParaRPr lang="en-US" sz="1400" dirty="0"/>
          </a:p>
          <a:p>
            <a:r>
              <a:rPr lang="en-US" sz="1400" dirty="0"/>
              <a:t>These tanks should preferably be of transparent material with a conical bottom so as to</a:t>
            </a:r>
          </a:p>
          <a:p>
            <a:r>
              <a:rPr lang="en-US" sz="1400" dirty="0"/>
              <a:t>facilitate hatching of cysts and separation of cyst shells from the </a:t>
            </a:r>
            <a:r>
              <a:rPr lang="en-US" sz="1400" i="1" dirty="0" err="1"/>
              <a:t>Artemia</a:t>
            </a:r>
            <a:r>
              <a:rPr lang="en-US" sz="1400" i="1" dirty="0"/>
              <a:t> </a:t>
            </a:r>
            <a:r>
              <a:rPr lang="en-US" sz="1400" i="1" dirty="0" err="1"/>
              <a:t>nauplii</a:t>
            </a:r>
            <a:r>
              <a:rPr lang="en-US" sz="1400" i="1" dirty="0"/>
              <a:t>.</a:t>
            </a:r>
          </a:p>
          <a:p>
            <a:endParaRPr lang="en-US" sz="1400" i="1" dirty="0"/>
          </a:p>
          <a:p>
            <a:r>
              <a:rPr lang="en-US" sz="1400" b="1" dirty="0"/>
              <a:t>Reservoir.</a:t>
            </a:r>
          </a:p>
          <a:p>
            <a:r>
              <a:rPr lang="en-US" sz="1400" dirty="0"/>
              <a:t> A reservoir or storage tank is necessary for chlorination and holding of filtered and treated water for daily use. </a:t>
            </a:r>
          </a:p>
          <a:p>
            <a:r>
              <a:rPr lang="en-US" sz="1400" dirty="0"/>
              <a:t>This must have a total capacity of at least 50% of total larval tank volume. </a:t>
            </a:r>
          </a:p>
          <a:p>
            <a:r>
              <a:rPr lang="en-US" sz="1400" dirty="0"/>
              <a:t>However, it is more convenient to have two storage tanks so that one may be cleaned and dried while the other is in use.</a:t>
            </a:r>
          </a:p>
          <a:p>
            <a:endParaRPr lang="en-US" sz="1400" dirty="0"/>
          </a:p>
          <a:p>
            <a:r>
              <a:rPr lang="en-US" sz="1400" dirty="0"/>
              <a:t> An elevated storage tank that can distribute seawater to other tanks by gravity flow is</a:t>
            </a:r>
          </a:p>
          <a:p>
            <a:r>
              <a:rPr lang="en-US" sz="1400" dirty="0"/>
              <a:t>advantageous.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Hatchery</a:t>
            </a:r>
          </a:p>
        </p:txBody>
      </p:sp>
      <p:sp>
        <p:nvSpPr>
          <p:cNvPr id="3" name="Content Placeholder 2"/>
          <p:cNvSpPr>
            <a:spLocks noGrp="1"/>
          </p:cNvSpPr>
          <p:nvPr>
            <p:ph idx="1"/>
          </p:nvPr>
        </p:nvSpPr>
        <p:spPr/>
        <p:txBody>
          <a:bodyPr/>
          <a:lstStyle/>
          <a:p>
            <a:r>
              <a:rPr lang="en-US" dirty="0"/>
              <a:t>Hatcheries are facilities where aquaculture products are bred and raised for at least part of their life cycle.</a:t>
            </a:r>
          </a:p>
          <a:p>
            <a:r>
              <a:rPr lang="en-US" dirty="0"/>
              <a:t>A </a:t>
            </a:r>
            <a:r>
              <a:rPr lang="en-US" b="1" dirty="0"/>
              <a:t> hatchery</a:t>
            </a:r>
            <a:r>
              <a:rPr lang="en-US" dirty="0"/>
              <a:t> is a place for artificial breeding, hatching, and rearing through the early life stages of animals—finfish and shellfish in particular.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r>
              <a:rPr lang="en-US" b="1" dirty="0"/>
              <a:t>Aeration System.</a:t>
            </a:r>
          </a:p>
          <a:p>
            <a:r>
              <a:rPr lang="en-US" b="1" dirty="0"/>
              <a:t> </a:t>
            </a:r>
            <a:r>
              <a:rPr lang="en-US" dirty="0"/>
              <a:t>Aeration is necessary in hatchery operations to keep food particles and algal cells in suspension and to maintain sufficient dissolved oxygen levels. </a:t>
            </a:r>
          </a:p>
          <a:p>
            <a:r>
              <a:rPr lang="en-US" dirty="0"/>
              <a:t>Generally, aeration is supplied by a rotary blower . Since a rotary</a:t>
            </a:r>
          </a:p>
          <a:p>
            <a:r>
              <a:rPr lang="en-US" dirty="0"/>
              <a:t>blower supplies a large volume of low pressure air, the depth of larval or algal tanks  should not exceed 2 m. </a:t>
            </a:r>
          </a:p>
          <a:p>
            <a:r>
              <a:rPr lang="en-US" dirty="0"/>
              <a:t>Another source of aeration is an air compressor  but this tends to emit oil and grease which may pollute the water in the tanks. </a:t>
            </a:r>
          </a:p>
          <a:p>
            <a:r>
              <a:rPr lang="en-US" dirty="0"/>
              <a:t>It is also advantageous, especially for large hatcheries, to install several units of lower capacity blowers (instead of one unit of high capacity) so that some units can be put off when not in use. </a:t>
            </a:r>
          </a:p>
          <a:p>
            <a:r>
              <a:rPr lang="en-US" dirty="0"/>
              <a:t>Hatcheries with very small capacities  may also use aquarium aerators.</a:t>
            </a:r>
          </a:p>
          <a:p>
            <a:r>
              <a:rPr lang="en-US" dirty="0"/>
              <a:t>Continuous aeration is essential during operations. </a:t>
            </a:r>
          </a:p>
          <a:p>
            <a:r>
              <a:rPr lang="en-US" dirty="0"/>
              <a:t>A stand-by generator will be very useful during power interruptions.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b="1" dirty="0"/>
              <a:t>Seawater System. </a:t>
            </a:r>
          </a:p>
          <a:p>
            <a:r>
              <a:rPr lang="en-US" dirty="0"/>
              <a:t>Seawater may be pumped directly from the sea or through a sump pit . Water may be pre filtered through the sand in the sea bed</a:t>
            </a:r>
          </a:p>
          <a:p>
            <a:r>
              <a:rPr lang="en-US" dirty="0"/>
              <a:t>or directly pumped to the hatchery. Commonly used </a:t>
            </a:r>
            <a:r>
              <a:rPr lang="en-US" dirty="0" err="1"/>
              <a:t>prefiltration</a:t>
            </a:r>
            <a:r>
              <a:rPr lang="en-US" dirty="0"/>
              <a:t> systems are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r>
              <a:rPr lang="en-US" dirty="0"/>
              <a:t>Before the water is stored in a reservoir, it is passed through a sand filter which is usually elevated.</a:t>
            </a:r>
          </a:p>
          <a:p>
            <a:r>
              <a:rPr lang="en-US" dirty="0"/>
              <a:t> The sand filter is made of graded gravel and sand which screen out particulate matter .</a:t>
            </a:r>
          </a:p>
          <a:p>
            <a:endParaRPr lang="en-US" b="1" dirty="0"/>
          </a:p>
          <a:p>
            <a:r>
              <a:rPr lang="en-US" b="1" dirty="0"/>
              <a:t>Pumps</a:t>
            </a:r>
            <a:r>
              <a:rPr lang="en-US" dirty="0"/>
              <a:t>. </a:t>
            </a:r>
          </a:p>
          <a:p>
            <a:r>
              <a:rPr lang="en-US" dirty="0"/>
              <a:t>Water direct from the sea or from the reservoir is transferred to the larval tanks by either centrifugal or submersible pumps. </a:t>
            </a:r>
          </a:p>
          <a:p>
            <a:r>
              <a:rPr lang="en-US" dirty="0"/>
              <a:t>The type and size of pump depends on the total volume of water required per day and the maximum pumping time. An engineer should be consulted regarding pump capacity requirements.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b="1" dirty="0"/>
              <a:t>Layout</a:t>
            </a:r>
          </a:p>
          <a:p>
            <a:r>
              <a:rPr lang="en-US" dirty="0"/>
              <a:t>A sample layout of a shrimp hatchery is shown in… </a:t>
            </a:r>
          </a:p>
          <a:p>
            <a:r>
              <a:rPr lang="en-US" dirty="0"/>
              <a:t> The algal tanks are constructed near the larval tanks for ease in feeding. If rectangular tanks are to be constructed, two tanks may share a common side but these should not be too long for the middle portion of the tank to be unreachable. </a:t>
            </a:r>
          </a:p>
          <a:p>
            <a:r>
              <a:rPr lang="en-US" dirty="0"/>
              <a:t>There should also be sufficient space around the tanks for easier management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b="1" dirty="0"/>
              <a:t>Other Equipment and Accessories:</a:t>
            </a:r>
          </a:p>
          <a:p>
            <a:r>
              <a:rPr lang="en-US" dirty="0" err="1"/>
              <a:t>Refractometer</a:t>
            </a:r>
            <a:r>
              <a:rPr lang="en-US" dirty="0"/>
              <a:t> (A) and hydrometer(B) - for determining salinity of rearing water.</a:t>
            </a:r>
          </a:p>
          <a:p>
            <a:r>
              <a:rPr lang="en-US" dirty="0"/>
              <a:t>A </a:t>
            </a:r>
            <a:r>
              <a:rPr lang="en-US" dirty="0" err="1"/>
              <a:t>refractometer</a:t>
            </a:r>
            <a:r>
              <a:rPr lang="en-US" dirty="0"/>
              <a:t> measures salinity directly. If</a:t>
            </a:r>
          </a:p>
          <a:p>
            <a:r>
              <a:rPr lang="en-US" dirty="0"/>
              <a:t>a hydrometer is used, determine the</a:t>
            </a:r>
          </a:p>
          <a:p>
            <a:r>
              <a:rPr lang="en-US" dirty="0"/>
              <a:t>temperature of the water and refer to density</a:t>
            </a:r>
          </a:p>
          <a:p>
            <a:r>
              <a:rPr lang="en-US" dirty="0"/>
              <a:t>of water at this temperature before converting</a:t>
            </a:r>
          </a:p>
          <a:p>
            <a:r>
              <a:rPr lang="en-US" dirty="0"/>
              <a:t>the measured reading to salinity.</a:t>
            </a:r>
          </a:p>
          <a:p>
            <a:r>
              <a:rPr lang="en-US" b="1" dirty="0"/>
              <a:t>Thermometer. </a:t>
            </a:r>
            <a:r>
              <a:rPr lang="en-US" dirty="0"/>
              <a:t>This is used to get temperature readings, especially before water change.</a:t>
            </a:r>
          </a:p>
          <a:p>
            <a:endParaRPr lang="en-US" dirty="0"/>
          </a:p>
          <a:p>
            <a:endParaRPr lang="en-US" dirty="0"/>
          </a:p>
          <a:p>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b="1" dirty="0"/>
              <a:t>Chlorine test kit - for</a:t>
            </a:r>
          </a:p>
          <a:p>
            <a:r>
              <a:rPr lang="en-US" dirty="0"/>
              <a:t>determining residual chlorine concentration in the water, so that the amount of </a:t>
            </a:r>
            <a:r>
              <a:rPr lang="en-US" dirty="0" err="1"/>
              <a:t>thiosulfate</a:t>
            </a:r>
            <a:r>
              <a:rPr lang="en-US" dirty="0"/>
              <a:t> to</a:t>
            </a:r>
          </a:p>
          <a:p>
            <a:r>
              <a:rPr lang="en-US" dirty="0"/>
              <a:t>be added during neutralization can be computed.</a:t>
            </a:r>
          </a:p>
          <a:p>
            <a:r>
              <a:rPr lang="en-US" b="1" dirty="0"/>
              <a:t>Microscope - </a:t>
            </a:r>
            <a:r>
              <a:rPr lang="en-US" dirty="0"/>
              <a:t>for counting algal cells; also helpful in detecting abnormalities and diseases of the larvae at an early stage.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b="1" dirty="0" err="1"/>
              <a:t>Hemacytometer</a:t>
            </a:r>
            <a:r>
              <a:rPr lang="en-US" b="1" dirty="0"/>
              <a:t> - </a:t>
            </a:r>
            <a:r>
              <a:rPr lang="en-US" dirty="0"/>
              <a:t>for determining the</a:t>
            </a:r>
          </a:p>
          <a:p>
            <a:r>
              <a:rPr lang="en-US" dirty="0"/>
              <a:t>number of algal cells in a given volume.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r>
              <a:rPr lang="en-US" b="1" dirty="0"/>
              <a:t>HATCHERY OPERATIONS</a:t>
            </a:r>
          </a:p>
          <a:p>
            <a:r>
              <a:rPr lang="en-US" dirty="0"/>
              <a:t>Mortality during hatchery operations is often times caused by poor</a:t>
            </a:r>
          </a:p>
          <a:p>
            <a:r>
              <a:rPr lang="en-US" dirty="0"/>
              <a:t>management, poor quality of </a:t>
            </a:r>
            <a:r>
              <a:rPr lang="en-US" dirty="0" err="1"/>
              <a:t>nauplii</a:t>
            </a:r>
            <a:r>
              <a:rPr lang="en-US" dirty="0"/>
              <a:t>, unfavorable environmental conditions, diseases, and deficient or poor nutrition.</a:t>
            </a:r>
          </a:p>
          <a:p>
            <a:r>
              <a:rPr lang="en-US" dirty="0"/>
              <a:t> The following section describes standard methods of management used in the hatchery. </a:t>
            </a:r>
          </a:p>
          <a:p>
            <a:r>
              <a:rPr lang="en-US" dirty="0"/>
              <a:t>Disease prevention is emphasized through proper preparation, water treatment, and management.</a:t>
            </a:r>
          </a:p>
          <a:p>
            <a:r>
              <a:rPr lang="en-US" dirty="0"/>
              <a:t> shows the daily activities involved during the entire hatchery run.</a:t>
            </a:r>
          </a:p>
          <a:p>
            <a:r>
              <a:rPr lang="en-US" dirty="0"/>
              <a:t>These activities will be described in detail in the following sections.</a:t>
            </a:r>
          </a:p>
          <a:p>
            <a:r>
              <a:rPr lang="en-US" b="1" dirty="0"/>
              <a:t>Natural Food Production</a:t>
            </a:r>
          </a:p>
          <a:p>
            <a:r>
              <a:rPr lang="en-US" dirty="0"/>
              <a:t>Production of phytoplankton or algae for feeding has to be synchronized with the hatchery operations so that diatoms or other natural food are available as soon as the larvae molt to the first feeding stage (ZI).</a:t>
            </a:r>
          </a:p>
          <a:p>
            <a:r>
              <a:rPr lang="en-US" dirty="0"/>
              <a:t> The most commonly used algal food are </a:t>
            </a:r>
            <a:r>
              <a:rPr lang="en-US" i="1" dirty="0" err="1"/>
              <a:t>Skeletonema</a:t>
            </a:r>
            <a:r>
              <a:rPr lang="en-US" i="1" dirty="0"/>
              <a:t>, </a:t>
            </a:r>
            <a:r>
              <a:rPr lang="en-US" i="1" dirty="0" err="1"/>
              <a:t>Chaetoceros</a:t>
            </a:r>
            <a:r>
              <a:rPr lang="en-US" i="1" dirty="0"/>
              <a:t>, and </a:t>
            </a:r>
            <a:r>
              <a:rPr lang="en-US" i="1" dirty="0" err="1"/>
              <a:t>Tetraselmis</a:t>
            </a:r>
            <a:r>
              <a:rPr lang="en-US" i="1" dirty="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b="1" dirty="0"/>
              <a:t>Preparation of Spawning, Larval, and Nursery Tanks</a:t>
            </a:r>
          </a:p>
          <a:p>
            <a:r>
              <a:rPr lang="en-US" dirty="0"/>
              <a:t>To prevent disease outbreak, the hatchery should be totally dried after several production runs. </a:t>
            </a:r>
          </a:p>
          <a:p>
            <a:r>
              <a:rPr lang="en-US" dirty="0"/>
              <a:t>Tanks and facilities in the hatchery must also be cleaned well prior to a hatchery run.</a:t>
            </a:r>
          </a:p>
          <a:p>
            <a:r>
              <a:rPr lang="en-US" dirty="0"/>
              <a:t> New tanks need to be filled with fresh- or seawater for at least a week to avoid mortalities due to toxic effects of chemicals used during construction of the tanks.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55000" lnSpcReduction="20000"/>
          </a:bodyPr>
          <a:lstStyle/>
          <a:p>
            <a:r>
              <a:rPr lang="en-US" b="1" dirty="0"/>
              <a:t>Selection and Stocking of </a:t>
            </a:r>
            <a:r>
              <a:rPr lang="en-US" b="1" dirty="0" err="1"/>
              <a:t>Spawners</a:t>
            </a:r>
            <a:r>
              <a:rPr lang="en-US" b="1" dirty="0"/>
              <a:t>:</a:t>
            </a:r>
          </a:p>
          <a:p>
            <a:endParaRPr lang="en-US" b="1" dirty="0"/>
          </a:p>
          <a:p>
            <a:r>
              <a:rPr lang="en-US" dirty="0" err="1"/>
              <a:t>Nauplii</a:t>
            </a:r>
            <a:r>
              <a:rPr lang="en-US" dirty="0"/>
              <a:t> to be reared to the fry stage can come from either </a:t>
            </a:r>
          </a:p>
          <a:p>
            <a:r>
              <a:rPr lang="en-US" dirty="0"/>
              <a:t>a) </a:t>
            </a:r>
            <a:r>
              <a:rPr lang="en-US" dirty="0" err="1"/>
              <a:t>broodstock</a:t>
            </a:r>
            <a:r>
              <a:rPr lang="en-US" dirty="0"/>
              <a:t> - wild or pond-reared immature females induced to mature by unilateral eyestalk ablation; or</a:t>
            </a:r>
          </a:p>
          <a:p>
            <a:r>
              <a:rPr lang="en-US" dirty="0"/>
              <a:t> b) wild </a:t>
            </a:r>
            <a:r>
              <a:rPr lang="en-US" dirty="0" err="1"/>
              <a:t>spawners</a:t>
            </a:r>
            <a:r>
              <a:rPr lang="en-US" dirty="0"/>
              <a:t> - female prawns caught from the sea with developed</a:t>
            </a:r>
          </a:p>
          <a:p>
            <a:r>
              <a:rPr lang="en-US" dirty="0"/>
              <a:t>ovaries. The details on how to maintain and handle brood stock as </a:t>
            </a:r>
            <a:r>
              <a:rPr lang="en-US" dirty="0" err="1"/>
              <a:t>nauplii</a:t>
            </a:r>
            <a:r>
              <a:rPr lang="en-US" dirty="0"/>
              <a:t> source are described by Primavera (1983). </a:t>
            </a:r>
          </a:p>
          <a:p>
            <a:endParaRPr lang="en-US" dirty="0"/>
          </a:p>
          <a:p>
            <a:r>
              <a:rPr lang="en-US" dirty="0"/>
              <a:t>The number of </a:t>
            </a:r>
            <a:r>
              <a:rPr lang="en-US" dirty="0" err="1"/>
              <a:t>spawners</a:t>
            </a:r>
            <a:r>
              <a:rPr lang="en-US" dirty="0"/>
              <a:t> needed for a hatchery run is dependent on the </a:t>
            </a:r>
            <a:r>
              <a:rPr lang="en-US" dirty="0" err="1"/>
              <a:t>nauplii</a:t>
            </a:r>
            <a:r>
              <a:rPr lang="en-US" dirty="0"/>
              <a:t> requirement. For every million </a:t>
            </a:r>
            <a:r>
              <a:rPr lang="en-US" dirty="0" err="1"/>
              <a:t>nauplii</a:t>
            </a:r>
            <a:r>
              <a:rPr lang="en-US" dirty="0"/>
              <a:t>, about 4-5 wild </a:t>
            </a:r>
            <a:r>
              <a:rPr lang="en-US" dirty="0" err="1"/>
              <a:t>spawners</a:t>
            </a:r>
            <a:r>
              <a:rPr lang="en-US" dirty="0"/>
              <a:t> or 7-8 female </a:t>
            </a:r>
            <a:r>
              <a:rPr lang="en-US" dirty="0" err="1"/>
              <a:t>broodstock</a:t>
            </a:r>
            <a:r>
              <a:rPr lang="en-US" dirty="0"/>
              <a:t> are needed.</a:t>
            </a:r>
          </a:p>
          <a:p>
            <a:endParaRPr lang="en-US" dirty="0"/>
          </a:p>
          <a:p>
            <a:r>
              <a:rPr lang="en-US" dirty="0" err="1"/>
              <a:t>Spawners</a:t>
            </a:r>
            <a:r>
              <a:rPr lang="en-US" dirty="0"/>
              <a:t>  procured as </a:t>
            </a:r>
            <a:r>
              <a:rPr lang="en-US" dirty="0" err="1"/>
              <a:t>nauplii</a:t>
            </a:r>
            <a:r>
              <a:rPr lang="en-US" dirty="0"/>
              <a:t> source must be carefully selected to obtain high</a:t>
            </a:r>
          </a:p>
          <a:p>
            <a:r>
              <a:rPr lang="en-US" dirty="0"/>
              <a:t>fertilization and hatching rates of eggs. </a:t>
            </a:r>
          </a:p>
          <a:p>
            <a:endParaRPr lang="en-US" dirty="0"/>
          </a:p>
          <a:p>
            <a:r>
              <a:rPr lang="en-US" dirty="0"/>
              <a:t>Stage of maturity should not be used as the sole basis for selection.</a:t>
            </a:r>
          </a:p>
          <a:p>
            <a:r>
              <a:rPr lang="en-US" dirty="0"/>
              <a:t> </a:t>
            </a:r>
            <a:r>
              <a:rPr lang="en-US" dirty="0" err="1"/>
              <a:t>Spawners</a:t>
            </a:r>
            <a:r>
              <a:rPr lang="en-US" dirty="0"/>
              <a:t> must also be disease-free. </a:t>
            </a:r>
          </a:p>
          <a:p>
            <a:endParaRPr lang="en-US" dirty="0"/>
          </a:p>
          <a:p>
            <a:r>
              <a:rPr lang="en-US" dirty="0"/>
              <a:t>To ensure development of the eggs, females should be mated to ensure release of sperm cells necessary for fertilization.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SITE SELECTION</a:t>
            </a:r>
            <a:br>
              <a:rPr lang="en-US" b="1" dirty="0"/>
            </a:br>
            <a:endParaRPr lang="en-US"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r>
              <a:rPr lang="en-US" dirty="0"/>
              <a:t>A prawn hatchery should be constructed on a suitable site. Several criteria should be considered.</a:t>
            </a:r>
          </a:p>
          <a:p>
            <a:r>
              <a:rPr lang="en-US" b="1" dirty="0"/>
              <a:t>Seawater Supply</a:t>
            </a:r>
          </a:p>
          <a:p>
            <a:r>
              <a:rPr lang="en-US" dirty="0"/>
              <a:t>The hatchery should be located near sandy and rocky or </a:t>
            </a:r>
            <a:r>
              <a:rPr lang="en-US" dirty="0" err="1"/>
              <a:t>corralline</a:t>
            </a:r>
            <a:r>
              <a:rPr lang="en-US" dirty="0"/>
              <a:t> shores</a:t>
            </a:r>
          </a:p>
          <a:p>
            <a:r>
              <a:rPr lang="en-US" dirty="0"/>
              <a:t>where clean and clear seawater can be pumped easily and economically. </a:t>
            </a:r>
          </a:p>
          <a:p>
            <a:r>
              <a:rPr lang="en-US" dirty="0"/>
              <a:t>It should be far from mouths of rivers and streams where flowing freshwater or brackish water can abruptly lower salinity. </a:t>
            </a:r>
          </a:p>
          <a:p>
            <a:r>
              <a:rPr lang="en-US" dirty="0"/>
              <a:t>It must also be far from possible sources of pollution like industrial, agricultural, and domestic discharges. </a:t>
            </a:r>
          </a:p>
          <a:p>
            <a:r>
              <a:rPr lang="en-US" dirty="0"/>
              <a:t>The seawater near the hatchery site must exhibit only slight fluctuations in temperature, salinity, pH, dissolved oxygen,</a:t>
            </a:r>
          </a:p>
          <a:p>
            <a:r>
              <a:rPr lang="en-US" dirty="0"/>
              <a:t>ammonia, and nitrite.</a:t>
            </a:r>
          </a:p>
          <a:p>
            <a:r>
              <a:rPr lang="en-US" dirty="0"/>
              <a:t> These </a:t>
            </a:r>
            <a:r>
              <a:rPr lang="en-US" dirty="0" err="1"/>
              <a:t>physico</a:t>
            </a:r>
            <a:r>
              <a:rPr lang="en-US" dirty="0"/>
              <a:t>-chemical parameters must be within the ranges</a:t>
            </a:r>
          </a:p>
          <a:p>
            <a:r>
              <a:rPr lang="en-US" dirty="0"/>
              <a:t>recommended 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b="1" dirty="0"/>
              <a:t>Stocking of </a:t>
            </a:r>
            <a:r>
              <a:rPr lang="en-US" b="1" dirty="0" err="1"/>
              <a:t>Nauplii</a:t>
            </a:r>
            <a:endParaRPr lang="en-US" b="1" dirty="0"/>
          </a:p>
          <a:p>
            <a:r>
              <a:rPr lang="en-US" dirty="0"/>
              <a:t>During stocking and throughout the culture period, animals must not be exposed to abrupt changes in environmental conditions. The animals must be given time to gradually adapt to new conditions to avoid stress and mortalities.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r>
              <a:rPr lang="en-US" sz="1400" b="1" dirty="0"/>
              <a:t>Feeding</a:t>
            </a:r>
          </a:p>
          <a:p>
            <a:r>
              <a:rPr lang="en-US" sz="1400" dirty="0" err="1"/>
              <a:t>Nauplii</a:t>
            </a:r>
            <a:r>
              <a:rPr lang="en-US" sz="1400" dirty="0"/>
              <a:t> subsist on the yolk stored in their bodies.  Since they do not require food, larvae start to feed at the first </a:t>
            </a:r>
            <a:r>
              <a:rPr lang="en-US" sz="1400" dirty="0" err="1"/>
              <a:t>protozoeal</a:t>
            </a:r>
            <a:r>
              <a:rPr lang="en-US" sz="1400" dirty="0"/>
              <a:t>  </a:t>
            </a:r>
            <a:r>
              <a:rPr lang="en-US" sz="1400" dirty="0" err="1"/>
              <a:t>substage</a:t>
            </a:r>
            <a:r>
              <a:rPr lang="en-US" sz="1400" dirty="0"/>
              <a:t>. </a:t>
            </a:r>
          </a:p>
          <a:p>
            <a:endParaRPr lang="en-US" sz="1400" dirty="0"/>
          </a:p>
          <a:p>
            <a:r>
              <a:rPr lang="en-US" sz="1400" dirty="0"/>
              <a:t>Diatoms such as </a:t>
            </a:r>
            <a:r>
              <a:rPr lang="en-US" sz="1400" i="1" dirty="0" err="1"/>
              <a:t>Skeletonema</a:t>
            </a:r>
            <a:r>
              <a:rPr lang="en-US" sz="1400" i="1" dirty="0"/>
              <a:t> or </a:t>
            </a:r>
            <a:r>
              <a:rPr lang="en-US" sz="1400" i="1" dirty="0" err="1"/>
              <a:t>Chaetoceros</a:t>
            </a:r>
            <a:r>
              <a:rPr lang="en-US" sz="1400" i="1" dirty="0"/>
              <a:t> can be used for feeding the </a:t>
            </a:r>
            <a:r>
              <a:rPr lang="en-US" sz="1400" i="1" dirty="0" err="1"/>
              <a:t>protozoea</a:t>
            </a:r>
            <a:r>
              <a:rPr lang="en-US" sz="1400" i="1" dirty="0"/>
              <a:t>. </a:t>
            </a:r>
          </a:p>
          <a:p>
            <a:r>
              <a:rPr lang="en-US" sz="1400" i="1" dirty="0"/>
              <a:t>Instead of </a:t>
            </a:r>
            <a:r>
              <a:rPr lang="en-US" sz="1400" dirty="0"/>
              <a:t>diatoms, larvae at the second </a:t>
            </a:r>
            <a:r>
              <a:rPr lang="en-US" sz="1400" dirty="0" err="1"/>
              <a:t>protozoeal</a:t>
            </a:r>
            <a:r>
              <a:rPr lang="en-US" sz="1400" dirty="0"/>
              <a:t> </a:t>
            </a:r>
            <a:r>
              <a:rPr lang="en-US" sz="1400" dirty="0" err="1"/>
              <a:t>substage</a:t>
            </a:r>
            <a:r>
              <a:rPr lang="en-US" sz="1400" dirty="0"/>
              <a:t> may be fed </a:t>
            </a:r>
            <a:r>
              <a:rPr lang="en-US" sz="1400" i="1" dirty="0" err="1"/>
              <a:t>Tetraselmis</a:t>
            </a:r>
            <a:r>
              <a:rPr lang="en-US" sz="1400" i="1" dirty="0"/>
              <a:t>. </a:t>
            </a:r>
          </a:p>
          <a:p>
            <a:endParaRPr lang="en-US" sz="1400" i="1" dirty="0"/>
          </a:p>
          <a:p>
            <a:r>
              <a:rPr lang="en-US" sz="1400" i="1" dirty="0"/>
              <a:t>Artificial </a:t>
            </a:r>
            <a:r>
              <a:rPr lang="en-US" sz="1400" dirty="0"/>
              <a:t>diets, called </a:t>
            </a:r>
            <a:r>
              <a:rPr lang="en-US" sz="1400" dirty="0" err="1"/>
              <a:t>microparticulates</a:t>
            </a:r>
            <a:r>
              <a:rPr lang="en-US" sz="1400" dirty="0"/>
              <a:t>  because of their small particle size, such as MBD or other commercially available diets can also be used as food during these </a:t>
            </a:r>
            <a:r>
              <a:rPr lang="en-US" sz="1400" dirty="0" err="1"/>
              <a:t>substages</a:t>
            </a:r>
            <a:r>
              <a:rPr lang="en-US" sz="1400" dirty="0"/>
              <a:t>.</a:t>
            </a:r>
          </a:p>
          <a:p>
            <a:endParaRPr lang="en-US" sz="1400" dirty="0"/>
          </a:p>
          <a:p>
            <a:r>
              <a:rPr lang="en-US" sz="1400" dirty="0"/>
              <a:t>At the </a:t>
            </a:r>
            <a:r>
              <a:rPr lang="en-US" sz="1400" dirty="0" err="1"/>
              <a:t>mysis</a:t>
            </a:r>
            <a:r>
              <a:rPr lang="en-US" sz="1400" dirty="0"/>
              <a:t> stage, some animal protein must be present in the diet. </a:t>
            </a:r>
          </a:p>
          <a:p>
            <a:r>
              <a:rPr lang="en-US" sz="1400" dirty="0"/>
              <a:t>The most commonly used protein source are newly hatched </a:t>
            </a:r>
            <a:r>
              <a:rPr lang="en-US" sz="1400" i="1" dirty="0" err="1"/>
              <a:t>Artermia</a:t>
            </a:r>
            <a:r>
              <a:rPr lang="en-US" sz="1400" i="1" dirty="0"/>
              <a:t> </a:t>
            </a:r>
            <a:r>
              <a:rPr lang="en-US" sz="1400" i="1" dirty="0" err="1"/>
              <a:t>nauplii</a:t>
            </a:r>
            <a:r>
              <a:rPr lang="en-US" sz="1400" i="1" dirty="0"/>
              <a:t> and </a:t>
            </a:r>
            <a:r>
              <a:rPr lang="en-US" sz="1400" dirty="0" err="1"/>
              <a:t>microparticulate</a:t>
            </a:r>
            <a:r>
              <a:rPr lang="en-US" sz="1400" dirty="0"/>
              <a:t> diets which contain about 45-50% protein.</a:t>
            </a:r>
          </a:p>
          <a:p>
            <a:endParaRPr lang="en-US" sz="1400" dirty="0"/>
          </a:p>
          <a:p>
            <a:r>
              <a:rPr lang="en-US" sz="1400" dirty="0"/>
              <a:t>When the animals reach the </a:t>
            </a:r>
            <a:r>
              <a:rPr lang="en-US" sz="1400" dirty="0" err="1"/>
              <a:t>postlarval</a:t>
            </a:r>
            <a:r>
              <a:rPr lang="en-US" sz="1400" dirty="0"/>
              <a:t> stage, egg custard, trash fish, mussel</a:t>
            </a:r>
          </a:p>
          <a:p>
            <a:r>
              <a:rPr lang="en-US" sz="1400" dirty="0"/>
              <a:t>meat, or ground dried </a:t>
            </a:r>
            <a:r>
              <a:rPr lang="en-US" sz="1400" i="1" dirty="0" err="1"/>
              <a:t>Acetes</a:t>
            </a:r>
            <a:r>
              <a:rPr lang="en-US" sz="1400" i="1" dirty="0"/>
              <a:t> (small shrimp or "</a:t>
            </a:r>
            <a:r>
              <a:rPr lang="en-US" sz="1400" i="1" dirty="0" err="1"/>
              <a:t>alamang</a:t>
            </a:r>
            <a:r>
              <a:rPr lang="en-US" sz="1400" i="1" dirty="0"/>
              <a:t>") can be given to supplement</a:t>
            </a:r>
          </a:p>
          <a:p>
            <a:r>
              <a:rPr lang="en-US" sz="1400" dirty="0"/>
              <a:t>the </a:t>
            </a:r>
            <a:r>
              <a:rPr lang="en-US" sz="1400" i="1" dirty="0" err="1"/>
              <a:t>Artemia</a:t>
            </a:r>
            <a:r>
              <a:rPr lang="en-US" sz="1400" i="1" dirty="0"/>
              <a:t> </a:t>
            </a:r>
            <a:r>
              <a:rPr lang="en-US" sz="1400" i="1" dirty="0" err="1"/>
              <a:t>nauplii</a:t>
            </a:r>
            <a:r>
              <a:rPr lang="en-US" sz="1400" i="1" dirty="0"/>
              <a:t> diet.  </a:t>
            </a:r>
          </a:p>
          <a:p>
            <a:endParaRPr lang="en-US" sz="1400" i="1" dirty="0"/>
          </a:p>
          <a:p>
            <a:r>
              <a:rPr lang="en-US" sz="1400" i="1" dirty="0"/>
              <a:t>Trash fish or mussel meat may be given either raw or </a:t>
            </a:r>
            <a:r>
              <a:rPr lang="en-US" sz="1400" dirty="0"/>
              <a:t>  . Cooked trash fish is rubbed against a net to separate the muscle fibers while mussel meat is chopped or blended with water before feeding.</a:t>
            </a:r>
          </a:p>
          <a:p>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b="1" dirty="0"/>
              <a:t>Water Management and Treatment</a:t>
            </a:r>
          </a:p>
          <a:p>
            <a:r>
              <a:rPr lang="en-US" dirty="0"/>
              <a:t>The quality of the rearing water in larval tanks deteriorates after sometime due to the accumulation of feces, and decomposition of uneaten food and dead larvae.</a:t>
            </a:r>
          </a:p>
          <a:p>
            <a:r>
              <a:rPr lang="en-US" dirty="0"/>
              <a:t>Regular water replacement dilutes the concentration of toxic metabolites in the tank.</a:t>
            </a:r>
          </a:p>
          <a:p>
            <a:r>
              <a:rPr lang="en-US" dirty="0"/>
              <a:t>The resulting water temperature and salinity after water change must not differ by</a:t>
            </a:r>
          </a:p>
          <a:p>
            <a:r>
              <a:rPr lang="en-US" dirty="0"/>
              <a:t>more than 1°C or 2 </a:t>
            </a:r>
            <a:r>
              <a:rPr lang="en-US" dirty="0" err="1"/>
              <a:t>ppt</a:t>
            </a:r>
            <a:r>
              <a:rPr lang="en-US" dirty="0"/>
              <a:t>, respectively.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7500" lnSpcReduction="20000"/>
          </a:bodyPr>
          <a:lstStyle/>
          <a:p>
            <a:r>
              <a:rPr lang="en-US" b="1" dirty="0"/>
              <a:t>Harvest, Transfer, Packing, and Transport</a:t>
            </a:r>
          </a:p>
          <a:p>
            <a:r>
              <a:rPr lang="en-US" dirty="0"/>
              <a:t>Proper procedures must be observed for harvest, packing, and transport to ensure high survival of prawn fry. </a:t>
            </a:r>
          </a:p>
          <a:p>
            <a:r>
              <a:rPr lang="en-US" dirty="0"/>
              <a:t>The procedure followed during transfer of </a:t>
            </a:r>
            <a:r>
              <a:rPr lang="en-US" dirty="0" err="1"/>
              <a:t>postlarvae</a:t>
            </a:r>
            <a:r>
              <a:rPr lang="en-US" dirty="0"/>
              <a:t> (PL1 or PL6) to nursery tanks is similar to the fry harvesting method</a:t>
            </a:r>
          </a:p>
          <a:p>
            <a:r>
              <a:rPr lang="en-US" dirty="0"/>
              <a:t>The number of fry loaded per bag will depend or the size and age of fry, travel time, distance, and means of transportation. </a:t>
            </a:r>
          </a:p>
          <a:p>
            <a:r>
              <a:rPr lang="en-US" dirty="0"/>
              <a:t>During extended transport periods, water temperature must be reduced to decrease molting and metabolic rates and the incidence of cannibalism among prawn fry. However, there is no need to lower water temperature in transport bags when transporting at night or during cool weather.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r>
              <a:rPr lang="en-US" b="1" dirty="0"/>
              <a:t>DISEASES</a:t>
            </a:r>
          </a:p>
          <a:p>
            <a:r>
              <a:rPr lang="en-US" dirty="0"/>
              <a:t>Disease-causing microorganisms are always present in the water. These may</a:t>
            </a:r>
          </a:p>
          <a:p>
            <a:r>
              <a:rPr lang="en-US" dirty="0"/>
              <a:t>harm the larvae especially when the latter are exposed to stressful conditions such as inadequate nutrition, overcrowding, poor water quality, and sudden changes in</a:t>
            </a:r>
          </a:p>
          <a:p>
            <a:r>
              <a:rPr lang="en-US" dirty="0"/>
              <a:t>temperature, salinity, and other </a:t>
            </a:r>
            <a:r>
              <a:rPr lang="en-US" dirty="0" err="1"/>
              <a:t>physico</a:t>
            </a:r>
            <a:r>
              <a:rPr lang="en-US" dirty="0"/>
              <a:t>-chemical parameters. </a:t>
            </a:r>
          </a:p>
          <a:p>
            <a:r>
              <a:rPr lang="en-US" dirty="0"/>
              <a:t>General indications are incomplete molting, empty digestive tract, deformed extremities, reddening of the body, and sluggish movement.</a:t>
            </a:r>
          </a:p>
          <a:p>
            <a:r>
              <a:rPr lang="en-US" dirty="0"/>
              <a:t> To avoid mass mortality of the larvae, disease prevention measures which have been described respective </a:t>
            </a:r>
            <a:r>
              <a:rPr lang="en-US" dirty="0" err="1"/>
              <a:t>books.presents</a:t>
            </a:r>
            <a:r>
              <a:rPr lang="en-US" dirty="0"/>
              <a:t> more detailed practices for disease prevention in prawn hatcheries.</a:t>
            </a:r>
          </a:p>
          <a:p>
            <a:r>
              <a:rPr lang="en-US" dirty="0"/>
              <a:t>Information on common diseases, their manifestations and prevention and control  should bi </a:t>
            </a:r>
            <a:r>
              <a:rPr lang="en-US" dirty="0" err="1"/>
              <a:t>implemeted</a:t>
            </a:r>
            <a:r>
              <a:rPr lang="en-US"/>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a:t> Water quality parameters suitable for prawn hatchery Parameter Range</a:t>
            </a:r>
          </a:p>
          <a:p>
            <a:r>
              <a:rPr lang="en-US" dirty="0"/>
              <a:t>Temperature 27-30°C</a:t>
            </a:r>
          </a:p>
          <a:p>
            <a:r>
              <a:rPr lang="en-US" dirty="0"/>
              <a:t>Salinity 30-36 </a:t>
            </a:r>
            <a:r>
              <a:rPr lang="en-US" dirty="0" err="1"/>
              <a:t>ppt</a:t>
            </a:r>
            <a:endParaRPr lang="en-US" dirty="0"/>
          </a:p>
          <a:p>
            <a:r>
              <a:rPr lang="en-US" dirty="0"/>
              <a:t>PH 7.5-8.5</a:t>
            </a:r>
          </a:p>
          <a:p>
            <a:r>
              <a:rPr lang="en-US" dirty="0"/>
              <a:t>Dissolved oxygen &gt;5 </a:t>
            </a:r>
            <a:r>
              <a:rPr lang="en-US" dirty="0" err="1"/>
              <a:t>ppm</a:t>
            </a:r>
            <a:endParaRPr lang="en-US" dirty="0"/>
          </a:p>
          <a:p>
            <a:r>
              <a:rPr lang="en-US" dirty="0"/>
              <a:t>Unionized ammonia (NH) &lt;0.1 </a:t>
            </a:r>
            <a:r>
              <a:rPr lang="en-US" dirty="0" err="1"/>
              <a:t>ppm</a:t>
            </a:r>
            <a:endParaRPr lang="en-US" dirty="0"/>
          </a:p>
          <a:p>
            <a:r>
              <a:rPr lang="pt-BR" dirty="0"/>
              <a:t>Nitrite (NO. -N) &lt;0.02 ppm</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b="1" dirty="0" err="1"/>
              <a:t>Spawner</a:t>
            </a:r>
            <a:r>
              <a:rPr lang="en-US" b="1" dirty="0"/>
              <a:t> and </a:t>
            </a:r>
            <a:r>
              <a:rPr lang="en-US" b="1" dirty="0" err="1"/>
              <a:t>Broodstock</a:t>
            </a:r>
            <a:r>
              <a:rPr lang="en-US" b="1" dirty="0"/>
              <a:t> Source</a:t>
            </a:r>
          </a:p>
          <a:p>
            <a:r>
              <a:rPr lang="en-US" dirty="0"/>
              <a:t>The source of </a:t>
            </a:r>
            <a:r>
              <a:rPr lang="en-US" dirty="0" err="1"/>
              <a:t>spawners</a:t>
            </a:r>
            <a:r>
              <a:rPr lang="en-US" dirty="0"/>
              <a:t> and </a:t>
            </a:r>
            <a:r>
              <a:rPr lang="en-US" dirty="0" err="1"/>
              <a:t>broodstock</a:t>
            </a:r>
            <a:r>
              <a:rPr lang="en-US" dirty="0"/>
              <a:t> should be identified before putting up a hatchery. </a:t>
            </a:r>
          </a:p>
          <a:p>
            <a:r>
              <a:rPr lang="en-US" dirty="0"/>
              <a:t>Proximity to the source will minimize stress and expenditure in the transport of </a:t>
            </a:r>
            <a:r>
              <a:rPr lang="en-US" dirty="0" err="1"/>
              <a:t>spawners</a:t>
            </a:r>
            <a:r>
              <a:rPr lang="en-US" dirty="0"/>
              <a:t> and brood stock.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r>
              <a:rPr lang="en-US" b="1" dirty="0"/>
              <a:t>Availability of Electric Power</a:t>
            </a:r>
          </a:p>
          <a:p>
            <a:r>
              <a:rPr lang="en-US" dirty="0"/>
              <a:t>The hatchery should be located in areas where there is a reliable source of electric power. This is needed to run equipment and other life support systems in the hatchery.</a:t>
            </a:r>
          </a:p>
          <a:p>
            <a:endParaRPr lang="en-US" dirty="0"/>
          </a:p>
          <a:p>
            <a:r>
              <a:rPr lang="en-US" b="1" dirty="0"/>
              <a:t>Accessibility</a:t>
            </a:r>
          </a:p>
          <a:p>
            <a:r>
              <a:rPr lang="en-US" dirty="0"/>
              <a:t>Good roads near the hatchery will facilitate procurement of materials necessary for operations.</a:t>
            </a:r>
          </a:p>
          <a:p>
            <a:r>
              <a:rPr lang="en-US" dirty="0"/>
              <a:t> Handling stress and transport expenses will be minimized during </a:t>
            </a:r>
            <a:r>
              <a:rPr lang="en-US" dirty="0" err="1"/>
              <a:t>spawners</a:t>
            </a:r>
            <a:r>
              <a:rPr lang="en-US" dirty="0"/>
              <a:t>  procurement and disposal of fry if the market is near.</a:t>
            </a:r>
          </a:p>
          <a:p>
            <a:r>
              <a:rPr lang="en-US" dirty="0"/>
              <a:t> Air transportation should be available when the market is far.</a:t>
            </a:r>
          </a:p>
          <a:p>
            <a:endParaRPr lang="en-US" dirty="0"/>
          </a:p>
          <a:p>
            <a:r>
              <a:rPr lang="en-US" b="1" dirty="0"/>
              <a:t>Freshwater Supply</a:t>
            </a:r>
          </a:p>
          <a:p>
            <a:r>
              <a:rPr lang="en-US" dirty="0"/>
              <a:t>Freshwater should be available in the hatchery because it is necessary for washing and rinsing of materials and tanks.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019800"/>
          </a:xfrm>
        </p:spPr>
        <p:txBody>
          <a:bodyPr>
            <a:normAutofit fontScale="55000" lnSpcReduction="20000"/>
          </a:bodyPr>
          <a:lstStyle/>
          <a:p>
            <a:r>
              <a:rPr lang="en-US" b="1" dirty="0"/>
              <a:t>LIFE CYCLE</a:t>
            </a:r>
          </a:p>
          <a:p>
            <a:r>
              <a:rPr lang="en-US" dirty="0"/>
              <a:t>Familiarization with the biology of the species to be cultured is very important for hatchery management because it affects the program of daily activities.</a:t>
            </a:r>
          </a:p>
          <a:p>
            <a:endParaRPr lang="en-US" dirty="0"/>
          </a:p>
          <a:p>
            <a:r>
              <a:rPr lang="en-US" dirty="0"/>
              <a:t>The life cycle of the giant tiger prawn, </a:t>
            </a:r>
            <a:r>
              <a:rPr lang="en-US" dirty="0" err="1"/>
              <a:t>Penaeus</a:t>
            </a:r>
            <a:r>
              <a:rPr lang="en-US" dirty="0"/>
              <a:t> </a:t>
            </a:r>
            <a:r>
              <a:rPr lang="en-US" dirty="0" err="1"/>
              <a:t>monodon</a:t>
            </a:r>
            <a:r>
              <a:rPr lang="en-US" dirty="0"/>
              <a:t>, in its natural habitat is</a:t>
            </a:r>
          </a:p>
          <a:p>
            <a:r>
              <a:rPr lang="en-US" dirty="0"/>
              <a:t>shown in. The eggs are  </a:t>
            </a:r>
            <a:r>
              <a:rPr lang="en-US" dirty="0" err="1"/>
              <a:t>demersal</a:t>
            </a:r>
            <a:r>
              <a:rPr lang="en-US" dirty="0"/>
              <a:t> and tend to sink while larvae are </a:t>
            </a:r>
            <a:r>
              <a:rPr lang="en-US" dirty="0" err="1"/>
              <a:t>planktonic</a:t>
            </a:r>
            <a:r>
              <a:rPr lang="en-US" dirty="0"/>
              <a:t>.</a:t>
            </a:r>
          </a:p>
          <a:p>
            <a:r>
              <a:rPr lang="en-US" dirty="0"/>
              <a:t>Prawn larva thrives mainly offshore and undergoes three main stages: </a:t>
            </a:r>
            <a:r>
              <a:rPr lang="en-US" dirty="0" err="1"/>
              <a:t>nauplius</a:t>
            </a:r>
            <a:r>
              <a:rPr lang="en-US" dirty="0"/>
              <a:t>,</a:t>
            </a:r>
          </a:p>
          <a:p>
            <a:r>
              <a:rPr lang="en-US" dirty="0" err="1"/>
              <a:t>protozoea</a:t>
            </a:r>
            <a:r>
              <a:rPr lang="en-US" dirty="0"/>
              <a:t>, and </a:t>
            </a:r>
            <a:r>
              <a:rPr lang="en-US" dirty="0" err="1"/>
              <a:t>mysis</a:t>
            </a:r>
            <a:r>
              <a:rPr lang="en-US" dirty="0"/>
              <a:t>.</a:t>
            </a:r>
          </a:p>
          <a:p>
            <a:endParaRPr lang="en-US" dirty="0"/>
          </a:p>
          <a:p>
            <a:r>
              <a:rPr lang="en-US" dirty="0"/>
              <a:t> At the </a:t>
            </a:r>
            <a:r>
              <a:rPr lang="en-US" dirty="0" err="1"/>
              <a:t>postlarval</a:t>
            </a:r>
            <a:r>
              <a:rPr lang="en-US" dirty="0"/>
              <a:t> and juvenile stages, the prawn migrates towards the estuary. As it grows, it starts moving to the shallow coastal waters.  The adult prawn inhabits the open sea. </a:t>
            </a:r>
          </a:p>
          <a:p>
            <a:endParaRPr lang="en-US" dirty="0"/>
          </a:p>
          <a:p>
            <a:r>
              <a:rPr lang="en-US" dirty="0"/>
              <a:t>Sexes are separate and can be easily distinguished through the external genitalia located at the ventral side .</a:t>
            </a:r>
          </a:p>
          <a:p>
            <a:r>
              <a:rPr lang="en-US" dirty="0"/>
              <a:t>the </a:t>
            </a:r>
            <a:r>
              <a:rPr lang="en-US" dirty="0" err="1"/>
              <a:t>thelycum</a:t>
            </a:r>
            <a:r>
              <a:rPr lang="en-US" dirty="0"/>
              <a:t> in females and </a:t>
            </a:r>
            <a:r>
              <a:rPr lang="en-US" dirty="0" err="1"/>
              <a:t>petasma</a:t>
            </a:r>
            <a:r>
              <a:rPr lang="en-US" dirty="0"/>
              <a:t> in males.  During mating, the male deposits the </a:t>
            </a:r>
            <a:r>
              <a:rPr lang="en-US" dirty="0" err="1"/>
              <a:t>spermatophore</a:t>
            </a:r>
            <a:r>
              <a:rPr lang="en-US" dirty="0"/>
              <a:t> inside the </a:t>
            </a:r>
            <a:r>
              <a:rPr lang="en-US" dirty="0" err="1"/>
              <a:t>thelycum</a:t>
            </a:r>
            <a:r>
              <a:rPr lang="en-US" dirty="0"/>
              <a:t> of the female.</a:t>
            </a:r>
          </a:p>
          <a:p>
            <a:endParaRPr lang="en-US" dirty="0"/>
          </a:p>
          <a:p>
            <a:r>
              <a:rPr lang="en-US" dirty="0"/>
              <a:t> Mating can only occur between newly molted females and hard-shelled males</a:t>
            </a:r>
          </a:p>
          <a:p>
            <a:r>
              <a:rPr lang="en-US" dirty="0"/>
              <a:t>. Spawning takes place throughout the year. </a:t>
            </a:r>
          </a:p>
          <a:p>
            <a:endParaRPr lang="en-US" dirty="0"/>
          </a:p>
          <a:p>
            <a:r>
              <a:rPr lang="en-US" dirty="0"/>
              <a:t>The eggs are fertilized in the water after the female simultaneously extrudes the eggs and the </a:t>
            </a:r>
            <a:r>
              <a:rPr lang="en-US" dirty="0" err="1"/>
              <a:t>spermatophore</a:t>
            </a:r>
            <a:r>
              <a:rPr lang="en-US" dirty="0"/>
              <a:t>. </a:t>
            </a:r>
          </a:p>
          <a:p>
            <a:endParaRPr lang="en-US" dirty="0"/>
          </a:p>
          <a:p>
            <a:r>
              <a:rPr lang="en-US" dirty="0"/>
              <a:t>The number of eggs released by a single </a:t>
            </a:r>
            <a:r>
              <a:rPr lang="en-US" dirty="0" err="1"/>
              <a:t>spawner</a:t>
            </a:r>
            <a:r>
              <a:rPr lang="en-US" dirty="0"/>
              <a:t>  varies from 248 000 to 811 000.</a:t>
            </a:r>
          </a:p>
          <a:p>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152400"/>
            <a:ext cx="8991600" cy="6477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09600" y="685800"/>
            <a:ext cx="7696200" cy="55626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175</TotalTime>
  <Words>3059</Words>
  <Application>Microsoft Office PowerPoint</Application>
  <PresentationFormat>On-screen Show (4:3)</PresentationFormat>
  <Paragraphs>246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Aspect</vt:lpstr>
      <vt:lpstr>Slide 1</vt:lpstr>
      <vt:lpstr>Hatchery</vt:lpstr>
      <vt:lpstr>SITE SELECTION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MUDDULA KRISHNA</dc:creator>
  <cp:lastModifiedBy>Student</cp:lastModifiedBy>
  <cp:revision>93</cp:revision>
  <dcterms:created xsi:type="dcterms:W3CDTF">2006-08-16T00:00:00Z</dcterms:created>
  <dcterms:modified xsi:type="dcterms:W3CDTF">2024-06-25T10:50:03Z</dcterms:modified>
</cp:coreProperties>
</file>