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256" r:id="rId3"/>
    <p:sldId id="33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1" r:id="rId28"/>
    <p:sldId id="282" r:id="rId29"/>
    <p:sldId id="309" r:id="rId30"/>
    <p:sldId id="284" r:id="rId31"/>
    <p:sldId id="285" r:id="rId32"/>
    <p:sldId id="326" r:id="rId33"/>
    <p:sldId id="327" r:id="rId34"/>
    <p:sldId id="328" r:id="rId35"/>
    <p:sldId id="329" r:id="rId36"/>
    <p:sldId id="332" r:id="rId37"/>
    <p:sldId id="333" r:id="rId38"/>
    <p:sldId id="299" r:id="rId39"/>
    <p:sldId id="300" r:id="rId40"/>
    <p:sldId id="301" r:id="rId41"/>
    <p:sldId id="302" r:id="rId42"/>
    <p:sldId id="303" r:id="rId43"/>
    <p:sldId id="304" r:id="rId44"/>
    <p:sldId id="315" r:id="rId45"/>
    <p:sldId id="316" r:id="rId46"/>
    <p:sldId id="317" r:id="rId47"/>
    <p:sldId id="318" r:id="rId48"/>
    <p:sldId id="320" r:id="rId49"/>
    <p:sldId id="322" r:id="rId50"/>
    <p:sldId id="324" r:id="rId51"/>
    <p:sldId id="325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8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slide" Target="slides/slide49.xml" /><Relationship Id="rId55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54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slide" Target="slides/slide48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slide" Target="slides/slide5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56" Type="http://schemas.openxmlformats.org/officeDocument/2006/relationships/tableStyles" Target="tableStyles.xml" /><Relationship Id="rId8" Type="http://schemas.openxmlformats.org/officeDocument/2006/relationships/slide" Target="slides/slide7.xml" /><Relationship Id="rId51" Type="http://schemas.openxmlformats.org/officeDocument/2006/relationships/slide" Target="slides/slide50.xml" /><Relationship Id="rId3" Type="http://schemas.openxmlformats.org/officeDocument/2006/relationships/slide" Target="slides/slide2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CC84C-6E65-91EB-1067-985845A68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nutrients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E0F4B-4FA9-C979-8CC6-01BEE7CA6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Presented</a:t>
            </a:r>
          </a:p>
          <a:p>
            <a:pPr marL="0" indent="0">
              <a:buNone/>
            </a:pPr>
            <a:r>
              <a:rPr lang="en-US" dirty="0"/>
              <a:t>                                   By  </a:t>
            </a:r>
          </a:p>
          <a:p>
            <a:pPr marL="0" indent="0">
              <a:buNone/>
            </a:pPr>
            <a:r>
              <a:rPr lang="en-US" dirty="0"/>
              <a:t>                                     K. Sridhar  </a:t>
            </a:r>
          </a:p>
        </p:txBody>
      </p:sp>
    </p:spTree>
    <p:extLst>
      <p:ext uri="{BB962C8B-B14F-4D97-AF65-F5344CB8AC3E}">
        <p14:creationId xmlns:p14="http://schemas.microsoft.com/office/powerpoint/2010/main" val="1304656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b="1" dirty="0" err="1"/>
              <a:t>Protamines</a:t>
            </a:r>
            <a:endParaRPr lang="en-US" b="1" dirty="0"/>
          </a:p>
          <a:p>
            <a:r>
              <a:rPr lang="en-US" dirty="0" err="1"/>
              <a:t>Protamines</a:t>
            </a:r>
            <a:r>
              <a:rPr lang="en-US" dirty="0"/>
              <a:t> are the simplest of the proteins.</a:t>
            </a:r>
          </a:p>
          <a:p>
            <a:r>
              <a:rPr lang="en-US" dirty="0"/>
              <a:t>They are </a:t>
            </a:r>
            <a:r>
              <a:rPr lang="en-US" b="1" dirty="0"/>
              <a:t>soluble in water and are not coagulated by heat.</a:t>
            </a:r>
          </a:p>
          <a:p>
            <a:r>
              <a:rPr lang="en-US" dirty="0"/>
              <a:t>They are basic in nature due to the presence of large quantities of </a:t>
            </a:r>
            <a:r>
              <a:rPr lang="en-US" b="1" dirty="0" err="1"/>
              <a:t>arginine</a:t>
            </a:r>
            <a:r>
              <a:rPr lang="en-US" b="1" dirty="0"/>
              <a:t>.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Protamines</a:t>
            </a:r>
            <a:r>
              <a:rPr lang="en-US" dirty="0"/>
              <a:t> are found in association with nucleic acid in the sperm cells of certain fish.</a:t>
            </a:r>
          </a:p>
          <a:p>
            <a:pPr>
              <a:buNone/>
            </a:pPr>
            <a:r>
              <a:rPr lang="en-US" dirty="0"/>
              <a:t>   </a:t>
            </a:r>
            <a:r>
              <a:rPr lang="en-US" b="1" dirty="0"/>
              <a:t>Tyrosine and tryptophan are usually absent in </a:t>
            </a:r>
            <a:r>
              <a:rPr lang="en-US" b="1" dirty="0" err="1"/>
              <a:t>protamines</a:t>
            </a:r>
            <a:r>
              <a:rPr lang="en-US" b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Albuminoids</a:t>
            </a:r>
            <a:endParaRPr lang="en-US" b="1" dirty="0"/>
          </a:p>
          <a:p>
            <a:r>
              <a:rPr lang="en-US" dirty="0"/>
              <a:t>These are </a:t>
            </a:r>
            <a:r>
              <a:rPr lang="en-US" b="1" dirty="0"/>
              <a:t>characterized by great stability and insolubility in water and salt solutions.</a:t>
            </a:r>
          </a:p>
          <a:p>
            <a:r>
              <a:rPr lang="en-US" dirty="0"/>
              <a:t>These are called </a:t>
            </a:r>
            <a:r>
              <a:rPr lang="en-US" dirty="0" err="1"/>
              <a:t>albuminoids</a:t>
            </a:r>
            <a:r>
              <a:rPr lang="en-US" dirty="0"/>
              <a:t> because they are essentially similar to albumin and globulins.</a:t>
            </a:r>
          </a:p>
          <a:p>
            <a:r>
              <a:rPr lang="en-US" dirty="0"/>
              <a:t>They are highly resistant to </a:t>
            </a:r>
            <a:r>
              <a:rPr lang="en-US" dirty="0" err="1"/>
              <a:t>proteolytic</a:t>
            </a:r>
            <a:r>
              <a:rPr lang="en-US" dirty="0"/>
              <a:t> enzymes.</a:t>
            </a:r>
          </a:p>
          <a:p>
            <a:r>
              <a:rPr lang="en-US" dirty="0"/>
              <a:t>They are fibrous in nature and form most of the supporting structures of animals.</a:t>
            </a:r>
          </a:p>
          <a:p>
            <a:r>
              <a:rPr lang="en-US" dirty="0"/>
              <a:t>They occur as chief constituent of exoskeleton structure such as hair, horn and nails.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b="1" dirty="0"/>
              <a:t>ii. Conjugated or compound proteins</a:t>
            </a:r>
          </a:p>
          <a:p>
            <a:r>
              <a:rPr lang="en-US" dirty="0"/>
              <a:t>These are </a:t>
            </a:r>
            <a:r>
              <a:rPr lang="en-US" b="1" dirty="0"/>
              <a:t>simple proteins combined with some non-protein substances known as prosthetic groups.</a:t>
            </a:r>
          </a:p>
          <a:p>
            <a:r>
              <a:rPr lang="en-US" dirty="0"/>
              <a:t>The nature of the non-protein or prosthetic groups is the basis for the sub classification of conjugated proteins.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b="1" dirty="0"/>
              <a:t>Nucleoproteins</a:t>
            </a:r>
          </a:p>
          <a:p>
            <a:r>
              <a:rPr lang="en-US" dirty="0"/>
              <a:t> Nucleoproteins are simple basic proteins (</a:t>
            </a:r>
            <a:r>
              <a:rPr lang="en-US" dirty="0" err="1"/>
              <a:t>protamines</a:t>
            </a:r>
            <a:r>
              <a:rPr lang="en-US" dirty="0"/>
              <a:t> or </a:t>
            </a:r>
            <a:r>
              <a:rPr lang="en-US" dirty="0" err="1"/>
              <a:t>histones</a:t>
            </a:r>
            <a:r>
              <a:rPr lang="en-US" dirty="0"/>
              <a:t>) in salt combination with nucleic acids as the prosthetic group.</a:t>
            </a:r>
          </a:p>
          <a:p>
            <a:r>
              <a:rPr lang="en-US" dirty="0"/>
              <a:t>They are the important constituents of nuclei and chromatin.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Mucoproteins</a:t>
            </a:r>
            <a:endParaRPr lang="en-US" b="1" dirty="0"/>
          </a:p>
          <a:p>
            <a:pPr>
              <a:buNone/>
            </a:pPr>
            <a:r>
              <a:rPr lang="en-US" dirty="0"/>
              <a:t>     These proteins are composed of </a:t>
            </a:r>
            <a:r>
              <a:rPr lang="en-US" b="1" dirty="0"/>
              <a:t>simple proteins in combination with carbohydrates like </a:t>
            </a:r>
            <a:r>
              <a:rPr lang="en-US" b="1" dirty="0" err="1"/>
              <a:t>mucopolysaccharides</a:t>
            </a:r>
            <a:r>
              <a:rPr lang="en-US" b="1" dirty="0"/>
              <a:t>, which include </a:t>
            </a:r>
            <a:r>
              <a:rPr lang="en-US" b="1" dirty="0" err="1"/>
              <a:t>hyaluronic</a:t>
            </a:r>
            <a:r>
              <a:rPr lang="en-US" b="1" dirty="0"/>
              <a:t> acid and</a:t>
            </a:r>
          </a:p>
          <a:p>
            <a:r>
              <a:rPr lang="en-US" b="1" dirty="0" err="1"/>
              <a:t>chondroitin</a:t>
            </a:r>
            <a:r>
              <a:rPr lang="en-US" b="1" dirty="0"/>
              <a:t> </a:t>
            </a:r>
            <a:r>
              <a:rPr lang="en-US" b="1" dirty="0" err="1"/>
              <a:t>sulphates</a:t>
            </a:r>
            <a:r>
              <a:rPr lang="en-US" b="1" dirty="0"/>
              <a:t>.</a:t>
            </a:r>
          </a:p>
          <a:p>
            <a:endParaRPr lang="en-US" b="1" dirty="0"/>
          </a:p>
          <a:p>
            <a:r>
              <a:rPr lang="en-US" dirty="0"/>
              <a:t>On hydrolysis, </a:t>
            </a:r>
            <a:r>
              <a:rPr lang="en-US" dirty="0" err="1"/>
              <a:t>mucopolysaccharides</a:t>
            </a:r>
            <a:r>
              <a:rPr lang="en-US" dirty="0"/>
              <a:t> yield more than 4% of amino-</a:t>
            </a:r>
            <a:r>
              <a:rPr lang="en-US" dirty="0" err="1"/>
              <a:t>sugars,hexosamine</a:t>
            </a:r>
            <a:r>
              <a:rPr lang="en-US" dirty="0"/>
              <a:t> and </a:t>
            </a:r>
            <a:r>
              <a:rPr lang="en-US" dirty="0" err="1"/>
              <a:t>uronic</a:t>
            </a:r>
            <a:r>
              <a:rPr lang="en-US" dirty="0"/>
              <a:t> acid e.g., </a:t>
            </a:r>
            <a:r>
              <a:rPr lang="en-US" b="1" dirty="0" err="1"/>
              <a:t>ovomucoid</a:t>
            </a:r>
            <a:r>
              <a:rPr lang="en-US" b="1" dirty="0"/>
              <a:t> from egg white.</a:t>
            </a:r>
          </a:p>
          <a:p>
            <a:r>
              <a:rPr lang="en-US" dirty="0"/>
              <a:t> Soluble </a:t>
            </a:r>
            <a:r>
              <a:rPr lang="en-US" dirty="0" err="1"/>
              <a:t>mucoproteins</a:t>
            </a:r>
            <a:r>
              <a:rPr lang="en-US" dirty="0"/>
              <a:t> are neither readily denatured by heat nor easily precipitated by common protein precipitants like </a:t>
            </a:r>
            <a:r>
              <a:rPr lang="en-US" dirty="0" err="1"/>
              <a:t>trichloro</a:t>
            </a:r>
            <a:r>
              <a:rPr lang="en-US" dirty="0"/>
              <a:t> acetic acid or picric acid.</a:t>
            </a:r>
          </a:p>
          <a:p>
            <a:r>
              <a:rPr lang="en-US" dirty="0"/>
              <a:t> The term </a:t>
            </a:r>
            <a:r>
              <a:rPr lang="en-US" b="1" dirty="0" err="1"/>
              <a:t>glycoproteins</a:t>
            </a:r>
            <a:r>
              <a:rPr lang="en-US" b="1" dirty="0"/>
              <a:t> is restricted to those proteins that contain small </a:t>
            </a:r>
            <a:r>
              <a:rPr lang="en-US" dirty="0"/>
              <a:t>amounts of carbohydrate usually less than 4% </a:t>
            </a:r>
            <a:r>
              <a:rPr lang="en-US" dirty="0" err="1"/>
              <a:t>hexosamine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b="1" dirty="0" err="1"/>
              <a:t>Chromoproteins</a:t>
            </a:r>
            <a:r>
              <a:rPr lang="en-US" b="1" dirty="0"/>
              <a:t>:</a:t>
            </a:r>
          </a:p>
          <a:p>
            <a:r>
              <a:rPr lang="en-US" dirty="0"/>
              <a:t>These are proteins containing </a:t>
            </a:r>
            <a:r>
              <a:rPr lang="en-US" b="1" dirty="0" err="1"/>
              <a:t>coloured</a:t>
            </a:r>
            <a:r>
              <a:rPr lang="en-US" b="1" dirty="0"/>
              <a:t> prosthetic groups e.g., </a:t>
            </a:r>
            <a:r>
              <a:rPr lang="en-US" b="1" dirty="0" err="1"/>
              <a:t>haemoglobin</a:t>
            </a:r>
            <a:r>
              <a:rPr lang="en-US" b="1" dirty="0"/>
              <a:t>,</a:t>
            </a:r>
          </a:p>
          <a:p>
            <a:r>
              <a:rPr lang="en-US" dirty="0" err="1"/>
              <a:t>flavoprotein</a:t>
            </a:r>
            <a:r>
              <a:rPr lang="en-US" dirty="0"/>
              <a:t> and </a:t>
            </a:r>
            <a:r>
              <a:rPr lang="en-US" dirty="0" err="1"/>
              <a:t>cytochrome</a:t>
            </a:r>
            <a:r>
              <a:rPr lang="en-US" dirty="0"/>
              <a:t>.</a:t>
            </a:r>
          </a:p>
          <a:p>
            <a:r>
              <a:rPr lang="en-US" b="1" dirty="0"/>
              <a:t>Lipoproteins:</a:t>
            </a:r>
          </a:p>
          <a:p>
            <a:r>
              <a:rPr lang="en-US" dirty="0"/>
              <a:t>These are proteins conjugated with </a:t>
            </a:r>
            <a:r>
              <a:rPr lang="en-US" b="1" dirty="0"/>
              <a:t>lipids such as neutral fat, phospholipids and cholesterol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/>
              <a:t>Metalloproteins</a:t>
            </a:r>
            <a:endParaRPr lang="en-US" b="1" dirty="0"/>
          </a:p>
          <a:p>
            <a:r>
              <a:rPr lang="en-US" dirty="0"/>
              <a:t>These are </a:t>
            </a:r>
            <a:r>
              <a:rPr lang="en-US" b="1" dirty="0"/>
              <a:t>metal-binding proteins.</a:t>
            </a:r>
            <a:r>
              <a:rPr lang="en-US" dirty="0"/>
              <a:t>     A -globulin, termed </a:t>
            </a:r>
            <a:r>
              <a:rPr lang="en-US" b="1" dirty="0" err="1"/>
              <a:t>transferrin</a:t>
            </a:r>
            <a:r>
              <a:rPr lang="en-US" b="1" dirty="0"/>
              <a:t> is capable of combining with iron, copper and zinc.</a:t>
            </a:r>
          </a:p>
          <a:p>
            <a:r>
              <a:rPr lang="en-US" dirty="0"/>
              <a:t>This protein constitutes 3% of the total plasma protein.</a:t>
            </a:r>
          </a:p>
          <a:p>
            <a:pPr>
              <a:buNone/>
            </a:pPr>
            <a:r>
              <a:rPr lang="en-US" dirty="0"/>
              <a:t>    Another example is </a:t>
            </a:r>
            <a:r>
              <a:rPr lang="en-US" b="1" dirty="0" err="1"/>
              <a:t>ceruloplasmin</a:t>
            </a:r>
            <a:r>
              <a:rPr lang="en-US" b="1" dirty="0"/>
              <a:t>, which contains copper.</a:t>
            </a:r>
          </a:p>
          <a:p>
            <a:pPr>
              <a:buNone/>
            </a:pPr>
            <a:endParaRPr lang="en-US" b="1" dirty="0"/>
          </a:p>
          <a:p>
            <a:r>
              <a:rPr lang="en-US" b="1" dirty="0" err="1"/>
              <a:t>Phosphoproteins</a:t>
            </a:r>
            <a:endParaRPr lang="en-US" b="1" dirty="0"/>
          </a:p>
          <a:p>
            <a:r>
              <a:rPr lang="en-US" dirty="0"/>
              <a:t>These are proteins containing </a:t>
            </a:r>
            <a:r>
              <a:rPr lang="en-US" b="1" dirty="0"/>
              <a:t>phosphoric acid.</a:t>
            </a:r>
          </a:p>
          <a:p>
            <a:r>
              <a:rPr lang="en-US" dirty="0"/>
              <a:t>Phosphoric acid is linked to the hydroxyl group of certain amino acids like serine in the protein e.g., casein of milk.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b="1" dirty="0"/>
              <a:t>iii. Derived proteins</a:t>
            </a:r>
          </a:p>
          <a:p>
            <a:r>
              <a:rPr lang="en-US" dirty="0"/>
              <a:t> These are proteins derived by partial to complete hydrolysis from the simple or</a:t>
            </a:r>
          </a:p>
          <a:p>
            <a:r>
              <a:rPr lang="en-US" dirty="0"/>
              <a:t>conjugated proteins by the action of acids, </a:t>
            </a:r>
            <a:r>
              <a:rPr lang="en-US" dirty="0" err="1"/>
              <a:t>alkalies</a:t>
            </a:r>
            <a:r>
              <a:rPr lang="en-US" dirty="0"/>
              <a:t>  or enzymes.</a:t>
            </a:r>
          </a:p>
          <a:p>
            <a:r>
              <a:rPr lang="en-US" dirty="0"/>
              <a:t>They include two types of derivatives, </a:t>
            </a:r>
            <a:r>
              <a:rPr lang="en-US" b="1" dirty="0"/>
              <a:t>primary-derived proteins and  secondary-derived proteins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b="1" dirty="0"/>
              <a:t>Primary-derived proteins</a:t>
            </a:r>
          </a:p>
          <a:p>
            <a:r>
              <a:rPr lang="en-US" dirty="0"/>
              <a:t>These protein derivatives are formed by processes causing only slight changes in the protein molecule and its properties.</a:t>
            </a:r>
          </a:p>
          <a:p>
            <a:pPr>
              <a:buNone/>
            </a:pPr>
            <a:r>
              <a:rPr lang="en-US" dirty="0"/>
              <a:t>    There is little or no hydrolytic cleavage of peptide bonds.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/>
              <a:t>Proteans</a:t>
            </a:r>
            <a:endParaRPr lang="en-US" b="1" dirty="0"/>
          </a:p>
          <a:p>
            <a:r>
              <a:rPr lang="en-US" dirty="0"/>
              <a:t> </a:t>
            </a:r>
            <a:r>
              <a:rPr lang="en-US" dirty="0" err="1"/>
              <a:t>Proteans</a:t>
            </a:r>
            <a:r>
              <a:rPr lang="en-US" dirty="0"/>
              <a:t> are insoluble products formed by the action of water, dilute acids and enzymes.</a:t>
            </a:r>
          </a:p>
          <a:p>
            <a:r>
              <a:rPr lang="en-US" dirty="0"/>
              <a:t>These are particularly formed from globulins but are insoluble in dilute salt solutions.</a:t>
            </a:r>
          </a:p>
          <a:p>
            <a:r>
              <a:rPr lang="en-US" dirty="0"/>
              <a:t> e.g., </a:t>
            </a:r>
            <a:r>
              <a:rPr lang="en-US" b="1" dirty="0" err="1"/>
              <a:t>myosan</a:t>
            </a:r>
            <a:r>
              <a:rPr lang="en-US" b="1" dirty="0"/>
              <a:t> from myosin, fibrin from fibrinogen.</a:t>
            </a:r>
          </a:p>
          <a:p>
            <a:r>
              <a:rPr lang="en-US" b="1" dirty="0" err="1"/>
              <a:t>Metaproteins</a:t>
            </a:r>
            <a:endParaRPr lang="en-US" b="1" dirty="0"/>
          </a:p>
          <a:p>
            <a:r>
              <a:rPr lang="en-US" dirty="0"/>
              <a:t>These are formed by the action of acids and </a:t>
            </a:r>
            <a:r>
              <a:rPr lang="en-US" dirty="0" err="1"/>
              <a:t>alkalies</a:t>
            </a:r>
            <a:r>
              <a:rPr lang="en-US" dirty="0"/>
              <a:t> upon protein.</a:t>
            </a:r>
          </a:p>
          <a:p>
            <a:r>
              <a:rPr lang="en-US" dirty="0"/>
              <a:t>They are insoluble in neutral solvents.</a:t>
            </a:r>
          </a:p>
          <a:p>
            <a:r>
              <a:rPr lang="en-US" b="1" dirty="0"/>
              <a:t>Coagulated proteins</a:t>
            </a:r>
          </a:p>
          <a:p>
            <a:r>
              <a:rPr lang="en-US" dirty="0"/>
              <a:t>Coagulated proteins are insoluble products formed by the action of heat or alcohol on natural proteins</a:t>
            </a:r>
          </a:p>
          <a:p>
            <a:r>
              <a:rPr lang="en-US" dirty="0"/>
              <a:t>e.g., cooked meat and cooked albumin.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219199"/>
          </a:xfrm>
        </p:spPr>
        <p:txBody>
          <a:bodyPr/>
          <a:lstStyle/>
          <a:p>
            <a:r>
              <a:rPr lang="en-US" dirty="0"/>
              <a:t>Classification  of nutrients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3581400"/>
          </a:xfrm>
        </p:spPr>
        <p:txBody>
          <a:bodyPr/>
          <a:lstStyle/>
          <a:p>
            <a:r>
              <a:rPr lang="en-US" b="1" dirty="0"/>
              <a:t>Classification of protein</a:t>
            </a:r>
          </a:p>
          <a:p>
            <a:endParaRPr lang="en-US" dirty="0"/>
          </a:p>
          <a:p>
            <a:r>
              <a:rPr lang="en-US" dirty="0"/>
              <a:t>Proteins are classified based on their</a:t>
            </a:r>
          </a:p>
          <a:p>
            <a:r>
              <a:rPr lang="en-US" dirty="0"/>
              <a:t> Solubility and composition</a:t>
            </a:r>
          </a:p>
          <a:p>
            <a:r>
              <a:rPr lang="en-US" dirty="0"/>
              <a:t>Function</a:t>
            </a:r>
          </a:p>
          <a:p>
            <a:r>
              <a:rPr lang="en-US" dirty="0"/>
              <a:t>Shape &amp; size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Secondary-derived proteins</a:t>
            </a:r>
          </a:p>
          <a:p>
            <a:r>
              <a:rPr lang="en-US" dirty="0"/>
              <a:t> These proteins are formed in the progressive hydrolytic cleavage of the peptide</a:t>
            </a:r>
          </a:p>
          <a:p>
            <a:r>
              <a:rPr lang="en-US" dirty="0"/>
              <a:t>bonds of protein molecule.</a:t>
            </a:r>
          </a:p>
          <a:p>
            <a:r>
              <a:rPr lang="en-US" dirty="0"/>
              <a:t>They are roughly grouped into </a:t>
            </a:r>
            <a:r>
              <a:rPr lang="en-US" b="1" dirty="0" err="1"/>
              <a:t>proteoses</a:t>
            </a:r>
            <a:r>
              <a:rPr lang="en-US" b="1" dirty="0"/>
              <a:t>, peptones and peptides according</a:t>
            </a:r>
          </a:p>
          <a:p>
            <a:r>
              <a:rPr lang="en-US" b="1" dirty="0"/>
              <a:t>to average molecular weight.</a:t>
            </a:r>
          </a:p>
          <a:p>
            <a:r>
              <a:rPr lang="en-US" dirty="0"/>
              <a:t> </a:t>
            </a:r>
            <a:r>
              <a:rPr lang="en-US" dirty="0" err="1"/>
              <a:t>Proteoses</a:t>
            </a:r>
            <a:r>
              <a:rPr lang="en-US" dirty="0"/>
              <a:t> are hydrolytic products of proteins, which are soluble in water and are</a:t>
            </a:r>
          </a:p>
          <a:p>
            <a:r>
              <a:rPr lang="en-US" dirty="0"/>
              <a:t>not coagulated by heat.</a:t>
            </a:r>
          </a:p>
          <a:p>
            <a:r>
              <a:rPr lang="en-US" dirty="0"/>
              <a:t> Peptones are hydrolytic products, which have simpler structure than </a:t>
            </a:r>
            <a:r>
              <a:rPr lang="en-US" dirty="0" err="1"/>
              <a:t>proteoses</a:t>
            </a:r>
            <a:r>
              <a:rPr lang="en-US" dirty="0"/>
              <a:t>.</a:t>
            </a:r>
          </a:p>
          <a:p>
            <a:r>
              <a:rPr lang="en-US" dirty="0"/>
              <a:t>They are soluble in water and are not coagulated by heat.</a:t>
            </a:r>
          </a:p>
          <a:p>
            <a:r>
              <a:rPr lang="en-US" dirty="0"/>
              <a:t> Peptides are composed of relatively few amino acids.</a:t>
            </a:r>
          </a:p>
          <a:p>
            <a:r>
              <a:rPr lang="en-US" dirty="0"/>
              <a:t> They are water-soluble and not coagulated by heat.</a:t>
            </a:r>
          </a:p>
          <a:p>
            <a:r>
              <a:rPr lang="en-US" dirty="0"/>
              <a:t> The complete hydrolytic decomposition of the natural protein molecule into amino</a:t>
            </a:r>
          </a:p>
          <a:p>
            <a:r>
              <a:rPr lang="en-US" dirty="0"/>
              <a:t>acids generally progresses through successive stages as follows:</a:t>
            </a:r>
          </a:p>
          <a:p>
            <a:r>
              <a:rPr lang="en-US" dirty="0"/>
              <a:t>Protein -----&gt; Protean -------</a:t>
            </a:r>
            <a:r>
              <a:rPr lang="en-US" dirty="0" err="1"/>
              <a:t>Metaprotein</a:t>
            </a:r>
            <a:endParaRPr lang="en-US" dirty="0"/>
          </a:p>
          <a:p>
            <a:r>
              <a:rPr lang="en-US" dirty="0" err="1"/>
              <a:t>Proteoses</a:t>
            </a:r>
            <a:r>
              <a:rPr lang="en-US" dirty="0"/>
              <a:t> ------&gt;Peptones -------&gt;Peptides ------amino acids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b. Classification of proteins based on function</a:t>
            </a:r>
          </a:p>
          <a:p>
            <a:r>
              <a:rPr lang="en-US" dirty="0"/>
              <a:t>Proteins are classified based on their functions as:</a:t>
            </a:r>
          </a:p>
          <a:p>
            <a:r>
              <a:rPr lang="en-US" b="1" dirty="0"/>
              <a:t>Catalytic proteins – Enzymes</a:t>
            </a:r>
          </a:p>
          <a:p>
            <a:r>
              <a:rPr lang="en-US" dirty="0"/>
              <a:t> The most striking characteristic feature of these proteins is their ability to </a:t>
            </a:r>
            <a:r>
              <a:rPr lang="en-US" b="1" dirty="0"/>
              <a:t>function within the living cells as biocatalysts.</a:t>
            </a:r>
          </a:p>
          <a:p>
            <a:r>
              <a:rPr lang="en-US" dirty="0"/>
              <a:t>These </a:t>
            </a:r>
            <a:r>
              <a:rPr lang="en-US" b="1" dirty="0"/>
              <a:t>biocatalysts are called as enzymes.</a:t>
            </a:r>
          </a:p>
          <a:p>
            <a:pPr>
              <a:buNone/>
            </a:pPr>
            <a:r>
              <a:rPr lang="en-US" dirty="0"/>
              <a:t>     Enzymes represent the largest class.</a:t>
            </a:r>
          </a:p>
          <a:p>
            <a:r>
              <a:rPr lang="en-US" dirty="0"/>
              <a:t> Nearly 2000 different kinds of enzymes are known, each catalyzing a different kind of reaction.</a:t>
            </a:r>
          </a:p>
          <a:p>
            <a:r>
              <a:rPr lang="en-US" dirty="0"/>
              <a:t>They </a:t>
            </a:r>
            <a:r>
              <a:rPr lang="en-US" b="1" dirty="0"/>
              <a:t>enhance the reaction rates a million fold.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Regulatory proteins - Hormones</a:t>
            </a:r>
          </a:p>
          <a:p>
            <a:r>
              <a:rPr lang="en-US" dirty="0"/>
              <a:t> These are polypeptides and small proteins found in relatively lower</a:t>
            </a:r>
          </a:p>
          <a:p>
            <a:r>
              <a:rPr lang="en-US" dirty="0"/>
              <a:t>concentrations in animal kingdom but </a:t>
            </a:r>
            <a:r>
              <a:rPr lang="en-US" b="1" dirty="0"/>
              <a:t>play highly important regulatory role in</a:t>
            </a:r>
          </a:p>
          <a:p>
            <a:r>
              <a:rPr lang="en-US" b="1" dirty="0"/>
              <a:t>maintaining order in complex metabolic reactions</a:t>
            </a:r>
          </a:p>
          <a:p>
            <a:r>
              <a:rPr lang="en-US" dirty="0"/>
              <a:t> e.g., growth hormone, insulin etc.</a:t>
            </a:r>
          </a:p>
          <a:p>
            <a:endParaRPr lang="en-US" dirty="0"/>
          </a:p>
          <a:p>
            <a:r>
              <a:rPr lang="en-US" b="1" dirty="0"/>
              <a:t>Protective proteins - Antibodies</a:t>
            </a:r>
          </a:p>
          <a:p>
            <a:r>
              <a:rPr lang="en-US" dirty="0"/>
              <a:t> These proteins have </a:t>
            </a:r>
            <a:r>
              <a:rPr lang="en-US" b="1" dirty="0"/>
              <a:t>protective defense function.</a:t>
            </a:r>
          </a:p>
          <a:p>
            <a:r>
              <a:rPr lang="en-US" dirty="0"/>
              <a:t> These proteins combine with foreign protein and other substances and fight</a:t>
            </a:r>
          </a:p>
          <a:p>
            <a:r>
              <a:rPr lang="en-US" dirty="0"/>
              <a:t>against certain diseases.</a:t>
            </a:r>
          </a:p>
          <a:p>
            <a:r>
              <a:rPr lang="en-US" dirty="0"/>
              <a:t> e.g., immunoglobulin.</a:t>
            </a:r>
          </a:p>
          <a:p>
            <a:endParaRPr lang="en-US" dirty="0"/>
          </a:p>
          <a:p>
            <a:r>
              <a:rPr lang="en-US" dirty="0"/>
              <a:t>These proteins are produced in the spleen and lymphatic cells in response to</a:t>
            </a:r>
          </a:p>
          <a:p>
            <a:r>
              <a:rPr lang="en-US" dirty="0"/>
              <a:t>foreign substances called antigen.</a:t>
            </a:r>
          </a:p>
          <a:p>
            <a:endParaRPr lang="en-US" dirty="0"/>
          </a:p>
          <a:p>
            <a:r>
              <a:rPr lang="en-US" dirty="0"/>
              <a:t>The newly formed protein is called </a:t>
            </a:r>
            <a:r>
              <a:rPr lang="en-US" b="1" dirty="0"/>
              <a:t>antibody which specifically combines with the</a:t>
            </a:r>
          </a:p>
          <a:p>
            <a:r>
              <a:rPr lang="en-US" dirty="0"/>
              <a:t>antigen which triggered its synthesis thereby prevents the development of</a:t>
            </a:r>
          </a:p>
          <a:p>
            <a:r>
              <a:rPr lang="en-US" dirty="0"/>
              <a:t>diseases.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Fibrin present in the blood is also a protective protein.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Storage proteins</a:t>
            </a:r>
          </a:p>
          <a:p>
            <a:r>
              <a:rPr lang="en-US" dirty="0"/>
              <a:t>It is a major class of proteins which has the function of </a:t>
            </a:r>
            <a:r>
              <a:rPr lang="en-US" b="1" dirty="0"/>
              <a:t>storing amino acids as nutrients and as building blocks for the growing embryo.</a:t>
            </a:r>
          </a:p>
          <a:p>
            <a:r>
              <a:rPr lang="en-US" dirty="0"/>
              <a:t>Storage proteins are </a:t>
            </a:r>
            <a:r>
              <a:rPr lang="en-US" b="1" dirty="0"/>
              <a:t>source of essential amino acids, which cannot be </a:t>
            </a:r>
            <a:r>
              <a:rPr lang="en-US" dirty="0"/>
              <a:t>synthesized by human beings.</a:t>
            </a:r>
          </a:p>
          <a:p>
            <a:r>
              <a:rPr lang="en-US" dirty="0"/>
              <a:t>The major storage protein in pulses is </a:t>
            </a:r>
            <a:r>
              <a:rPr lang="en-US" b="1" dirty="0"/>
              <a:t>globulins and </a:t>
            </a:r>
            <a:r>
              <a:rPr lang="en-US" b="1" dirty="0" err="1"/>
              <a:t>prolamins</a:t>
            </a:r>
            <a:r>
              <a:rPr lang="en-US" b="1" dirty="0"/>
              <a:t> in cereals.</a:t>
            </a:r>
          </a:p>
          <a:p>
            <a:r>
              <a:rPr lang="en-US" dirty="0"/>
              <a:t> In rice the major storage protein is </a:t>
            </a:r>
            <a:r>
              <a:rPr lang="en-US" dirty="0" err="1"/>
              <a:t>glutelins</a:t>
            </a:r>
            <a:r>
              <a:rPr lang="en-US" dirty="0"/>
              <a:t>.</a:t>
            </a:r>
          </a:p>
          <a:p>
            <a:r>
              <a:rPr lang="en-US" dirty="0"/>
              <a:t>Albumin of egg and casein of milk are also storage proteins.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Transport proteins</a:t>
            </a:r>
          </a:p>
          <a:p>
            <a:r>
              <a:rPr lang="en-US" dirty="0"/>
              <a:t>Some proteins are capable of binding and transporting specific types of molecules through blood.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b="1" dirty="0" err="1"/>
              <a:t>Haemoglobin</a:t>
            </a:r>
            <a:r>
              <a:rPr lang="en-US" b="1" dirty="0"/>
              <a:t> is a conjugated protein composed of </a:t>
            </a:r>
            <a:r>
              <a:rPr lang="en-US" b="1" dirty="0" err="1"/>
              <a:t>colourless</a:t>
            </a:r>
            <a:r>
              <a:rPr lang="en-US" b="1" dirty="0"/>
              <a:t> basic protein, the </a:t>
            </a:r>
            <a:r>
              <a:rPr lang="en-US" b="1" dirty="0" err="1"/>
              <a:t>globin</a:t>
            </a:r>
            <a:r>
              <a:rPr lang="en-US" b="1" dirty="0"/>
              <a:t> and </a:t>
            </a:r>
            <a:r>
              <a:rPr lang="en-US" b="1" dirty="0" err="1"/>
              <a:t>ferroprotoporphyrin</a:t>
            </a:r>
            <a:r>
              <a:rPr lang="en-US" b="1" dirty="0"/>
              <a:t> or </a:t>
            </a:r>
            <a:r>
              <a:rPr lang="en-US" b="1" dirty="0" err="1"/>
              <a:t>haem</a:t>
            </a:r>
            <a:r>
              <a:rPr lang="en-US" b="1" dirty="0"/>
              <a:t>.</a:t>
            </a:r>
          </a:p>
          <a:p>
            <a:r>
              <a:rPr lang="en-US" dirty="0"/>
              <a:t>It has the capacity to bind with oxygen and transport through blood to various tissues.</a:t>
            </a:r>
          </a:p>
          <a:p>
            <a:endParaRPr lang="en-US" dirty="0"/>
          </a:p>
          <a:p>
            <a:r>
              <a:rPr lang="en-US" b="1" dirty="0" err="1"/>
              <a:t>Myoglobin</a:t>
            </a:r>
            <a:r>
              <a:rPr lang="en-US" b="1" dirty="0"/>
              <a:t>,  a related protein, transports oxygen in muscle.</a:t>
            </a:r>
          </a:p>
          <a:p>
            <a:r>
              <a:rPr lang="en-US" b="1" dirty="0"/>
              <a:t> Lipids bind to serum proteins like albumin and transported as lipoproteins in the </a:t>
            </a:r>
            <a:r>
              <a:rPr lang="en-US" dirty="0"/>
              <a:t>blood.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Toxic proteins</a:t>
            </a:r>
          </a:p>
          <a:p>
            <a:r>
              <a:rPr lang="en-US" dirty="0"/>
              <a:t> Some of the proteins are toxic in nature.</a:t>
            </a:r>
          </a:p>
          <a:p>
            <a:r>
              <a:rPr lang="en-US" b="1" dirty="0" err="1"/>
              <a:t>Ricin</a:t>
            </a:r>
            <a:r>
              <a:rPr lang="en-US" b="1" dirty="0"/>
              <a:t> present in castor bean is extremely toxic to higher animals in very small </a:t>
            </a:r>
            <a:r>
              <a:rPr lang="en-US" dirty="0"/>
              <a:t>amounts.</a:t>
            </a:r>
          </a:p>
          <a:p>
            <a:r>
              <a:rPr lang="en-US" dirty="0"/>
              <a:t> </a:t>
            </a:r>
            <a:r>
              <a:rPr lang="en-US" b="1" dirty="0"/>
              <a:t>Enzyme inhibitors such as </a:t>
            </a:r>
            <a:r>
              <a:rPr lang="en-US" b="1" dirty="0" err="1"/>
              <a:t>trypsin</a:t>
            </a:r>
            <a:r>
              <a:rPr lang="en-US" b="1" dirty="0"/>
              <a:t> inhibitor bind to digestive enzyme and </a:t>
            </a:r>
            <a:r>
              <a:rPr lang="en-US" dirty="0"/>
              <a:t>prevent the availability of the protein.</a:t>
            </a:r>
          </a:p>
          <a:p>
            <a:r>
              <a:rPr lang="en-US" dirty="0"/>
              <a:t> </a:t>
            </a:r>
            <a:r>
              <a:rPr lang="en-US" b="1" dirty="0" err="1"/>
              <a:t>Lectin</a:t>
            </a:r>
            <a:r>
              <a:rPr lang="en-US" b="1" dirty="0"/>
              <a:t>, a toxic protein present in legumes, agglutinates red blood cells.</a:t>
            </a:r>
          </a:p>
          <a:p>
            <a:r>
              <a:rPr lang="en-US" dirty="0"/>
              <a:t>A bacterial toxin causes cholera, which is a protein.</a:t>
            </a:r>
          </a:p>
          <a:p>
            <a:pPr>
              <a:buNone/>
            </a:pPr>
            <a:r>
              <a:rPr lang="nl-NL" dirty="0"/>
              <a:t>     </a:t>
            </a:r>
            <a:r>
              <a:rPr lang="nl-NL" b="1" dirty="0"/>
              <a:t>Snake venom is protein in nature.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Structural proteins</a:t>
            </a:r>
          </a:p>
          <a:p>
            <a:r>
              <a:rPr lang="en-US" dirty="0"/>
              <a:t>These proteins serve as </a:t>
            </a:r>
            <a:r>
              <a:rPr lang="en-US" b="1" dirty="0"/>
              <a:t>structural materials or as important components of extra cellular fluid.</a:t>
            </a:r>
          </a:p>
          <a:p>
            <a:pPr>
              <a:buNone/>
            </a:pPr>
            <a:r>
              <a:rPr lang="en-US" dirty="0"/>
              <a:t>     Examples of structural proteins are </a:t>
            </a:r>
            <a:r>
              <a:rPr lang="en-US" b="1" dirty="0"/>
              <a:t>myosin of muscles, keratin of skin and hair and collagen of connective tissue.</a:t>
            </a:r>
          </a:p>
          <a:p>
            <a:r>
              <a:rPr lang="en-US" dirty="0"/>
              <a:t>Carbohydrates, fats, minerals and other cellular components are organized around such structural proteins that form the molecular framework of living material.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Contractile proteins</a:t>
            </a:r>
          </a:p>
          <a:p>
            <a:r>
              <a:rPr lang="en-US" dirty="0"/>
              <a:t> Proteins like </a:t>
            </a:r>
            <a:r>
              <a:rPr lang="en-US" b="1" dirty="0" err="1"/>
              <a:t>actin</a:t>
            </a:r>
            <a:r>
              <a:rPr lang="en-US" b="1" dirty="0"/>
              <a:t> and myosin function as essential       elements in contractile </a:t>
            </a:r>
            <a:r>
              <a:rPr lang="en-US" dirty="0"/>
              <a:t>system of skeletal muscle.</a:t>
            </a:r>
          </a:p>
          <a:p>
            <a:r>
              <a:rPr lang="en-US" b="1" dirty="0"/>
              <a:t>Secretary proteins</a:t>
            </a:r>
          </a:p>
          <a:p>
            <a:pPr>
              <a:buNone/>
            </a:pPr>
            <a:r>
              <a:rPr lang="en-US" dirty="0"/>
              <a:t>     </a:t>
            </a:r>
            <a:r>
              <a:rPr lang="en-US" b="1" dirty="0"/>
              <a:t>Fibroin is a protein secreted by spiders and silkworms to form webs and </a:t>
            </a:r>
            <a:r>
              <a:rPr lang="en-US" dirty="0"/>
              <a:t>cocoons.</a:t>
            </a:r>
          </a:p>
          <a:p>
            <a:r>
              <a:rPr lang="en-US" b="1" dirty="0"/>
              <a:t>Exotic proteins </a:t>
            </a:r>
            <a:r>
              <a:rPr lang="en-US" dirty="0"/>
              <a:t>Antarctic fishes live in -1.9oC waters, well below the temperature at which their blood is expected to freeze.</a:t>
            </a:r>
          </a:p>
          <a:p>
            <a:r>
              <a:rPr lang="en-US" dirty="0"/>
              <a:t>These fishes are prevented from freezing by </a:t>
            </a:r>
            <a:r>
              <a:rPr lang="en-US" b="1" dirty="0"/>
              <a:t>antifreeze </a:t>
            </a:r>
            <a:r>
              <a:rPr lang="en-US" b="1" dirty="0" err="1"/>
              <a:t>glycoproteins</a:t>
            </a:r>
            <a:r>
              <a:rPr lang="en-US" b="1" dirty="0"/>
              <a:t> </a:t>
            </a:r>
            <a:r>
              <a:rPr lang="en-US" b="1" dirty="0" err="1"/>
              <a:t>present</a:t>
            </a:r>
            <a:r>
              <a:rPr lang="en-US" dirty="0" err="1"/>
              <a:t>in</a:t>
            </a:r>
            <a:r>
              <a:rPr lang="en-US" dirty="0"/>
              <a:t> their body.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C. Classification based on size and shape</a:t>
            </a:r>
          </a:p>
          <a:p>
            <a:r>
              <a:rPr lang="en-US" dirty="0"/>
              <a:t>Based on size and shape, the proteins are also subdivided into </a:t>
            </a:r>
            <a:r>
              <a:rPr lang="en-US" b="1" dirty="0"/>
              <a:t>globular and fibrous proteins.</a:t>
            </a:r>
          </a:p>
          <a:p>
            <a:r>
              <a:rPr lang="en-US" dirty="0"/>
              <a:t> </a:t>
            </a:r>
            <a:r>
              <a:rPr lang="en-US" b="1" dirty="0"/>
              <a:t>Globular proteins are mostly water-soluble and fragile in nature e.g., enzymes, hormones and antibodies.</a:t>
            </a:r>
          </a:p>
          <a:p>
            <a:r>
              <a:rPr lang="en-US" dirty="0"/>
              <a:t> </a:t>
            </a:r>
            <a:r>
              <a:rPr lang="en-US" b="1" dirty="0"/>
              <a:t>Fibrous proteins are tough and water-insoluble.</a:t>
            </a:r>
          </a:p>
          <a:p>
            <a:r>
              <a:rPr lang="en-US" dirty="0"/>
              <a:t> They are used to build a variety of materials that support and protect specific tissues, e.g., skin, hair, fingernails and keratin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Carbohydrate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A carbohydrate is a biological molecule consisting of carbon (C), hydrogen (H) and oxygen (O) atoms, usually with a hydrogen–oxygen atom ratio of 2:1 (as in water); in other words, with the empirical formula (CH2O)n. </a:t>
            </a:r>
          </a:p>
          <a:p>
            <a:pPr lvl="0"/>
            <a:r>
              <a:rPr lang="en-US" dirty="0"/>
              <a:t> Carbohydrates are </a:t>
            </a:r>
            <a:r>
              <a:rPr lang="en-US" dirty="0" err="1"/>
              <a:t>polyhydroxy</a:t>
            </a:r>
            <a:r>
              <a:rPr lang="en-US" dirty="0"/>
              <a:t> </a:t>
            </a:r>
            <a:r>
              <a:rPr lang="en-US" dirty="0" err="1"/>
              <a:t>aldehydes</a:t>
            </a:r>
            <a:r>
              <a:rPr lang="en-US" dirty="0"/>
              <a:t> or </a:t>
            </a:r>
            <a:r>
              <a:rPr lang="en-US" dirty="0" err="1"/>
              <a:t>ketones</a:t>
            </a:r>
            <a:r>
              <a:rPr lang="en-US" dirty="0"/>
              <a:t>, or substances that yield such compounds on hydrolysis. </a:t>
            </a:r>
          </a:p>
          <a:p>
            <a:pPr lvl="0"/>
            <a:r>
              <a:rPr lang="en-US" dirty="0"/>
              <a:t>Some carbohydrates also contain nitrogen, phosphorus, or sulfur.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B76E3-999C-435C-316B-007474487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967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There are 4 major size classes of carbohydrates: </a:t>
            </a:r>
          </a:p>
          <a:p>
            <a:r>
              <a:rPr lang="en-US" dirty="0"/>
              <a:t>Based on the number of sugar units, the carbohydrates are classified into four different groups </a:t>
            </a:r>
          </a:p>
          <a:p>
            <a:r>
              <a:rPr lang="en-US" dirty="0"/>
              <a:t>Classification of carbohydrates </a:t>
            </a:r>
          </a:p>
          <a:p>
            <a:r>
              <a:rPr lang="en-US" dirty="0"/>
              <a:t>1.Monosaccharides – One sugar unit </a:t>
            </a:r>
          </a:p>
          <a:p>
            <a:r>
              <a:rPr lang="en-US" dirty="0"/>
              <a:t>2.Disaccharides – Two sugar units </a:t>
            </a:r>
          </a:p>
          <a:p>
            <a:r>
              <a:rPr lang="en-US" dirty="0"/>
              <a:t>3.Oligosaccharides – 3-10 sugar units </a:t>
            </a:r>
          </a:p>
          <a:p>
            <a:r>
              <a:rPr lang="en-US" dirty="0"/>
              <a:t>4.Polysaccharides – More than 10 sugar units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 </a:t>
            </a:r>
            <a:r>
              <a:rPr lang="en-US" dirty="0" err="1"/>
              <a:t>Monosaccharides</a:t>
            </a:r>
            <a:r>
              <a:rPr lang="en-US" dirty="0"/>
              <a:t>:</a:t>
            </a:r>
          </a:p>
          <a:p>
            <a:pPr lvl="0">
              <a:buNone/>
            </a:pPr>
            <a:r>
              <a:rPr lang="en-US" dirty="0"/>
              <a:t>     The simplest of the carbohydrates, the </a:t>
            </a:r>
            <a:r>
              <a:rPr lang="en-US" dirty="0" err="1"/>
              <a:t>monosaccharides</a:t>
            </a:r>
            <a:r>
              <a:rPr lang="en-US" dirty="0"/>
              <a:t>, are either </a:t>
            </a:r>
            <a:r>
              <a:rPr lang="en-US" dirty="0" err="1"/>
              <a:t>aldehydes</a:t>
            </a:r>
            <a:r>
              <a:rPr lang="en-US" dirty="0"/>
              <a:t> or </a:t>
            </a:r>
            <a:r>
              <a:rPr lang="en-US" dirty="0" err="1"/>
              <a:t>ketones</a:t>
            </a:r>
            <a:r>
              <a:rPr lang="en-US" dirty="0"/>
              <a:t> with two or more hydroxyl groups.</a:t>
            </a:r>
          </a:p>
          <a:p>
            <a:pPr lvl="0">
              <a:buNone/>
            </a:pPr>
            <a:r>
              <a:rPr lang="en-US" dirty="0"/>
              <a:t> • </a:t>
            </a:r>
            <a:r>
              <a:rPr lang="en-US" dirty="0" err="1"/>
              <a:t>Monosaccharides</a:t>
            </a:r>
            <a:r>
              <a:rPr lang="en-US" dirty="0"/>
              <a:t> are colorless, crystalline solids that are freely soluble in water but insoluble in </a:t>
            </a:r>
            <a:r>
              <a:rPr lang="en-US" dirty="0" err="1"/>
              <a:t>nonpolar</a:t>
            </a:r>
            <a:r>
              <a:rPr lang="en-US" dirty="0"/>
              <a:t> solvents. </a:t>
            </a:r>
          </a:p>
          <a:p>
            <a:pPr lvl="0">
              <a:buNone/>
            </a:pPr>
            <a:r>
              <a:rPr lang="en-US" dirty="0"/>
              <a:t>    Most have a sweet taste. </a:t>
            </a:r>
          </a:p>
          <a:p>
            <a:pPr lvl="0">
              <a:buNone/>
            </a:pPr>
            <a:r>
              <a:rPr lang="en-US" dirty="0"/>
              <a:t>• Examples of </a:t>
            </a:r>
            <a:r>
              <a:rPr lang="en-US" dirty="0" err="1"/>
              <a:t>monosaccharides</a:t>
            </a:r>
            <a:r>
              <a:rPr lang="en-US" dirty="0"/>
              <a:t> include glucose (dextrose), fructose and </a:t>
            </a:r>
            <a:r>
              <a:rPr lang="en-US" dirty="0" err="1"/>
              <a:t>galactose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Monosaccharides</a:t>
            </a:r>
            <a:r>
              <a:rPr lang="en-US" dirty="0"/>
              <a:t> </a:t>
            </a:r>
          </a:p>
          <a:p>
            <a:r>
              <a:rPr lang="en-US" b="1" dirty="0"/>
              <a:t>I. Classification based on functional group: </a:t>
            </a:r>
          </a:p>
          <a:p>
            <a:r>
              <a:rPr lang="en-US" dirty="0" err="1"/>
              <a:t>Aldoses</a:t>
            </a:r>
            <a:r>
              <a:rPr lang="en-US" dirty="0"/>
              <a:t> - sugars whose functional group is </a:t>
            </a:r>
            <a:r>
              <a:rPr lang="en-US" dirty="0" err="1"/>
              <a:t>aldehyde</a:t>
            </a:r>
            <a:r>
              <a:rPr lang="en-US" dirty="0"/>
              <a:t> (-CHO) group. </a:t>
            </a:r>
          </a:p>
          <a:p>
            <a:r>
              <a:rPr lang="en-US" dirty="0"/>
              <a:t>Ketoses - sugars whose functional group is a </a:t>
            </a:r>
            <a:r>
              <a:rPr lang="en-US" dirty="0" err="1"/>
              <a:t>ketone</a:t>
            </a:r>
            <a:r>
              <a:rPr lang="en-US" dirty="0"/>
              <a:t> (-C=O) group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b="1" dirty="0"/>
              <a:t>Classification based on number of carbon atoms: </a:t>
            </a:r>
          </a:p>
          <a:p>
            <a:r>
              <a:rPr lang="en-US" dirty="0"/>
              <a:t>The </a:t>
            </a:r>
            <a:r>
              <a:rPr lang="en-US" dirty="0" err="1"/>
              <a:t>monosaccharides</a:t>
            </a:r>
            <a:r>
              <a:rPr lang="en-US" dirty="0"/>
              <a:t> are divided into different groups based on the number of carbons as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b="1" dirty="0"/>
              <a:t>No. of carbons 	 Name </a:t>
            </a:r>
            <a:r>
              <a:rPr lang="en-US" b="1" dirty="0" err="1"/>
              <a:t>Aldoses</a:t>
            </a:r>
            <a:r>
              <a:rPr lang="en-US" b="1" dirty="0"/>
              <a:t>  Ex: Ketoses Ex: 	</a:t>
            </a:r>
          </a:p>
          <a:p>
            <a:r>
              <a:rPr lang="en-US" b="1" dirty="0"/>
              <a:t>3 C  </a:t>
            </a:r>
            <a:r>
              <a:rPr lang="en-US" b="1" dirty="0" err="1"/>
              <a:t>Trioses</a:t>
            </a:r>
            <a:r>
              <a:rPr lang="en-US" b="1" dirty="0"/>
              <a:t> </a:t>
            </a:r>
            <a:r>
              <a:rPr lang="en-US" b="1" dirty="0" err="1"/>
              <a:t>Glyceraldehyde</a:t>
            </a:r>
            <a:r>
              <a:rPr lang="en-US" b="1" dirty="0"/>
              <a:t> </a:t>
            </a:r>
            <a:r>
              <a:rPr lang="en-US" b="1" dirty="0" err="1"/>
              <a:t>Dihydroxy</a:t>
            </a:r>
            <a:r>
              <a:rPr lang="en-US" b="1" dirty="0"/>
              <a:t> acetone 	</a:t>
            </a:r>
          </a:p>
          <a:p>
            <a:r>
              <a:rPr lang="en-US" b="1" dirty="0"/>
              <a:t>4 C 	</a:t>
            </a:r>
            <a:r>
              <a:rPr lang="en-US" b="1" dirty="0" err="1"/>
              <a:t>Tetroses</a:t>
            </a:r>
            <a:r>
              <a:rPr lang="en-US" b="1" dirty="0"/>
              <a:t> 	</a:t>
            </a:r>
            <a:r>
              <a:rPr lang="en-US" b="1" dirty="0" err="1"/>
              <a:t>Erythrose</a:t>
            </a:r>
            <a:r>
              <a:rPr lang="en-US" b="1" dirty="0"/>
              <a:t> 	         </a:t>
            </a:r>
            <a:r>
              <a:rPr lang="en-US" b="1" dirty="0" err="1"/>
              <a:t>Erythrulose</a:t>
            </a:r>
            <a:r>
              <a:rPr lang="en-US" b="1" dirty="0"/>
              <a:t> 	</a:t>
            </a:r>
          </a:p>
          <a:p>
            <a:r>
              <a:rPr lang="pt-BR" b="1" dirty="0"/>
              <a:t>5 C 	Pentoses 	Ribose 	         Ribulose 	</a:t>
            </a:r>
          </a:p>
          <a:p>
            <a:r>
              <a:rPr lang="en-US" b="1" dirty="0"/>
              <a:t>6 C 	</a:t>
            </a:r>
            <a:r>
              <a:rPr lang="en-US" b="1" dirty="0" err="1"/>
              <a:t>Hexoses</a:t>
            </a:r>
            <a:r>
              <a:rPr lang="en-US" b="1" dirty="0"/>
              <a:t> 	Glucose 	          Fructose 	</a:t>
            </a:r>
          </a:p>
          <a:p>
            <a:r>
              <a:rPr lang="en-US" b="1" dirty="0"/>
              <a:t>7 C 	Heptoses 	</a:t>
            </a:r>
            <a:r>
              <a:rPr lang="en-US" b="1" dirty="0" err="1"/>
              <a:t>Glucoheptose</a:t>
            </a:r>
            <a:r>
              <a:rPr lang="en-US" b="1" dirty="0"/>
              <a:t> 	</a:t>
            </a:r>
            <a:r>
              <a:rPr lang="en-US" b="1" dirty="0" err="1"/>
              <a:t>Sedoheptulose</a:t>
            </a:r>
            <a:r>
              <a:rPr lang="en-US" b="1" dirty="0"/>
              <a:t> 	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Disaccharides: </a:t>
            </a:r>
          </a:p>
          <a:p>
            <a:r>
              <a:rPr lang="en-US" dirty="0"/>
              <a:t>The sugars which on hydrolysis gives two moles of same or different sugar units. </a:t>
            </a:r>
          </a:p>
          <a:p>
            <a:endParaRPr lang="en-US" dirty="0"/>
          </a:p>
          <a:p>
            <a:r>
              <a:rPr lang="en-US" dirty="0"/>
              <a:t>Based on the reducing nature, the disaccharides are divided into two types. </a:t>
            </a:r>
          </a:p>
          <a:p>
            <a:pPr>
              <a:buNone/>
            </a:pPr>
            <a:r>
              <a:rPr lang="en-US" dirty="0"/>
              <a:t>    Reducing sugars </a:t>
            </a:r>
          </a:p>
          <a:p>
            <a:r>
              <a:rPr lang="en-US" dirty="0"/>
              <a:t>Non reducing sugars.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Reducing sugars: </a:t>
            </a:r>
          </a:p>
          <a:p>
            <a:r>
              <a:rPr lang="en-US" dirty="0"/>
              <a:t>They contain at least one free functional group. </a:t>
            </a:r>
          </a:p>
          <a:p>
            <a:r>
              <a:rPr lang="en-US" dirty="0"/>
              <a:t>Ex: Lactose → </a:t>
            </a:r>
            <a:r>
              <a:rPr lang="en-US" dirty="0" err="1"/>
              <a:t>galactose</a:t>
            </a:r>
            <a:r>
              <a:rPr lang="en-US" dirty="0"/>
              <a:t> + glucose </a:t>
            </a:r>
          </a:p>
          <a:p>
            <a:r>
              <a:rPr lang="en-US" dirty="0"/>
              <a:t>Maltose →Glucose + glucose </a:t>
            </a:r>
          </a:p>
          <a:p>
            <a:r>
              <a:rPr lang="en-US" dirty="0" err="1"/>
              <a:t>Cellobiose</a:t>
            </a:r>
            <a:r>
              <a:rPr lang="en-US" dirty="0"/>
              <a:t> → Glucose + glucose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 reducing sugars: </a:t>
            </a:r>
          </a:p>
          <a:p>
            <a:r>
              <a:rPr lang="en-US" dirty="0"/>
              <a:t>Functional groups are involved in the formation of </a:t>
            </a:r>
            <a:r>
              <a:rPr lang="en-US" dirty="0" err="1"/>
              <a:t>glycosidic</a:t>
            </a:r>
            <a:r>
              <a:rPr lang="en-US" dirty="0"/>
              <a:t> linkage. </a:t>
            </a:r>
          </a:p>
          <a:p>
            <a:r>
              <a:rPr lang="en-US" dirty="0"/>
              <a:t>Functional groups are not freely available. </a:t>
            </a:r>
          </a:p>
          <a:p>
            <a:r>
              <a:rPr lang="en-US" dirty="0"/>
              <a:t>Ex : Sucrose →Glucose + fructose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Oligosaccharides </a:t>
            </a:r>
          </a:p>
          <a:p>
            <a:r>
              <a:rPr lang="en-US" dirty="0"/>
              <a:t>On hydrolysis yields 3 to 10 monosaccharide units. </a:t>
            </a:r>
          </a:p>
          <a:p>
            <a:r>
              <a:rPr lang="en-US" dirty="0"/>
              <a:t>Divided based on the no. of sugar units as </a:t>
            </a:r>
          </a:p>
          <a:p>
            <a:r>
              <a:rPr lang="en-US" dirty="0"/>
              <a:t> </a:t>
            </a:r>
            <a:r>
              <a:rPr lang="en-US" dirty="0" err="1"/>
              <a:t>Trisaccharides</a:t>
            </a:r>
            <a:r>
              <a:rPr lang="en-US" dirty="0"/>
              <a:t> – 3 sugar units </a:t>
            </a:r>
          </a:p>
          <a:p>
            <a:r>
              <a:rPr lang="en-US" dirty="0"/>
              <a:t>Tetra </a:t>
            </a:r>
            <a:r>
              <a:rPr lang="en-US" dirty="0" err="1"/>
              <a:t>saccharides</a:t>
            </a:r>
            <a:r>
              <a:rPr lang="en-US" dirty="0"/>
              <a:t> – 4 sugar units </a:t>
            </a:r>
          </a:p>
          <a:p>
            <a:r>
              <a:rPr lang="en-US" dirty="0" err="1"/>
              <a:t>Penta</a:t>
            </a:r>
            <a:r>
              <a:rPr lang="en-US" dirty="0"/>
              <a:t> </a:t>
            </a:r>
            <a:r>
              <a:rPr lang="en-US" dirty="0" err="1"/>
              <a:t>saccharides</a:t>
            </a:r>
            <a:r>
              <a:rPr lang="en-US" dirty="0"/>
              <a:t> – 5 sugar units </a:t>
            </a:r>
          </a:p>
          <a:p>
            <a:r>
              <a:rPr lang="fr-FR" dirty="0" err="1"/>
              <a:t>Hexasaccharides</a:t>
            </a:r>
            <a:r>
              <a:rPr lang="fr-FR" dirty="0"/>
              <a:t> </a:t>
            </a:r>
            <a:r>
              <a:rPr lang="fr-FR" dirty="0" err="1"/>
              <a:t>etc</a:t>
            </a:r>
            <a:r>
              <a:rPr lang="fr-FR" dirty="0"/>
              <a:t> – 6 </a:t>
            </a:r>
            <a:r>
              <a:rPr lang="fr-FR" dirty="0" err="1"/>
              <a:t>sugar</a:t>
            </a:r>
            <a:r>
              <a:rPr lang="fr-FR" dirty="0"/>
              <a:t> </a:t>
            </a:r>
            <a:r>
              <a:rPr lang="fr-FR" dirty="0" err="1"/>
              <a:t>units</a:t>
            </a:r>
            <a:r>
              <a:rPr lang="fr-FR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Trisaccharides</a:t>
            </a:r>
            <a:r>
              <a:rPr lang="en-US" dirty="0"/>
              <a:t>: </a:t>
            </a:r>
          </a:p>
          <a:p>
            <a:r>
              <a:rPr lang="en-US" dirty="0"/>
              <a:t>Contain three monosaccharide units </a:t>
            </a:r>
          </a:p>
          <a:p>
            <a:r>
              <a:rPr lang="it-IT" dirty="0"/>
              <a:t>Ex: Raffinose →Fructose + glucose + galactose.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A. Classification based on solubility and composition</a:t>
            </a:r>
          </a:p>
          <a:p>
            <a:r>
              <a:rPr lang="en-US" dirty="0"/>
              <a:t>According to this classification, proteins are divided into three main groups as</a:t>
            </a:r>
          </a:p>
          <a:p>
            <a:r>
              <a:rPr lang="en-US" b="1" dirty="0"/>
              <a:t>simple, conjugated and derived proteins.</a:t>
            </a:r>
          </a:p>
          <a:p>
            <a:r>
              <a:rPr lang="en-US" b="1" dirty="0"/>
              <a:t>(</a:t>
            </a:r>
            <a:r>
              <a:rPr lang="en-US" b="1" dirty="0" err="1"/>
              <a:t>i</a:t>
            </a:r>
            <a:r>
              <a:rPr lang="en-US" b="1" dirty="0"/>
              <a:t>) Simple proteins:</a:t>
            </a:r>
          </a:p>
          <a:p>
            <a:r>
              <a:rPr lang="en-US" dirty="0"/>
              <a:t>Simple proteins yield on hydrolysis, </a:t>
            </a:r>
            <a:r>
              <a:rPr lang="en-US" b="1" dirty="0"/>
              <a:t>only amino acids.</a:t>
            </a:r>
          </a:p>
          <a:p>
            <a:r>
              <a:rPr lang="en-US" dirty="0"/>
              <a:t>. These proteins are further classified based on their solubility in different solvents</a:t>
            </a:r>
          </a:p>
          <a:p>
            <a:r>
              <a:rPr lang="en-US" dirty="0"/>
              <a:t>as well as their heat </a:t>
            </a:r>
            <a:r>
              <a:rPr lang="en-US" dirty="0" err="1"/>
              <a:t>coagulability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Tetrasaccharides</a:t>
            </a:r>
            <a:r>
              <a:rPr lang="en-US" b="1" dirty="0"/>
              <a:t>: </a:t>
            </a:r>
          </a:p>
          <a:p>
            <a:r>
              <a:rPr lang="en-US" dirty="0"/>
              <a:t>They contain four monosaccharide units. </a:t>
            </a:r>
          </a:p>
          <a:p>
            <a:r>
              <a:rPr lang="en-US" dirty="0" err="1"/>
              <a:t>Stachyose</a:t>
            </a:r>
            <a:r>
              <a:rPr lang="en-US" dirty="0"/>
              <a:t> – contains 4 </a:t>
            </a:r>
            <a:r>
              <a:rPr lang="en-US" dirty="0" err="1"/>
              <a:t>monosaccharides</a:t>
            </a:r>
            <a:r>
              <a:rPr lang="en-US" dirty="0"/>
              <a:t> namely Gal, gal, glucose &amp; fructose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Polysaccharides </a:t>
            </a:r>
          </a:p>
          <a:p>
            <a:r>
              <a:rPr lang="en-US" dirty="0"/>
              <a:t>The sugars which contain 10 or more monosaccharide units are called as polysaccharides or </a:t>
            </a:r>
            <a:r>
              <a:rPr lang="en-US" dirty="0" err="1"/>
              <a:t>glycans</a:t>
            </a:r>
            <a:r>
              <a:rPr lang="en-US" dirty="0"/>
              <a:t>. </a:t>
            </a:r>
          </a:p>
          <a:p>
            <a:r>
              <a:rPr lang="en-US" dirty="0"/>
              <a:t>These are tasteless, amorphous, soluble or insoluble in water. </a:t>
            </a:r>
          </a:p>
          <a:p>
            <a:r>
              <a:rPr lang="en-US" dirty="0"/>
              <a:t>These are divided into two types as </a:t>
            </a:r>
          </a:p>
          <a:p>
            <a:r>
              <a:rPr lang="en-US" dirty="0"/>
              <a:t>Homo polysaccharides or Homo </a:t>
            </a:r>
            <a:r>
              <a:rPr lang="en-US" dirty="0" err="1"/>
              <a:t>glycans</a:t>
            </a:r>
            <a:r>
              <a:rPr lang="en-US" dirty="0"/>
              <a:t>’ </a:t>
            </a:r>
          </a:p>
          <a:p>
            <a:r>
              <a:rPr lang="en-US" dirty="0"/>
              <a:t>Hetero polysaccharides or hetero </a:t>
            </a:r>
            <a:r>
              <a:rPr lang="en-US" dirty="0" err="1"/>
              <a:t>glycans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525963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Homopolysaccharides</a:t>
            </a:r>
            <a:r>
              <a:rPr lang="en-US" dirty="0"/>
              <a:t> </a:t>
            </a:r>
          </a:p>
          <a:p>
            <a:r>
              <a:rPr lang="en-US" dirty="0"/>
              <a:t>They yield only one type of monosaccharide on hydrolysis. </a:t>
            </a:r>
          </a:p>
          <a:p>
            <a:r>
              <a:rPr lang="en-US" dirty="0"/>
              <a:t>Ex: Starch – polymer of glucose </a:t>
            </a:r>
          </a:p>
          <a:p>
            <a:r>
              <a:rPr lang="en-US" dirty="0"/>
              <a:t>Glycogen - polymer of glucose </a:t>
            </a:r>
          </a:p>
          <a:p>
            <a:r>
              <a:rPr lang="en-US" dirty="0"/>
              <a:t>Cellulose - polymer of glucose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Ex: Starch, Glycogen </a:t>
            </a:r>
          </a:p>
          <a:p>
            <a:r>
              <a:rPr lang="en-US" dirty="0"/>
              <a:t>Where the repeating unit is Glucose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Hetero polysaccharides: </a:t>
            </a:r>
          </a:p>
          <a:p>
            <a:r>
              <a:rPr lang="en-US" dirty="0"/>
              <a:t>Also known as ‘Hetero </a:t>
            </a:r>
            <a:r>
              <a:rPr lang="en-US" dirty="0" err="1"/>
              <a:t>glycans</a:t>
            </a:r>
            <a:r>
              <a:rPr lang="en-US" dirty="0"/>
              <a:t>’. </a:t>
            </a:r>
          </a:p>
          <a:p>
            <a:r>
              <a:rPr lang="en-US" dirty="0"/>
              <a:t>Yield more than one type of </a:t>
            </a:r>
            <a:r>
              <a:rPr lang="en-US" dirty="0" err="1"/>
              <a:t>monosaccharides</a:t>
            </a:r>
            <a:r>
              <a:rPr lang="en-US" dirty="0"/>
              <a:t> on hydrolysis. </a:t>
            </a:r>
          </a:p>
          <a:p>
            <a:r>
              <a:rPr lang="en-US" dirty="0"/>
              <a:t>Ex : Heparin , </a:t>
            </a:r>
            <a:r>
              <a:rPr lang="en-US" dirty="0" err="1"/>
              <a:t>Mucopolysaccharides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Heparin yields n-acetyl glucosamine &amp; n-acetyl </a:t>
            </a:r>
            <a:r>
              <a:rPr lang="en-US" dirty="0" err="1"/>
              <a:t>muramic</a:t>
            </a:r>
            <a:r>
              <a:rPr lang="en-US" dirty="0"/>
              <a:t> acid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. SIMPLE LIPIDS:- &#10; Esters of fatty acids with glycerol. &#10; Mainly of two types:- &#10;i. Fats and oils: &#10;-These are esters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COMPLEX OR COMPOUND &#10;LIPIDS:- &#10; Esters of fatty acids+Alcohol+other groups like &#10;phosphate,Nitrogenous base,carbohydrate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ii.GLYCOLIPIDS:- &#10;• Fatty acids+alcohol+carbohydrate as &#10;nitrogenous base. &#10;• They contain sphingosine as alcohol and henc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 iv. Other complex lipids:- &#10;• Sulfolipids,Aminolipids and other &#10;Lipopolysaccharides come under this. 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525"/>
            <a:ext cx="9144000" cy="6848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RIVED LIPIDS:- &#10; These are the derivatives of hydrolysis of simple and &#10;complex lipids which possess the characteristic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1848"/>
            <a:ext cx="8592822" cy="6451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NEUTRAL LIPIDS:- &#10; These are the lipids which are uncharged and &#10;are reffered ro as neutral lipids. &#10; These are mono,di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1" y="159059"/>
            <a:ext cx="8009152" cy="6013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Albumins</a:t>
            </a:r>
          </a:p>
          <a:p>
            <a:r>
              <a:rPr lang="en-US" dirty="0"/>
              <a:t> Albumins are readily soluble in water, dilute acids and </a:t>
            </a:r>
            <a:r>
              <a:rPr lang="en-US" dirty="0" err="1"/>
              <a:t>alkalies</a:t>
            </a:r>
            <a:endParaRPr lang="en-US" dirty="0"/>
          </a:p>
          <a:p>
            <a:r>
              <a:rPr lang="en-US" dirty="0"/>
              <a:t>coagulated by heat.</a:t>
            </a:r>
          </a:p>
          <a:p>
            <a:r>
              <a:rPr lang="fr-FR" dirty="0" err="1"/>
              <a:t>Seed</a:t>
            </a:r>
            <a:r>
              <a:rPr lang="fr-FR" dirty="0"/>
              <a:t> </a:t>
            </a:r>
            <a:r>
              <a:rPr lang="fr-FR" dirty="0" err="1"/>
              <a:t>proteins</a:t>
            </a:r>
            <a:r>
              <a:rPr lang="fr-FR" dirty="0"/>
              <a:t> </a:t>
            </a:r>
            <a:r>
              <a:rPr lang="fr-FR" dirty="0" err="1"/>
              <a:t>contain</a:t>
            </a:r>
            <a:r>
              <a:rPr lang="fr-FR" dirty="0"/>
              <a:t> </a:t>
            </a:r>
            <a:r>
              <a:rPr lang="fr-FR" dirty="0" err="1"/>
              <a:t>albumin</a:t>
            </a:r>
            <a:r>
              <a:rPr lang="fr-FR" dirty="0"/>
              <a:t> in </a:t>
            </a:r>
            <a:r>
              <a:rPr lang="fr-FR" dirty="0" err="1"/>
              <a:t>lesser</a:t>
            </a:r>
            <a:r>
              <a:rPr lang="fr-FR" dirty="0"/>
              <a:t> </a:t>
            </a:r>
            <a:r>
              <a:rPr lang="fr-FR" dirty="0" err="1"/>
              <a:t>quantities</a:t>
            </a:r>
            <a:r>
              <a:rPr lang="fr-FR" dirty="0"/>
              <a:t>.</a:t>
            </a:r>
          </a:p>
          <a:p>
            <a:r>
              <a:rPr lang="en-US" dirty="0"/>
              <a:t>may be precipitated out from solution using high salt concentration, a process called </a:t>
            </a:r>
            <a:r>
              <a:rPr lang="en-US" b="1" dirty="0"/>
              <a:t>'salting out'.</a:t>
            </a:r>
          </a:p>
          <a:p>
            <a:pPr>
              <a:buNone/>
            </a:pPr>
            <a:r>
              <a:rPr lang="en-US" dirty="0"/>
              <a:t>    </a:t>
            </a:r>
            <a:endParaRPr lang="en-US" b="1" dirty="0"/>
          </a:p>
          <a:p>
            <a:r>
              <a:rPr lang="en-US" dirty="0"/>
              <a:t> Serum albumin and </a:t>
            </a:r>
            <a:r>
              <a:rPr lang="en-US" dirty="0" err="1"/>
              <a:t>ovalbumin</a:t>
            </a:r>
            <a:r>
              <a:rPr lang="en-US" dirty="0"/>
              <a:t> (egg white) are examples.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MISCELLANEOUS LIPIDS:- &#10; A large number of compounds possess &#10;characteristics of lipids,such compounds come &#10;under this c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73477"/>
            <a:ext cx="8262729" cy="62035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FATTY ACIDS &#10; Carboxylic aicds with hydrocarbon side chains. &#10; Occur in esterified form &#10; They occur in even and odd c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4419"/>
            <a:ext cx="8250452" cy="61943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b="1" dirty="0"/>
              <a:t>Globulins</a:t>
            </a:r>
          </a:p>
          <a:p>
            <a:r>
              <a:rPr lang="en-US" dirty="0"/>
              <a:t> Globulins are </a:t>
            </a:r>
            <a:r>
              <a:rPr lang="en-US" b="1" dirty="0"/>
              <a:t>insoluble or sparingly soluble in water, but their solubility is </a:t>
            </a:r>
            <a:r>
              <a:rPr lang="en-US" dirty="0"/>
              <a:t>greatly increased by the addition of neutral salts such as sodium chloride.</a:t>
            </a:r>
          </a:p>
          <a:p>
            <a:r>
              <a:rPr lang="en-US" dirty="0"/>
              <a:t>These proteins are coagulated by heat.</a:t>
            </a:r>
          </a:p>
          <a:p>
            <a:r>
              <a:rPr lang="en-US" dirty="0"/>
              <a:t>Serum globulin, fibrinogen, myosin of muscle and globulins of pulses are examples.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b="1" dirty="0" err="1"/>
              <a:t>Prolamins</a:t>
            </a:r>
            <a:endParaRPr lang="en-US" b="1" dirty="0"/>
          </a:p>
          <a:p>
            <a:r>
              <a:rPr lang="en-US" dirty="0"/>
              <a:t> </a:t>
            </a:r>
            <a:r>
              <a:rPr lang="en-US" dirty="0" err="1"/>
              <a:t>Prolamins</a:t>
            </a:r>
            <a:r>
              <a:rPr lang="en-US" dirty="0"/>
              <a:t> are insoluble in water but soluble in 70-80% aqueous alcohol.</a:t>
            </a:r>
          </a:p>
          <a:p>
            <a:r>
              <a:rPr lang="en-US" dirty="0"/>
              <a:t>Upon hydrolysis they yield much </a:t>
            </a:r>
            <a:r>
              <a:rPr lang="en-US" dirty="0" err="1"/>
              <a:t>proline</a:t>
            </a:r>
            <a:r>
              <a:rPr lang="en-US" dirty="0"/>
              <a:t> and amide nitrogen, hence the </a:t>
            </a:r>
            <a:r>
              <a:rPr lang="en-US" dirty="0" err="1"/>
              <a:t>nameProlamin</a:t>
            </a:r>
            <a:endParaRPr lang="en-US" dirty="0"/>
          </a:p>
          <a:p>
            <a:r>
              <a:rPr lang="en-US" dirty="0"/>
              <a:t>They are deficient in </a:t>
            </a:r>
            <a:r>
              <a:rPr lang="en-US" b="1" dirty="0"/>
              <a:t>lysine.</a:t>
            </a:r>
          </a:p>
          <a:p>
            <a:r>
              <a:rPr lang="en-US" dirty="0" err="1"/>
              <a:t>Gliadin</a:t>
            </a:r>
            <a:r>
              <a:rPr lang="en-US" dirty="0"/>
              <a:t> of wheat and </a:t>
            </a:r>
            <a:r>
              <a:rPr lang="en-US" dirty="0" err="1"/>
              <a:t>zein</a:t>
            </a:r>
            <a:r>
              <a:rPr lang="en-US" dirty="0"/>
              <a:t> of corn are examples of </a:t>
            </a:r>
            <a:r>
              <a:rPr lang="en-US" dirty="0" err="1"/>
              <a:t>prolamins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b="1" dirty="0" err="1"/>
              <a:t>Glutelins</a:t>
            </a:r>
            <a:endParaRPr lang="en-US" b="1" dirty="0"/>
          </a:p>
          <a:p>
            <a:r>
              <a:rPr lang="en-US" dirty="0"/>
              <a:t> </a:t>
            </a:r>
            <a:r>
              <a:rPr lang="en-US" dirty="0" err="1"/>
              <a:t>Glutelins</a:t>
            </a:r>
            <a:r>
              <a:rPr lang="en-US" dirty="0"/>
              <a:t> are </a:t>
            </a:r>
            <a:r>
              <a:rPr lang="en-US" b="1" dirty="0"/>
              <a:t>insoluble in water and absolute alcohol but soluble in dilute </a:t>
            </a:r>
            <a:r>
              <a:rPr lang="en-US" b="1" dirty="0" err="1"/>
              <a:t>alkalies</a:t>
            </a:r>
            <a:r>
              <a:rPr lang="en-US" b="1" dirty="0"/>
              <a:t> and acids.</a:t>
            </a:r>
          </a:p>
          <a:p>
            <a:r>
              <a:rPr lang="en-US" dirty="0"/>
              <a:t>They are </a:t>
            </a:r>
            <a:r>
              <a:rPr lang="en-US" b="1" dirty="0"/>
              <a:t>plant proteins e.g., </a:t>
            </a:r>
            <a:r>
              <a:rPr lang="en-US" b="1" dirty="0" err="1"/>
              <a:t>glutenin</a:t>
            </a:r>
            <a:r>
              <a:rPr lang="en-US" b="1" dirty="0"/>
              <a:t> of wheat.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b="1" dirty="0" err="1"/>
              <a:t>Histones</a:t>
            </a:r>
            <a:endParaRPr lang="en-US" b="1" dirty="0"/>
          </a:p>
          <a:p>
            <a:r>
              <a:rPr lang="en-US" dirty="0"/>
              <a:t> </a:t>
            </a:r>
            <a:r>
              <a:rPr lang="en-US" dirty="0" err="1"/>
              <a:t>Histones</a:t>
            </a:r>
            <a:r>
              <a:rPr lang="en-US" dirty="0"/>
              <a:t> are small and stable basic proteins</a:t>
            </a:r>
          </a:p>
          <a:p>
            <a:r>
              <a:rPr lang="en-US" dirty="0"/>
              <a:t>They contain fairly large amounts of basic amino acid, </a:t>
            </a:r>
            <a:r>
              <a:rPr lang="en-US" b="1" dirty="0" err="1"/>
              <a:t>histidine</a:t>
            </a:r>
            <a:r>
              <a:rPr lang="en-US" b="1" dirty="0"/>
              <a:t>.</a:t>
            </a:r>
          </a:p>
          <a:p>
            <a:r>
              <a:rPr lang="en-US" dirty="0"/>
              <a:t>They are soluble in water, but insoluble in ammonium hydroxide.</a:t>
            </a:r>
          </a:p>
          <a:p>
            <a:r>
              <a:rPr lang="en-US" dirty="0"/>
              <a:t> They are not readily coagulated by heat.</a:t>
            </a:r>
          </a:p>
          <a:p>
            <a:r>
              <a:rPr lang="en-US" dirty="0"/>
              <a:t>They occur in </a:t>
            </a:r>
            <a:r>
              <a:rPr lang="en-US" b="1" dirty="0" err="1"/>
              <a:t>globin</a:t>
            </a:r>
            <a:r>
              <a:rPr lang="en-US" b="1" dirty="0"/>
              <a:t> of hemoglobin and nucleoproteins.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2230</Words>
  <Application>Microsoft Office PowerPoint</Application>
  <PresentationFormat>On-screen Show (4:3)</PresentationFormat>
  <Paragraphs>261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Classification of nutrients</vt:lpstr>
      <vt:lpstr>Classification  of nutrients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Classification of Carbohydrate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 of nutrients </dc:title>
  <dc:creator>MUDDULA KRISHNA</dc:creator>
  <cp:lastModifiedBy>sridhar.kamathamu@gmail.com</cp:lastModifiedBy>
  <cp:revision>107</cp:revision>
  <dcterms:created xsi:type="dcterms:W3CDTF">2006-08-16T00:00:00Z</dcterms:created>
  <dcterms:modified xsi:type="dcterms:W3CDTF">2024-06-21T10:26:14Z</dcterms:modified>
</cp:coreProperties>
</file>