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E95-BD07-3441-BDAC-4E6C21EB2EA8}"/>
              </a:ext>
            </a:extLst>
          </p:cNvPr>
          <p:cNvSpPr>
            <a:spLocks noGrp="1"/>
          </p:cNvSpPr>
          <p:nvPr>
            <p:ph type="ctrTitle"/>
          </p:nvPr>
        </p:nvSpPr>
        <p:spPr/>
        <p:txBody>
          <a:bodyPr/>
          <a:lstStyle/>
          <a:p>
            <a:r>
              <a:rPr lang="en-US" b="1">
                <a:solidFill>
                  <a:srgbClr val="002060"/>
                </a:solidFill>
              </a:rPr>
              <a:t>Non Nutritive Additives</a:t>
            </a:r>
          </a:p>
        </p:txBody>
      </p:sp>
      <p:sp>
        <p:nvSpPr>
          <p:cNvPr id="3" name="Subtitle 2">
            <a:extLst>
              <a:ext uri="{FF2B5EF4-FFF2-40B4-BE49-F238E27FC236}">
                <a16:creationId xmlns:a16="http://schemas.microsoft.com/office/drawing/2014/main" id="{E05CE2A4-50DD-194E-8710-5601C0A6760F}"/>
              </a:ext>
            </a:extLst>
          </p:cNvPr>
          <p:cNvSpPr>
            <a:spLocks noGrp="1"/>
          </p:cNvSpPr>
          <p:nvPr>
            <p:ph type="subTitle" idx="1"/>
          </p:nvPr>
        </p:nvSpPr>
        <p:spPr/>
        <p:txBody>
          <a:bodyPr>
            <a:normAutofit lnSpcReduction="10000"/>
          </a:bodyPr>
          <a:lstStyle/>
          <a:p>
            <a:r>
              <a:rPr lang="en-US">
                <a:solidFill>
                  <a:srgbClr val="002060"/>
                </a:solidFill>
              </a:rPr>
              <a:t>                                               </a:t>
            </a:r>
          </a:p>
          <a:p>
            <a:r>
              <a:rPr lang="en-US">
                <a:solidFill>
                  <a:srgbClr val="002060"/>
                </a:solidFill>
              </a:rPr>
              <a:t>                            Presentation by</a:t>
            </a:r>
          </a:p>
          <a:p>
            <a:r>
              <a:rPr lang="en-US">
                <a:solidFill>
                  <a:srgbClr val="002060"/>
                </a:solidFill>
              </a:rPr>
              <a:t>                          G.Sreekantha</a:t>
            </a:r>
          </a:p>
        </p:txBody>
      </p:sp>
    </p:spTree>
    <p:extLst>
      <p:ext uri="{BB962C8B-B14F-4D97-AF65-F5344CB8AC3E}">
        <p14:creationId xmlns:p14="http://schemas.microsoft.com/office/powerpoint/2010/main" val="418037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F561-A143-4040-ACF6-7AEAD8DFFFF5}"/>
              </a:ext>
            </a:extLst>
          </p:cNvPr>
          <p:cNvSpPr>
            <a:spLocks noGrp="1"/>
          </p:cNvSpPr>
          <p:nvPr>
            <p:ph type="title"/>
          </p:nvPr>
        </p:nvSpPr>
        <p:spPr/>
        <p:txBody>
          <a:bodyPr/>
          <a:lstStyle/>
          <a:p>
            <a:r>
              <a:rPr lang="en-US"/>
              <a:t>2. Carotenoid Supplements</a:t>
            </a:r>
          </a:p>
        </p:txBody>
      </p:sp>
      <p:sp>
        <p:nvSpPr>
          <p:cNvPr id="3" name="Content Placeholder 2">
            <a:extLst>
              <a:ext uri="{FF2B5EF4-FFF2-40B4-BE49-F238E27FC236}">
                <a16:creationId xmlns:a16="http://schemas.microsoft.com/office/drawing/2014/main" id="{2A4B191C-6C5D-B94A-8B43-BBB24B92B751}"/>
              </a:ext>
            </a:extLst>
          </p:cNvPr>
          <p:cNvSpPr>
            <a:spLocks noGrp="1"/>
          </p:cNvSpPr>
          <p:nvPr>
            <p:ph idx="1"/>
          </p:nvPr>
        </p:nvSpPr>
        <p:spPr/>
        <p:txBody>
          <a:bodyPr>
            <a:normAutofit fontScale="77500" lnSpcReduction="20000"/>
          </a:bodyPr>
          <a:lstStyle/>
          <a:p>
            <a:r>
              <a:rPr lang="en-US"/>
              <a:t>A great deal has been written about the addition of carotenoid pigments to fish diets to colour flesh and/or eggs. </a:t>
            </a:r>
          </a:p>
          <a:p>
            <a:r>
              <a:rPr lang="en-US"/>
              <a:t>Over 300 pigments are found in various plants and animals, with xanthophylls and carotenoids being the most important classes of carotenoid pigments that add color to fish.</a:t>
            </a:r>
          </a:p>
          <a:p>
            <a:r>
              <a:rPr lang="en-US"/>
              <a:t> For the most part, xanthophylls are found in plants, such as corn, and carotenoid pigments in crustaceans and fish. </a:t>
            </a:r>
          </a:p>
          <a:p>
            <a:r>
              <a:rPr lang="en-US"/>
              <a:t>Some finfish and shellfish possess the ability to convert certain xanthophyll pigments to carotenoid pigments.</a:t>
            </a:r>
          </a:p>
          <a:p>
            <a:r>
              <a:rPr lang="en-US"/>
              <a:t> Gold fish and common carp can convert the yellow xanthophyll pigment, zeaxanthin, to the red carotenoid pigment, as taxanthin.</a:t>
            </a:r>
          </a:p>
        </p:txBody>
      </p:sp>
    </p:spTree>
    <p:extLst>
      <p:ext uri="{BB962C8B-B14F-4D97-AF65-F5344CB8AC3E}">
        <p14:creationId xmlns:p14="http://schemas.microsoft.com/office/powerpoint/2010/main" val="427116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7163-074E-BB40-9F09-51505C87F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D62C75-E3DE-BE4A-960A-80745E0A8817}"/>
              </a:ext>
            </a:extLst>
          </p:cNvPr>
          <p:cNvSpPr>
            <a:spLocks noGrp="1"/>
          </p:cNvSpPr>
          <p:nvPr>
            <p:ph idx="1"/>
          </p:nvPr>
        </p:nvSpPr>
        <p:spPr/>
        <p:txBody>
          <a:bodyPr>
            <a:normAutofit fontScale="85000" lnSpcReduction="10000"/>
          </a:bodyPr>
          <a:lstStyle/>
          <a:p>
            <a:r>
              <a:rPr lang="en-US"/>
              <a:t>Similarly, Penaeus japonicus, a shrimp, can convert both </a:t>
            </a:r>
            <a:r>
              <a:rPr lang="el-GR"/>
              <a:t>β —</a:t>
            </a:r>
            <a:r>
              <a:rPr lang="en-US"/>
              <a:t>carotene and zeaxanth into astaxanthin. </a:t>
            </a:r>
          </a:p>
          <a:p>
            <a:r>
              <a:rPr lang="en-US"/>
              <a:t>Salmon, trout, and red sea bream, which normally have pigmented flesh and skin, do not convert xanthophylls pigments to the carotenoids, can thaxanthin, and astaxanthin.</a:t>
            </a:r>
          </a:p>
          <a:p>
            <a:r>
              <a:rPr lang="en-US"/>
              <a:t> In nature, they receive these pigments in their diet. Fish raised in hatcheries and farms must receive canthaxanthin and/or as taxanthin in their diets to become pigmented; in addition, carotenoid supplementation is necessary for salmonid offspring to produce viable offspring. </a:t>
            </a:r>
          </a:p>
          <a:p>
            <a:r>
              <a:rPr lang="en-US"/>
              <a:t>In nature, carotenoid pigments are synthesized by algae and bio concentrated in the food chain, ultimately ending up in fish.</a:t>
            </a:r>
          </a:p>
        </p:txBody>
      </p:sp>
    </p:spTree>
    <p:extLst>
      <p:ext uri="{BB962C8B-B14F-4D97-AF65-F5344CB8AC3E}">
        <p14:creationId xmlns:p14="http://schemas.microsoft.com/office/powerpoint/2010/main" val="219941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AE926-8232-3B48-90C5-0D066C14512F}"/>
              </a:ext>
            </a:extLst>
          </p:cNvPr>
          <p:cNvSpPr>
            <a:spLocks noGrp="1"/>
          </p:cNvSpPr>
          <p:nvPr>
            <p:ph idx="1"/>
          </p:nvPr>
        </p:nvSpPr>
        <p:spPr/>
        <p:txBody>
          <a:bodyPr/>
          <a:lstStyle/>
          <a:p>
            <a:r>
              <a:rPr lang="en-US"/>
              <a:t>Carotenoid supplementation of fish diets is accomplished by adding natural materials containing the desired carotenoid pigments, carotenoid extracts of natural products, or chemically synthesized pigments. </a:t>
            </a:r>
          </a:p>
          <a:p>
            <a:r>
              <a:rPr lang="en-US"/>
              <a:t>Natural materials that pigment fish include herring gull eggs, salmon eggs, paprika, zooplankton, krill products, Haematococcus algae, and processing waste from shrimp, crab, and crayfish processing. </a:t>
            </a:r>
          </a:p>
        </p:txBody>
      </p:sp>
    </p:spTree>
    <p:extLst>
      <p:ext uri="{BB962C8B-B14F-4D97-AF65-F5344CB8AC3E}">
        <p14:creationId xmlns:p14="http://schemas.microsoft.com/office/powerpoint/2010/main" val="211035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EED7-1F24-2941-9F50-4A27D9B7CC3F}"/>
              </a:ext>
            </a:extLst>
          </p:cNvPr>
          <p:cNvSpPr>
            <a:spLocks noGrp="1"/>
          </p:cNvSpPr>
          <p:nvPr>
            <p:ph type="title"/>
          </p:nvPr>
        </p:nvSpPr>
        <p:spPr/>
        <p:txBody>
          <a:bodyPr/>
          <a:lstStyle/>
          <a:p>
            <a:r>
              <a:rPr lang="en-US"/>
              <a:t>4. Probiotics</a:t>
            </a:r>
          </a:p>
        </p:txBody>
      </p:sp>
      <p:sp>
        <p:nvSpPr>
          <p:cNvPr id="3" name="Content Placeholder 2">
            <a:extLst>
              <a:ext uri="{FF2B5EF4-FFF2-40B4-BE49-F238E27FC236}">
                <a16:creationId xmlns:a16="http://schemas.microsoft.com/office/drawing/2014/main" id="{5B6C3743-061F-274C-9996-9E355D7E96A1}"/>
              </a:ext>
            </a:extLst>
          </p:cNvPr>
          <p:cNvSpPr>
            <a:spLocks noGrp="1"/>
          </p:cNvSpPr>
          <p:nvPr>
            <p:ph idx="1"/>
          </p:nvPr>
        </p:nvSpPr>
        <p:spPr/>
        <p:txBody>
          <a:bodyPr>
            <a:normAutofit fontScale="92500" lnSpcReduction="10000"/>
          </a:bodyPr>
          <a:lstStyle/>
          <a:p>
            <a:r>
              <a:rPr lang="en-US"/>
              <a:t>Probiotics are live, microbial feed supplements that are thought to stimulate animal, and possibly fish growth, by affecting the microbial flora population in the gut of the animal. </a:t>
            </a:r>
          </a:p>
          <a:p>
            <a:r>
              <a:rPr lang="en-US"/>
              <a:t>Probiotics may be a single species of microorganisms or a mixture of species.</a:t>
            </a:r>
          </a:p>
          <a:p>
            <a:r>
              <a:rPr lang="en-US"/>
              <a:t> The concept behind their use is that the species of microorganisms present in the supplement colonizes the gut and outcompetes detrimental species of microorganisms, thus limiting their numbers and allowing the animal (fish) to avoid wasting metabolic energy fighting the effects of detrimental microorganisms. Obviously, probiotics must be added to feeds after pelleting.</a:t>
            </a:r>
          </a:p>
        </p:txBody>
      </p:sp>
    </p:spTree>
    <p:extLst>
      <p:ext uri="{BB962C8B-B14F-4D97-AF65-F5344CB8AC3E}">
        <p14:creationId xmlns:p14="http://schemas.microsoft.com/office/powerpoint/2010/main" val="75127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24C5-838C-5E48-B70A-6AFCFA0BD795}"/>
              </a:ext>
            </a:extLst>
          </p:cNvPr>
          <p:cNvSpPr>
            <a:spLocks noGrp="1"/>
          </p:cNvSpPr>
          <p:nvPr>
            <p:ph type="title"/>
          </p:nvPr>
        </p:nvSpPr>
        <p:spPr/>
        <p:txBody>
          <a:bodyPr/>
          <a:lstStyle/>
          <a:p>
            <a:r>
              <a:rPr lang="en-US"/>
              <a:t>5. Enzyme Supplements</a:t>
            </a:r>
          </a:p>
        </p:txBody>
      </p:sp>
      <p:sp>
        <p:nvSpPr>
          <p:cNvPr id="3" name="Content Placeholder 2">
            <a:extLst>
              <a:ext uri="{FF2B5EF4-FFF2-40B4-BE49-F238E27FC236}">
                <a16:creationId xmlns:a16="http://schemas.microsoft.com/office/drawing/2014/main" id="{25403F3C-83B5-9246-BC46-3A8F0F6AF7F3}"/>
              </a:ext>
            </a:extLst>
          </p:cNvPr>
          <p:cNvSpPr>
            <a:spLocks noGrp="1"/>
          </p:cNvSpPr>
          <p:nvPr>
            <p:ph idx="1"/>
          </p:nvPr>
        </p:nvSpPr>
        <p:spPr/>
        <p:txBody>
          <a:bodyPr>
            <a:normAutofit fontScale="70000" lnSpcReduction="20000"/>
          </a:bodyPr>
          <a:lstStyle/>
          <a:p>
            <a:r>
              <a:rPr lang="en-US"/>
              <a:t>Enzyme supplements are either single, purified enzymes or crude enzyme preparations containing multiple enzymes that are added to feeds to enhance the digestion of feed components that the fish either cannot digest or cannot digest efficiently. </a:t>
            </a:r>
          </a:p>
          <a:p>
            <a:r>
              <a:rPr lang="en-US"/>
              <a:t>Phytase is an example of a single enzyme supplement used in poultry and swine feeds and likely to be used in fish feeds in the near future. </a:t>
            </a:r>
          </a:p>
          <a:p>
            <a:r>
              <a:rPr lang="en-US"/>
              <a:t>Phytase hydrolyzes phytate, the storage form of phosphorus in seeds, i.e., grains and oilseeds. </a:t>
            </a:r>
          </a:p>
          <a:p>
            <a:r>
              <a:rPr lang="en-US"/>
              <a:t>Phytase liberates phosphorus from phytate, thus making it available to the animal or fish. Enzyme supplements are available to assist in the digestion of complex carbohydrates, collagen in skin and bones, and other feed constituents.</a:t>
            </a:r>
          </a:p>
          <a:p>
            <a:r>
              <a:rPr lang="en-US"/>
              <a:t> Enzymes are typically denatured at temperatures above 65°C, so adding them to feed mixtures before compression or extrusion pelleting destroys their activity. </a:t>
            </a:r>
          </a:p>
          <a:p>
            <a:r>
              <a:rPr lang="en-US"/>
              <a:t>Thus, enzyme supplements are typically sprayed on feeds after pelleting.</a:t>
            </a:r>
          </a:p>
        </p:txBody>
      </p:sp>
    </p:spTree>
    <p:extLst>
      <p:ext uri="{BB962C8B-B14F-4D97-AF65-F5344CB8AC3E}">
        <p14:creationId xmlns:p14="http://schemas.microsoft.com/office/powerpoint/2010/main" val="173839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86C8-F5A7-1E4F-9095-8A9B8C4926D3}"/>
              </a:ext>
            </a:extLst>
          </p:cNvPr>
          <p:cNvSpPr>
            <a:spLocks noGrp="1"/>
          </p:cNvSpPr>
          <p:nvPr>
            <p:ph type="title"/>
          </p:nvPr>
        </p:nvSpPr>
        <p:spPr/>
        <p:txBody>
          <a:bodyPr/>
          <a:lstStyle/>
          <a:p>
            <a:r>
              <a:rPr lang="en-US"/>
              <a:t>6. Hormones</a:t>
            </a:r>
          </a:p>
        </p:txBody>
      </p:sp>
      <p:sp>
        <p:nvSpPr>
          <p:cNvPr id="3" name="Content Placeholder 2">
            <a:extLst>
              <a:ext uri="{FF2B5EF4-FFF2-40B4-BE49-F238E27FC236}">
                <a16:creationId xmlns:a16="http://schemas.microsoft.com/office/drawing/2014/main" id="{6A25393B-2DB2-5445-97ED-FC8460B3FE1C}"/>
              </a:ext>
            </a:extLst>
          </p:cNvPr>
          <p:cNvSpPr>
            <a:spLocks noGrp="1"/>
          </p:cNvSpPr>
          <p:nvPr>
            <p:ph idx="1"/>
          </p:nvPr>
        </p:nvSpPr>
        <p:spPr/>
        <p:txBody>
          <a:bodyPr>
            <a:normAutofit fontScale="92500" lnSpcReduction="10000"/>
          </a:bodyPr>
          <a:lstStyle/>
          <a:p>
            <a:r>
              <a:rPr lang="en-US"/>
              <a:t>The use of anabolic steroids in domestic animal feeds is no longer permitted in many parts of the world due to concern about hormone residues in food products. </a:t>
            </a:r>
          </a:p>
          <a:p>
            <a:r>
              <a:rPr lang="en-US"/>
              <a:t>The same concerns exist for fish products, and the addition of steroids and other hormones to the diets of fish raised for market will almost certainly never be approved.</a:t>
            </a:r>
          </a:p>
          <a:p>
            <a:r>
              <a:rPr lang="en-US"/>
              <a:t> However, there are some aquaculture situations in which the addition of hormones to fish diets for a short period may pose no human health risk and may prove useful to fish culturists.</a:t>
            </a:r>
          </a:p>
        </p:txBody>
      </p:sp>
    </p:spTree>
    <p:extLst>
      <p:ext uri="{BB962C8B-B14F-4D97-AF65-F5344CB8AC3E}">
        <p14:creationId xmlns:p14="http://schemas.microsoft.com/office/powerpoint/2010/main" val="22562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FA6B8-E16D-AE43-9C5C-663DA12B164C}"/>
              </a:ext>
            </a:extLst>
          </p:cNvPr>
          <p:cNvSpPr>
            <a:spLocks noGrp="1"/>
          </p:cNvSpPr>
          <p:nvPr>
            <p:ph idx="1"/>
          </p:nvPr>
        </p:nvSpPr>
        <p:spPr/>
        <p:txBody>
          <a:bodyPr/>
          <a:lstStyle/>
          <a:p>
            <a:r>
              <a:rPr lang="en-US"/>
              <a:t>Hormones fall into three categories:</a:t>
            </a:r>
          </a:p>
          <a:p>
            <a:r>
              <a:rPr lang="en-US"/>
              <a:t>(1) those that affect growth and feed conversion,</a:t>
            </a:r>
          </a:p>
          <a:p>
            <a:r>
              <a:rPr lang="en-US"/>
              <a:t>(2) those that affect sexual development,</a:t>
            </a:r>
          </a:p>
          <a:p>
            <a:r>
              <a:rPr lang="en-US"/>
              <a:t>(3) those that affect osmoregulation.</a:t>
            </a:r>
          </a:p>
        </p:txBody>
      </p:sp>
    </p:spTree>
    <p:extLst>
      <p:ext uri="{BB962C8B-B14F-4D97-AF65-F5344CB8AC3E}">
        <p14:creationId xmlns:p14="http://schemas.microsoft.com/office/powerpoint/2010/main" val="63654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FE72-09C0-B34E-BE86-E8D422585FE2}"/>
              </a:ext>
            </a:extLst>
          </p:cNvPr>
          <p:cNvSpPr>
            <a:spLocks noGrp="1"/>
          </p:cNvSpPr>
          <p:nvPr>
            <p:ph type="title"/>
          </p:nvPr>
        </p:nvSpPr>
        <p:spPr/>
        <p:txBody>
          <a:bodyPr/>
          <a:lstStyle/>
          <a:p>
            <a:r>
              <a:rPr lang="en-US"/>
              <a:t>7. Antioxidants</a:t>
            </a:r>
          </a:p>
        </p:txBody>
      </p:sp>
      <p:sp>
        <p:nvSpPr>
          <p:cNvPr id="3" name="Content Placeholder 2">
            <a:extLst>
              <a:ext uri="{FF2B5EF4-FFF2-40B4-BE49-F238E27FC236}">
                <a16:creationId xmlns:a16="http://schemas.microsoft.com/office/drawing/2014/main" id="{DB39A4DC-762F-3843-B758-36CE8361A253}"/>
              </a:ext>
            </a:extLst>
          </p:cNvPr>
          <p:cNvSpPr>
            <a:spLocks noGrp="1"/>
          </p:cNvSpPr>
          <p:nvPr>
            <p:ph idx="1"/>
          </p:nvPr>
        </p:nvSpPr>
        <p:spPr/>
        <p:txBody>
          <a:bodyPr>
            <a:normAutofit fontScale="77500" lnSpcReduction="20000"/>
          </a:bodyPr>
          <a:lstStyle/>
          <a:p>
            <a:r>
              <a:rPr lang="en-US"/>
              <a:t>Antioxidants are chemical compounds that are added to feed ingredients to control oxidation of lipids.</a:t>
            </a:r>
          </a:p>
          <a:p>
            <a:r>
              <a:rPr lang="en-US"/>
              <a:t> Other food components, such as carotenoid pigments and tocopherols, can also undergo oxidation. </a:t>
            </a:r>
          </a:p>
          <a:p>
            <a:r>
              <a:rPr lang="en-US"/>
              <a:t>The mechanism of highest concern in feed manufacturing is autoxidation, also known as atmospheric oxidation, which is the oxidation of moderately unsaturated fatty acids, resulting in products that produce off flavors and off odors. </a:t>
            </a:r>
          </a:p>
          <a:p>
            <a:r>
              <a:rPr lang="en-US"/>
              <a:t>The rate of autoxidation of lipids can be accelerated by an increased radiation level, divalent cation concentration, temperature, and oxygen concentration. </a:t>
            </a:r>
          </a:p>
          <a:p>
            <a:r>
              <a:rPr lang="en-US"/>
              <a:t>Autoxidation of lipids is a process involving three steps. </a:t>
            </a:r>
          </a:p>
          <a:p>
            <a:r>
              <a:rPr lang="en-US"/>
              <a:t>The first step involves the formation of free radicals and is called initiation. </a:t>
            </a:r>
          </a:p>
        </p:txBody>
      </p:sp>
    </p:spTree>
    <p:extLst>
      <p:ext uri="{BB962C8B-B14F-4D97-AF65-F5344CB8AC3E}">
        <p14:creationId xmlns:p14="http://schemas.microsoft.com/office/powerpoint/2010/main" val="123353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BD1FB-E672-9448-BD57-07DD6D99DC32}"/>
              </a:ext>
            </a:extLst>
          </p:cNvPr>
          <p:cNvSpPr>
            <a:spLocks noGrp="1"/>
          </p:cNvSpPr>
          <p:nvPr>
            <p:ph idx="1"/>
          </p:nvPr>
        </p:nvSpPr>
        <p:spPr/>
        <p:txBody>
          <a:bodyPr>
            <a:normAutofit fontScale="92500" lnSpcReduction="10000"/>
          </a:bodyPr>
          <a:lstStyle/>
          <a:p>
            <a:r>
              <a:rPr lang="en-US"/>
              <a:t>Initiation is enhanced by a number of factors, including light, heat, UV radiation, and the presence of divalent cations, such as copper and iron, known as prooxidants. </a:t>
            </a:r>
          </a:p>
          <a:p>
            <a:r>
              <a:rPr lang="en-US"/>
              <a:t>The second step in autoxidation is called propagation and involves the reaction of free radicals formed in the initiation step with more free double bonds on fatty acids, forming a number of secondary product sand radicals. </a:t>
            </a:r>
          </a:p>
          <a:p>
            <a:r>
              <a:rPr lang="en-US"/>
              <a:t>The final step is termination, in which free radical production slows, and finally stops; various secondary products of fatty acid oxidation react in various ways to form stable end products</a:t>
            </a:r>
          </a:p>
        </p:txBody>
      </p:sp>
    </p:spTree>
    <p:extLst>
      <p:ext uri="{BB962C8B-B14F-4D97-AF65-F5344CB8AC3E}">
        <p14:creationId xmlns:p14="http://schemas.microsoft.com/office/powerpoint/2010/main" val="293844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220E-1717-3A4E-9285-6B3BD952D15E}"/>
              </a:ext>
            </a:extLst>
          </p:cNvPr>
          <p:cNvSpPr>
            <a:spLocks noGrp="1"/>
          </p:cNvSpPr>
          <p:nvPr>
            <p:ph type="title"/>
          </p:nvPr>
        </p:nvSpPr>
        <p:spPr/>
        <p:txBody>
          <a:bodyPr/>
          <a:lstStyle/>
          <a:p>
            <a:r>
              <a:rPr lang="en-US"/>
              <a:t>8. Fiber</a:t>
            </a:r>
          </a:p>
        </p:txBody>
      </p:sp>
      <p:sp>
        <p:nvSpPr>
          <p:cNvPr id="3" name="Content Placeholder 2">
            <a:extLst>
              <a:ext uri="{FF2B5EF4-FFF2-40B4-BE49-F238E27FC236}">
                <a16:creationId xmlns:a16="http://schemas.microsoft.com/office/drawing/2014/main" id="{1882159E-349F-FA43-8198-FF936BB46BF5}"/>
              </a:ext>
            </a:extLst>
          </p:cNvPr>
          <p:cNvSpPr>
            <a:spLocks noGrp="1"/>
          </p:cNvSpPr>
          <p:nvPr>
            <p:ph idx="1"/>
          </p:nvPr>
        </p:nvSpPr>
        <p:spPr/>
        <p:txBody>
          <a:bodyPr>
            <a:normAutofit fontScale="92500" lnSpcReduction="10000"/>
          </a:bodyPr>
          <a:lstStyle/>
          <a:p>
            <a:r>
              <a:rPr lang="en-US"/>
              <a:t>Fiber is the non nutritive portion of feed ingredients that is measured as crude fiber in proximate analysis. </a:t>
            </a:r>
          </a:p>
          <a:p>
            <a:r>
              <a:rPr lang="en-US"/>
              <a:t>It is indigestible by salmonids and other carnivorous fish, but channel catfish have intestinal microflora capable of digesting a small portion of dietary fiber. </a:t>
            </a:r>
          </a:p>
          <a:p>
            <a:r>
              <a:rPr lang="en-US"/>
              <a:t>Some herbivorous fish, such as grass carp, derive nutrients from fiber but some, such as Tilapia aurea, do not. Fiber is added to semipurified diets to facilitate binding as well as to increase digestion efficiency.</a:t>
            </a:r>
          </a:p>
          <a:p>
            <a:r>
              <a:rPr lang="en-US"/>
              <a:t> Generally, fiber is not added to practical diets; rather it is avoided because it passes through the fish and adds fecal solids to rearing water and farm effluents.</a:t>
            </a:r>
          </a:p>
        </p:txBody>
      </p:sp>
    </p:spTree>
    <p:extLst>
      <p:ext uri="{BB962C8B-B14F-4D97-AF65-F5344CB8AC3E}">
        <p14:creationId xmlns:p14="http://schemas.microsoft.com/office/powerpoint/2010/main" val="167914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D3A1-2E62-2B46-AEF7-95138A6AD808}"/>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931CEFD1-2765-6242-96ED-11E21D3D20A4}"/>
              </a:ext>
            </a:extLst>
          </p:cNvPr>
          <p:cNvSpPr>
            <a:spLocks noGrp="1"/>
          </p:cNvSpPr>
          <p:nvPr>
            <p:ph idx="1"/>
          </p:nvPr>
        </p:nvSpPr>
        <p:spPr/>
        <p:txBody>
          <a:bodyPr/>
          <a:lstStyle/>
          <a:p>
            <a:r>
              <a:rPr lang="en-US"/>
              <a:t>Feed formulation is essentially applied nutrition.</a:t>
            </a:r>
          </a:p>
          <a:p>
            <a:r>
              <a:rPr lang="en-US"/>
              <a:t> A number of terms and expressions are introduced that will be put to practical use as information is presented on the nature and qualities of various feedstuffs and the information presented on the nutrient requirements of fish. </a:t>
            </a:r>
          </a:p>
          <a:p>
            <a:r>
              <a:rPr lang="en-US"/>
              <a:t>Precise understanding of these terms is essential to their correct application. One must recognize that some of these terms have a built-in error that cannot be escaped.</a:t>
            </a:r>
          </a:p>
        </p:txBody>
      </p:sp>
    </p:spTree>
    <p:extLst>
      <p:ext uri="{BB962C8B-B14F-4D97-AF65-F5344CB8AC3E}">
        <p14:creationId xmlns:p14="http://schemas.microsoft.com/office/powerpoint/2010/main" val="386950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0A3-B21A-2D44-8CA7-FB0DFD30AA5A}"/>
              </a:ext>
            </a:extLst>
          </p:cNvPr>
          <p:cNvSpPr>
            <a:spLocks noGrp="1"/>
          </p:cNvSpPr>
          <p:nvPr>
            <p:ph type="title"/>
          </p:nvPr>
        </p:nvSpPr>
        <p:spPr/>
        <p:txBody>
          <a:bodyPr/>
          <a:lstStyle/>
          <a:p>
            <a:r>
              <a:rPr lang="en-US"/>
              <a:t>9. Water</a:t>
            </a:r>
          </a:p>
        </p:txBody>
      </p:sp>
      <p:sp>
        <p:nvSpPr>
          <p:cNvPr id="3" name="Content Placeholder 2">
            <a:extLst>
              <a:ext uri="{FF2B5EF4-FFF2-40B4-BE49-F238E27FC236}">
                <a16:creationId xmlns:a16="http://schemas.microsoft.com/office/drawing/2014/main" id="{2DA8F268-36C6-EF4A-8D7D-E6075DE6DA17}"/>
              </a:ext>
            </a:extLst>
          </p:cNvPr>
          <p:cNvSpPr>
            <a:spLocks noGrp="1"/>
          </p:cNvSpPr>
          <p:nvPr>
            <p:ph idx="1"/>
          </p:nvPr>
        </p:nvSpPr>
        <p:spPr/>
        <p:txBody>
          <a:bodyPr/>
          <a:lstStyle/>
          <a:p>
            <a:r>
              <a:rPr lang="en-US"/>
              <a:t>The water content of feeds ranges from 6—10% for dry-compressed or extruded pellets to 65—70% for high-moisture, wet pellets.</a:t>
            </a:r>
          </a:p>
          <a:p>
            <a:r>
              <a:rPr lang="en-US"/>
              <a:t> The moisture content of feeds is important because of the potential for microbial growthin high-moisture feeds, and the moisture content is critical in the pelleting process, where it is added to the mixture as live steam just prior to pelleting. </a:t>
            </a:r>
          </a:p>
        </p:txBody>
      </p:sp>
    </p:spTree>
    <p:extLst>
      <p:ext uri="{BB962C8B-B14F-4D97-AF65-F5344CB8AC3E}">
        <p14:creationId xmlns:p14="http://schemas.microsoft.com/office/powerpoint/2010/main" val="184548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B07A-756B-044C-AB79-90993CDAC1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AA0BE0-CD7E-F442-BA61-F6D5C3876AB4}"/>
              </a:ext>
            </a:extLst>
          </p:cNvPr>
          <p:cNvSpPr>
            <a:spLocks noGrp="1"/>
          </p:cNvSpPr>
          <p:nvPr>
            <p:ph idx="1"/>
          </p:nvPr>
        </p:nvSpPr>
        <p:spPr/>
        <p:txBody>
          <a:bodyPr>
            <a:normAutofit fontScale="92500" lnSpcReduction="20000"/>
          </a:bodyPr>
          <a:lstStyle/>
          <a:p>
            <a:r>
              <a:rPr lang="en-US"/>
              <a:t>Steam pelleting and cooking extrusion increase the moisture content of the feed mixture to approximately 18 and 23%, respectively, but the pellets are dried to &lt; 11% immediately after pelleting. </a:t>
            </a:r>
          </a:p>
          <a:p>
            <a:r>
              <a:rPr lang="en-US"/>
              <a:t>Some fish species accept moist feeds more readily than dry feeds, particularly Pacific salmon fry and large-mouth bass.</a:t>
            </a:r>
          </a:p>
          <a:p>
            <a:r>
              <a:rPr lang="en-US"/>
              <a:t> However, brown trout and turbot grow equally well on moist or dry diets. </a:t>
            </a:r>
          </a:p>
          <a:p>
            <a:r>
              <a:rPr lang="en-US"/>
              <a:t>In the past, researchers reported that chinook salmon reared in marine net-pens grew more rapidly when fed diets containing 15—30% water than when fed dry diets, but improvements in feed formulation and manufacture have eliminated this effect.</a:t>
            </a:r>
          </a:p>
        </p:txBody>
      </p:sp>
    </p:spTree>
    <p:extLst>
      <p:ext uri="{BB962C8B-B14F-4D97-AF65-F5344CB8AC3E}">
        <p14:creationId xmlns:p14="http://schemas.microsoft.com/office/powerpoint/2010/main" val="339475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8FB9-6CBB-5849-8445-E8029D6745FA}"/>
              </a:ext>
            </a:extLst>
          </p:cNvPr>
          <p:cNvSpPr>
            <a:spLocks noGrp="1"/>
          </p:cNvSpPr>
          <p:nvPr>
            <p:ph type="title"/>
          </p:nvPr>
        </p:nvSpPr>
        <p:spPr/>
        <p:txBody>
          <a:bodyPr>
            <a:normAutofit fontScale="90000"/>
          </a:bodyPr>
          <a:lstStyle/>
          <a:p>
            <a:r>
              <a:rPr lang="en-US" b="1">
                <a:solidFill>
                  <a:srgbClr val="7030A0"/>
                </a:solidFill>
              </a:rPr>
              <a:t>            </a:t>
            </a:r>
            <a:br>
              <a:rPr lang="en-US" b="1">
                <a:solidFill>
                  <a:srgbClr val="7030A0"/>
                </a:solidFill>
              </a:rPr>
            </a:br>
            <a:r>
              <a:rPr lang="en-US" b="1">
                <a:solidFill>
                  <a:srgbClr val="7030A0"/>
                </a:solidFill>
              </a:rPr>
              <a:t>      </a:t>
            </a:r>
            <a:br>
              <a:rPr lang="en-US" b="1">
                <a:solidFill>
                  <a:srgbClr val="7030A0"/>
                </a:solidFill>
              </a:rPr>
            </a:br>
            <a:br>
              <a:rPr lang="en-US" b="1">
                <a:solidFill>
                  <a:srgbClr val="7030A0"/>
                </a:solidFill>
              </a:rPr>
            </a:br>
            <a:br>
              <a:rPr lang="en-US" b="1">
                <a:solidFill>
                  <a:srgbClr val="7030A0"/>
                </a:solidFill>
              </a:rPr>
            </a:br>
            <a:br>
              <a:rPr lang="en-US" b="1">
                <a:solidFill>
                  <a:srgbClr val="7030A0"/>
                </a:solidFill>
              </a:rPr>
            </a:br>
            <a:br>
              <a:rPr lang="en-US" b="1">
                <a:solidFill>
                  <a:srgbClr val="7030A0"/>
                </a:solidFill>
              </a:rPr>
            </a:br>
            <a:br>
              <a:rPr lang="en-US" b="1">
                <a:solidFill>
                  <a:srgbClr val="7030A0"/>
                </a:solidFill>
              </a:rPr>
            </a:br>
            <a:br>
              <a:rPr lang="en-US" b="1">
                <a:solidFill>
                  <a:srgbClr val="7030A0"/>
                </a:solidFill>
              </a:rPr>
            </a:br>
            <a:r>
              <a:rPr lang="en-US" b="1">
                <a:solidFill>
                  <a:srgbClr val="7030A0"/>
                </a:solidFill>
              </a:rPr>
              <a:t>Thank You</a:t>
            </a:r>
          </a:p>
        </p:txBody>
      </p:sp>
    </p:spTree>
    <p:extLst>
      <p:ext uri="{BB962C8B-B14F-4D97-AF65-F5344CB8AC3E}">
        <p14:creationId xmlns:p14="http://schemas.microsoft.com/office/powerpoint/2010/main" val="165789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23F11-D2C1-BA40-949B-C2C412C4DDA6}"/>
              </a:ext>
            </a:extLst>
          </p:cNvPr>
          <p:cNvSpPr>
            <a:spLocks noGrp="1"/>
          </p:cNvSpPr>
          <p:nvPr>
            <p:ph idx="1"/>
          </p:nvPr>
        </p:nvSpPr>
        <p:spPr/>
        <p:txBody>
          <a:bodyPr/>
          <a:lstStyle/>
          <a:p>
            <a:r>
              <a:rPr lang="en-US"/>
              <a:t>This does not eliminate their usefulness in feed formulation. </a:t>
            </a:r>
          </a:p>
          <a:p>
            <a:r>
              <a:rPr lang="en-US"/>
              <a:t>However, one must appreciate the fact that some are useful approximations of the values and not true values.</a:t>
            </a:r>
          </a:p>
        </p:txBody>
      </p:sp>
    </p:spTree>
    <p:extLst>
      <p:ext uri="{BB962C8B-B14F-4D97-AF65-F5344CB8AC3E}">
        <p14:creationId xmlns:p14="http://schemas.microsoft.com/office/powerpoint/2010/main" val="273145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0D749-D466-544D-8162-986C7C445D5E}"/>
              </a:ext>
            </a:extLst>
          </p:cNvPr>
          <p:cNvSpPr>
            <a:spLocks noGrp="1"/>
          </p:cNvSpPr>
          <p:nvPr>
            <p:ph idx="1"/>
          </p:nvPr>
        </p:nvSpPr>
        <p:spPr/>
        <p:txBody>
          <a:bodyPr/>
          <a:lstStyle/>
          <a:p>
            <a:r>
              <a:rPr lang="en-US"/>
              <a:t>The terms that one needs to understand to formulate practical fish diets are: crude protein level; </a:t>
            </a:r>
          </a:p>
          <a:p>
            <a:r>
              <a:rPr lang="en-US"/>
              <a:t>energy level, either expressed as metabolizable energy (ME) or as digestible energy (DE); specific amino acid levels; </a:t>
            </a:r>
          </a:p>
          <a:p>
            <a:r>
              <a:rPr lang="en-US"/>
              <a:t>crude fibre level; and ash level. Since most complete practical fish diets are supplemented with a vitamin premix at levels in excess of the dietary requirement, this category of nutrients will be ignored temporarily. </a:t>
            </a:r>
          </a:p>
        </p:txBody>
      </p:sp>
    </p:spTree>
    <p:extLst>
      <p:ext uri="{BB962C8B-B14F-4D97-AF65-F5344CB8AC3E}">
        <p14:creationId xmlns:p14="http://schemas.microsoft.com/office/powerpoint/2010/main" val="106093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FF41F-C40B-4742-A2D4-6B111FFF9A1D}"/>
              </a:ext>
            </a:extLst>
          </p:cNvPr>
          <p:cNvSpPr>
            <a:spLocks noGrp="1"/>
          </p:cNvSpPr>
          <p:nvPr>
            <p:ph idx="1"/>
          </p:nvPr>
        </p:nvSpPr>
        <p:spPr/>
        <p:txBody>
          <a:bodyPr/>
          <a:lstStyle/>
          <a:p>
            <a:r>
              <a:rPr lang="en-US"/>
              <a:t>The potential problems occur when one fails to recognize that all of the above mentioned terms, except ME and DE, represent the quantity or level of a nutrient in the feed as determined by chemical tests on a specific sample of a feedstuff. </a:t>
            </a:r>
          </a:p>
          <a:p>
            <a:r>
              <a:rPr lang="en-US"/>
              <a:t>These chemical tests generally correlate well enough with biological methods of feed evaluation (growth studies, tissue, levels) to be very useful to feed formulators, but they are still chemical tests that are subject to experimental error during nutrient level determation.</a:t>
            </a:r>
          </a:p>
        </p:txBody>
      </p:sp>
    </p:spTree>
    <p:extLst>
      <p:ext uri="{BB962C8B-B14F-4D97-AF65-F5344CB8AC3E}">
        <p14:creationId xmlns:p14="http://schemas.microsoft.com/office/powerpoint/2010/main" val="29418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DB321-7360-364C-A866-43E5369C7A4F}"/>
              </a:ext>
            </a:extLst>
          </p:cNvPr>
          <p:cNvSpPr>
            <a:spLocks noGrp="1"/>
          </p:cNvSpPr>
          <p:nvPr>
            <p:ph idx="1"/>
          </p:nvPr>
        </p:nvSpPr>
        <p:spPr/>
        <p:txBody>
          <a:bodyPr>
            <a:normAutofit fontScale="77500" lnSpcReduction="20000"/>
          </a:bodyPr>
          <a:lstStyle/>
          <a:p>
            <a:r>
              <a:rPr lang="en-US"/>
              <a:t>For example, the proximate composition of fish meals changes during the spawning season. </a:t>
            </a:r>
          </a:p>
          <a:p>
            <a:r>
              <a:rPr lang="en-US"/>
              <a:t>Generally, the lipid levels increase before spawning and decrease after spawning. This will alter the percent of protein, ash, and carbohydrates in fish meal as the seasons change.</a:t>
            </a:r>
          </a:p>
          <a:p>
            <a:r>
              <a:rPr lang="en-US"/>
              <a:t> Similarly, many plant feedstuffs vary in proximate composition with their stage of maturity at harvest, location grown, and other environmental conditions, such as the weather. </a:t>
            </a:r>
          </a:p>
          <a:p>
            <a:r>
              <a:rPr lang="en-US"/>
              <a:t>Tabled values represent an average value that is usually close enough to the actual value to allow accurate feed formulation.</a:t>
            </a:r>
          </a:p>
          <a:p>
            <a:r>
              <a:rPr lang="en-US"/>
              <a:t> However, one must be aware that assumptions are being made in order to recognize the potential sources of error that may exist.</a:t>
            </a:r>
          </a:p>
        </p:txBody>
      </p:sp>
    </p:spTree>
    <p:extLst>
      <p:ext uri="{BB962C8B-B14F-4D97-AF65-F5344CB8AC3E}">
        <p14:creationId xmlns:p14="http://schemas.microsoft.com/office/powerpoint/2010/main" val="340689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1070-129A-E541-8295-D63266C3F374}"/>
              </a:ext>
            </a:extLst>
          </p:cNvPr>
          <p:cNvSpPr>
            <a:spLocks noGrp="1"/>
          </p:cNvSpPr>
          <p:nvPr>
            <p:ph type="title"/>
          </p:nvPr>
        </p:nvSpPr>
        <p:spPr/>
        <p:txBody>
          <a:bodyPr/>
          <a:lstStyle/>
          <a:p>
            <a:r>
              <a:rPr lang="en-US"/>
              <a:t>Non nutritive Feed Additives</a:t>
            </a:r>
          </a:p>
        </p:txBody>
      </p:sp>
      <p:sp>
        <p:nvSpPr>
          <p:cNvPr id="3" name="Content Placeholder 2">
            <a:extLst>
              <a:ext uri="{FF2B5EF4-FFF2-40B4-BE49-F238E27FC236}">
                <a16:creationId xmlns:a16="http://schemas.microsoft.com/office/drawing/2014/main" id="{1CDC8959-2CDA-F244-B18E-252481818BB0}"/>
              </a:ext>
            </a:extLst>
          </p:cNvPr>
          <p:cNvSpPr>
            <a:spLocks noGrp="1"/>
          </p:cNvSpPr>
          <p:nvPr>
            <p:ph idx="1"/>
          </p:nvPr>
        </p:nvSpPr>
        <p:spPr/>
        <p:txBody>
          <a:bodyPr/>
          <a:lstStyle/>
          <a:p>
            <a:r>
              <a:rPr lang="en-US"/>
              <a:t>Non nutritive feed ingredients are additives that are included in diets for reasons other than to provide nutrients. </a:t>
            </a:r>
          </a:p>
          <a:p>
            <a:r>
              <a:rPr lang="en-US"/>
              <a:t>For the most part, these compounds have little or no nutritional value, yet they are important constituents of fish feeds, increasing pellet stability, diet safety, diet flavor, and animal and fish performance and health status and influencing the quality of the final Table product.</a:t>
            </a:r>
          </a:p>
        </p:txBody>
      </p:sp>
    </p:spTree>
    <p:extLst>
      <p:ext uri="{BB962C8B-B14F-4D97-AF65-F5344CB8AC3E}">
        <p14:creationId xmlns:p14="http://schemas.microsoft.com/office/powerpoint/2010/main" val="347975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46DA-3EEB-B44F-9076-4D5470C45814}"/>
              </a:ext>
            </a:extLst>
          </p:cNvPr>
          <p:cNvSpPr>
            <a:spLocks noGrp="1"/>
          </p:cNvSpPr>
          <p:nvPr>
            <p:ph type="title"/>
          </p:nvPr>
        </p:nvSpPr>
        <p:spPr/>
        <p:txBody>
          <a:bodyPr/>
          <a:lstStyle/>
          <a:p>
            <a:r>
              <a:rPr lang="en-US"/>
              <a:t>Nonnutritive feed ingredients include</a:t>
            </a:r>
          </a:p>
        </p:txBody>
      </p:sp>
      <p:sp>
        <p:nvSpPr>
          <p:cNvPr id="3" name="Content Placeholder 2">
            <a:extLst>
              <a:ext uri="{FF2B5EF4-FFF2-40B4-BE49-F238E27FC236}">
                <a16:creationId xmlns:a16="http://schemas.microsoft.com/office/drawing/2014/main" id="{2B26F188-5B9E-D34F-8E10-1AC488812D31}"/>
              </a:ext>
            </a:extLst>
          </p:cNvPr>
          <p:cNvSpPr>
            <a:spLocks noGrp="1"/>
          </p:cNvSpPr>
          <p:nvPr>
            <p:ph idx="1"/>
          </p:nvPr>
        </p:nvSpPr>
        <p:spPr/>
        <p:txBody>
          <a:bodyPr/>
          <a:lstStyle/>
          <a:p>
            <a:r>
              <a:rPr lang="en-US"/>
              <a:t>1. Feed binders  2. Carotenoid supplements  3.Therapeutants and Nonspecific Immune Stimulants   4. Probiotics   5. Enzyme Supplements  6. Hormones. 7. Antioxidants  8. Fiber  9. Water </a:t>
            </a:r>
          </a:p>
          <a:p>
            <a:endParaRPr lang="en-US"/>
          </a:p>
        </p:txBody>
      </p:sp>
    </p:spTree>
    <p:extLst>
      <p:ext uri="{BB962C8B-B14F-4D97-AF65-F5344CB8AC3E}">
        <p14:creationId xmlns:p14="http://schemas.microsoft.com/office/powerpoint/2010/main" val="421124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8FDE-A783-BA4B-999D-E7AD96380104}"/>
              </a:ext>
            </a:extLst>
          </p:cNvPr>
          <p:cNvSpPr>
            <a:spLocks noGrp="1"/>
          </p:cNvSpPr>
          <p:nvPr>
            <p:ph type="title"/>
          </p:nvPr>
        </p:nvSpPr>
        <p:spPr/>
        <p:txBody>
          <a:bodyPr/>
          <a:lstStyle/>
          <a:p>
            <a:r>
              <a:rPr lang="en-US"/>
              <a:t>1. Feed Binders</a:t>
            </a:r>
          </a:p>
        </p:txBody>
      </p:sp>
      <p:sp>
        <p:nvSpPr>
          <p:cNvPr id="3" name="Content Placeholder 2">
            <a:extLst>
              <a:ext uri="{FF2B5EF4-FFF2-40B4-BE49-F238E27FC236}">
                <a16:creationId xmlns:a16="http://schemas.microsoft.com/office/drawing/2014/main" id="{CF2955C5-7986-4E4B-A237-3F600069C37B}"/>
              </a:ext>
            </a:extLst>
          </p:cNvPr>
          <p:cNvSpPr>
            <a:spLocks noGrp="1"/>
          </p:cNvSpPr>
          <p:nvPr>
            <p:ph idx="1"/>
          </p:nvPr>
        </p:nvSpPr>
        <p:spPr/>
        <p:txBody>
          <a:bodyPr>
            <a:normAutofit fontScale="92500"/>
          </a:bodyPr>
          <a:lstStyle/>
          <a:p>
            <a:r>
              <a:rPr lang="en-US"/>
              <a:t>Fish feeds must be formed in to particles or pellets that are strong enough to withstand normal handling and shipping without disintegrating. </a:t>
            </a:r>
          </a:p>
          <a:p>
            <a:r>
              <a:rPr lang="en-US"/>
              <a:t>More-over, fish feeds must be somewhat water-stable. </a:t>
            </a:r>
          </a:p>
          <a:p>
            <a:r>
              <a:rPr lang="en-US"/>
              <a:t>These requirements make it necessary for feeds to contain binders. There are numerous materials that act as binders in fish feed, including regular feed ingredients and ingredients added solely for their binding properties.</a:t>
            </a:r>
          </a:p>
          <a:p>
            <a:r>
              <a:rPr lang="en-US"/>
              <a:t> Some binders are by-products of cereal grains or plants and provide nutrients to the diet.</a:t>
            </a:r>
          </a:p>
        </p:txBody>
      </p:sp>
    </p:spTree>
    <p:extLst>
      <p:ext uri="{BB962C8B-B14F-4D97-AF65-F5344CB8AC3E}">
        <p14:creationId xmlns:p14="http://schemas.microsoft.com/office/powerpoint/2010/main" val="19006500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Non Nutritive Additives</vt:lpstr>
      <vt:lpstr>Introduction</vt:lpstr>
      <vt:lpstr>PowerPoint Presentation</vt:lpstr>
      <vt:lpstr>PowerPoint Presentation</vt:lpstr>
      <vt:lpstr>PowerPoint Presentation</vt:lpstr>
      <vt:lpstr>PowerPoint Presentation</vt:lpstr>
      <vt:lpstr>Non nutritive Feed Additives</vt:lpstr>
      <vt:lpstr>Nonnutritive feed ingredients include</vt:lpstr>
      <vt:lpstr>1. Feed Binders</vt:lpstr>
      <vt:lpstr>2. Carotenoid Supplements</vt:lpstr>
      <vt:lpstr>PowerPoint Presentation</vt:lpstr>
      <vt:lpstr>PowerPoint Presentation</vt:lpstr>
      <vt:lpstr>4. Probiotics</vt:lpstr>
      <vt:lpstr>5. Enzyme Supplements</vt:lpstr>
      <vt:lpstr>6. Hormones</vt:lpstr>
      <vt:lpstr>PowerPoint Presentation</vt:lpstr>
      <vt:lpstr>7. Antioxidants</vt:lpstr>
      <vt:lpstr>PowerPoint Presentation</vt:lpstr>
      <vt:lpstr>8. Fiber</vt:lpstr>
      <vt:lpstr>9. Water</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Nutritive Additives</dc:title>
  <dc:creator>Unknown User</dc:creator>
  <cp:lastModifiedBy>Unknown User</cp:lastModifiedBy>
  <cp:revision>4</cp:revision>
  <dcterms:created xsi:type="dcterms:W3CDTF">2020-11-22T10:21:27Z</dcterms:created>
  <dcterms:modified xsi:type="dcterms:W3CDTF">2021-06-01T08:58:33Z</dcterms:modified>
</cp:coreProperties>
</file>