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  <p:sldId id="270" r:id="rId13"/>
    <p:sldId id="271" r:id="rId14"/>
    <p:sldId id="272" r:id="rId15"/>
    <p:sldId id="268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E65B7-5029-1D48-BB2D-68B2AB08B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387" y="-163684"/>
            <a:ext cx="8689976" cy="2509213"/>
          </a:xfrm>
        </p:spPr>
        <p:txBody>
          <a:bodyPr/>
          <a:lstStyle/>
          <a:p>
            <a:r>
              <a:rPr lang="en-IN"/>
              <a:t>Cold water fishes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138797-1E78-EF4C-8777-75FEFA7A6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322387" y="925738"/>
            <a:ext cx="8689976" cy="2509213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58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236E1-2ED1-E84F-9BF3-D00E4CF7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6F6CC8-816A-5245-A628-1BF1F5DC82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00374" y="2661178"/>
            <a:ext cx="12697421" cy="4393275"/>
          </a:xfrm>
        </p:spPr>
        <p:txBody>
          <a:bodyPr/>
          <a:lstStyle/>
          <a:p>
            <a:r>
              <a:rPr lang="en-IN"/>
              <a:t>Tor puttitora (yellow finned mahseer) </a:t>
            </a:r>
          </a:p>
          <a:p>
            <a:r>
              <a:rPr lang="en-IN"/>
              <a:t>It is seen in the streets of Himalayas. </a:t>
            </a:r>
          </a:p>
          <a:p>
            <a:r>
              <a:rPr lang="en-IN"/>
              <a:t>Adults can grow to about 2.7m. </a:t>
            </a:r>
          </a:p>
          <a:p>
            <a:r>
              <a:rPr lang="en-IN"/>
              <a:t>Head is wide &amp;pointed.</a:t>
            </a:r>
          </a:p>
          <a:p>
            <a:r>
              <a:rPr lang="en-IN"/>
              <a:t>Males have enlarged lips. </a:t>
            </a:r>
          </a:p>
          <a:p>
            <a:r>
              <a:rPr lang="en-IN"/>
              <a:t>Two pairs of barbs  arise from the snout.</a:t>
            </a:r>
          </a:p>
          <a:p>
            <a:r>
              <a:rPr lang="en-IN"/>
              <a:t>Pectoral fins are shoter then head while  caudal  is deeply notched. </a:t>
            </a:r>
          </a:p>
          <a:p>
            <a:r>
              <a:rPr lang="en-IN"/>
              <a:t>Omnivorous  fish</a:t>
            </a:r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66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5F90D-C182-464E-A916-24C33E76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677C7FD-B1EE-BA4A-853B-E4B2D6F60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05047" cy="6857999"/>
          </a:xfrm>
        </p:spPr>
      </p:pic>
    </p:spTree>
    <p:extLst>
      <p:ext uri="{BB962C8B-B14F-4D97-AF65-F5344CB8AC3E}">
        <p14:creationId xmlns:p14="http://schemas.microsoft.com/office/powerpoint/2010/main" xmlns="" val="25119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ACE52-51D5-CC4A-99B3-23D675CF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C04EF59-70A1-CB48-BE09-85077DC740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-339328"/>
            <a:ext cx="11894344" cy="7197328"/>
          </a:xfrm>
        </p:spPr>
      </p:pic>
    </p:spTree>
    <p:extLst>
      <p:ext uri="{BB962C8B-B14F-4D97-AF65-F5344CB8AC3E}">
        <p14:creationId xmlns:p14="http://schemas.microsoft.com/office/powerpoint/2010/main" xmlns="" val="9187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5E09C-67BD-7B40-B1A0-2C4C5F60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CA8F2F-639A-9548-8893-D198C72252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/>
              <a:t>Torkhudree(Mahseer) </a:t>
            </a:r>
          </a:p>
          <a:p>
            <a:r>
              <a:rPr lang="en-IN"/>
              <a:t>It has a short and wide head  which is equal to the depth of the body. </a:t>
            </a:r>
          </a:p>
          <a:p>
            <a:r>
              <a:rPr lang="en-IN"/>
              <a:t>Snout is pointed. </a:t>
            </a:r>
          </a:p>
          <a:p>
            <a:r>
              <a:rPr lang="en-IN"/>
              <a:t>Mouth is surrounded by fleshy lips. </a:t>
            </a:r>
          </a:p>
          <a:p>
            <a:r>
              <a:rPr lang="en-IN"/>
              <a:t>Caudal fin is sharply decided &amp;clearly demarcated. </a:t>
            </a:r>
          </a:p>
          <a:p>
            <a:r>
              <a:rPr lang="en-IN"/>
              <a:t>Body  is deeply  coloured on its dorsal &amp;lateral sides while  tinged yellow. </a:t>
            </a:r>
          </a:p>
          <a:p>
            <a:r>
              <a:rPr lang="en-IN"/>
              <a:t>Eggs are yellowish. </a:t>
            </a:r>
          </a:p>
          <a:p>
            <a:r>
              <a:rPr lang="en-IN"/>
              <a:t>Fish bottom feeder.. </a:t>
            </a:r>
          </a:p>
          <a:p>
            <a:r>
              <a:rPr lang="en-IN"/>
              <a:t>Omnivorous.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85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8EBDA-74DA-C44A-9F09-C08A209A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BDB0CB7-ACBF-D94E-8FE9-18809EAA6A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439905" y="232173"/>
            <a:ext cx="12631905" cy="7125890"/>
          </a:xfrm>
        </p:spPr>
      </p:pic>
    </p:spTree>
    <p:extLst>
      <p:ext uri="{BB962C8B-B14F-4D97-AF65-F5344CB8AC3E}">
        <p14:creationId xmlns:p14="http://schemas.microsoft.com/office/powerpoint/2010/main" xmlns="" val="198459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847C9-FD51-2848-A150-B223620F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BE550-B331-2648-9206-A3E33408C2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b="1"/>
              <a:t>Doctor</a:t>
            </a:r>
            <a:r>
              <a:rPr lang="en-IN"/>
              <a:t> </a:t>
            </a:r>
            <a:r>
              <a:rPr lang="en-IN" b="1"/>
              <a:t>fish</a:t>
            </a:r>
            <a:r>
              <a:rPr lang="en-IN"/>
              <a:t> (</a:t>
            </a:r>
            <a:r>
              <a:rPr lang="en-IN" b="1"/>
              <a:t>tinca</a:t>
            </a:r>
            <a:r>
              <a:rPr lang="en-IN"/>
              <a:t> </a:t>
            </a:r>
            <a:r>
              <a:rPr lang="en-IN" b="1"/>
              <a:t>tincA) </a:t>
            </a:r>
          </a:p>
          <a:p>
            <a:r>
              <a:rPr lang="en-IN" b="1"/>
              <a:t>It is the native</a:t>
            </a:r>
            <a:r>
              <a:rPr lang="en-IN"/>
              <a:t>  Europe &amp;west Siberia. </a:t>
            </a:r>
          </a:p>
          <a:p>
            <a:r>
              <a:rPr lang="en-IN"/>
              <a:t>Omnivorous fish. </a:t>
            </a:r>
          </a:p>
          <a:p>
            <a:r>
              <a:rPr lang="en-IN"/>
              <a:t>Feeding :diatom, blue green algae, green algae plants. </a:t>
            </a:r>
          </a:p>
          <a:p>
            <a:r>
              <a:rPr lang="en-IN"/>
              <a:t>Other bottom living organisms.. </a:t>
            </a:r>
          </a:p>
          <a:p>
            <a:r>
              <a:rPr lang="en-IN"/>
              <a:t>Maximum length is about 40cm.</a:t>
            </a:r>
            <a:endParaRPr lang="en-IN" b="1"/>
          </a:p>
          <a:p>
            <a:pPr marL="0" indent="0">
              <a:buNone/>
            </a:pPr>
            <a:endParaRPr lang="en-IN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xmlns="" val="125903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F7DCE-655A-8143-90C6-7D50692A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E6B83B8-6049-454A-9E18-633B5DD270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572526" y="-357188"/>
            <a:ext cx="12764526" cy="7215188"/>
          </a:xfrm>
        </p:spPr>
      </p:pic>
    </p:spTree>
    <p:extLst>
      <p:ext uri="{BB962C8B-B14F-4D97-AF65-F5344CB8AC3E}">
        <p14:creationId xmlns:p14="http://schemas.microsoft.com/office/powerpoint/2010/main" xmlns="" val="164967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90927-5E41-E345-8008-B3953830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01EA06-EABA-FF49-949E-2B8F375404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464" y="0"/>
            <a:ext cx="11590139" cy="4837313"/>
          </a:xfrm>
        </p:spPr>
        <p:txBody>
          <a:bodyPr>
            <a:normAutofit lnSpcReduction="10000"/>
          </a:bodyPr>
          <a:lstStyle/>
          <a:p>
            <a:r>
              <a:rPr lang="en-IN" dirty="0"/>
              <a:t>Chocolate </a:t>
            </a:r>
            <a:r>
              <a:rPr lang="en-IN" dirty="0" err="1"/>
              <a:t>mahseer</a:t>
            </a:r>
            <a:r>
              <a:rPr lang="en-IN" dirty="0"/>
              <a:t> ( </a:t>
            </a:r>
            <a:r>
              <a:rPr lang="en-IN" dirty="0" err="1"/>
              <a:t>Acrossocheilus</a:t>
            </a:r>
            <a:r>
              <a:rPr lang="en-IN" dirty="0"/>
              <a:t> </a:t>
            </a:r>
            <a:r>
              <a:rPr lang="en-IN" dirty="0" err="1"/>
              <a:t>hexagonalepis</a:t>
            </a:r>
            <a:r>
              <a:rPr lang="en-IN" dirty="0"/>
              <a:t>) </a:t>
            </a:r>
          </a:p>
          <a:p>
            <a:r>
              <a:rPr lang="en-IN" dirty="0"/>
              <a:t>These are largely distributed in the hill </a:t>
            </a:r>
            <a:r>
              <a:rPr lang="en-IN" dirty="0" err="1"/>
              <a:t>streems</a:t>
            </a:r>
            <a:r>
              <a:rPr lang="en-IN" dirty="0"/>
              <a:t>  of Himalayas &amp;</a:t>
            </a:r>
            <a:r>
              <a:rPr lang="en-IN" dirty="0" err="1"/>
              <a:t>assam</a:t>
            </a:r>
            <a:r>
              <a:rPr lang="en-IN" dirty="0"/>
              <a:t>.</a:t>
            </a:r>
          </a:p>
          <a:p>
            <a:r>
              <a:rPr lang="en-IN" dirty="0"/>
              <a:t>Eyes are reddish. </a:t>
            </a:r>
          </a:p>
          <a:p>
            <a:r>
              <a:rPr lang="en-IN" dirty="0"/>
              <a:t>Lips </a:t>
            </a:r>
            <a:r>
              <a:rPr lang="en-IN" dirty="0" err="1"/>
              <a:t>aer</a:t>
            </a:r>
            <a:r>
              <a:rPr lang="en-IN" dirty="0"/>
              <a:t> thick. </a:t>
            </a:r>
          </a:p>
          <a:p>
            <a:r>
              <a:rPr lang="en-IN" dirty="0"/>
              <a:t>Mouth is </a:t>
            </a:r>
            <a:r>
              <a:rPr lang="en-IN" dirty="0" err="1"/>
              <a:t>subterminal</a:t>
            </a:r>
            <a:r>
              <a:rPr lang="en-IN" dirty="0"/>
              <a:t>. </a:t>
            </a:r>
          </a:p>
          <a:p>
            <a:r>
              <a:rPr lang="en-IN" dirty="0"/>
              <a:t>Scales are large. </a:t>
            </a:r>
          </a:p>
          <a:p>
            <a:r>
              <a:rPr lang="en-IN" dirty="0"/>
              <a:t>Caudal fin lobes are pointed. </a:t>
            </a:r>
          </a:p>
          <a:p>
            <a:r>
              <a:rPr lang="en-IN" dirty="0"/>
              <a:t>Head &amp;dorsal sides of the  body coloured shiny green. </a:t>
            </a:r>
          </a:p>
          <a:p>
            <a:r>
              <a:rPr lang="en-IN" dirty="0"/>
              <a:t>The fish feed  upon bottom plants, insects, </a:t>
            </a:r>
            <a:r>
              <a:rPr lang="en-IN" dirty="0" err="1"/>
              <a:t>molluscans</a:t>
            </a:r>
            <a:r>
              <a:rPr lang="en-IN" dirty="0"/>
              <a:t>. </a:t>
            </a:r>
          </a:p>
          <a:p>
            <a:r>
              <a:rPr lang="en-IN" dirty="0"/>
              <a:t>Fish length 1m. Wt. About 11kgs.</a:t>
            </a:r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28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AA286-4590-B241-B76D-E29EB53E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CEEA0D7-21EB-9B4C-8F29-EE3C6E13C8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-1500222"/>
            <a:ext cx="12436078" cy="7084481"/>
          </a:xfrm>
        </p:spPr>
      </p:pic>
    </p:spTree>
    <p:extLst>
      <p:ext uri="{BB962C8B-B14F-4D97-AF65-F5344CB8AC3E}">
        <p14:creationId xmlns:p14="http://schemas.microsoft.com/office/powerpoint/2010/main" xmlns="" val="296987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EE3A0D-3A30-7543-A785-F2E7DE19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738810" y="618517"/>
            <a:ext cx="214314" cy="15961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28F412-2696-E144-AA5C-76B68A3D0D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9786" y="0"/>
            <a:ext cx="9021399" cy="7276978"/>
          </a:xfrm>
        </p:spPr>
        <p:txBody>
          <a:bodyPr/>
          <a:lstStyle/>
          <a:p>
            <a:r>
              <a:rPr lang="en-IN" dirty="0"/>
              <a:t>Introduction</a:t>
            </a:r>
          </a:p>
          <a:p>
            <a:r>
              <a:rPr lang="en-IN" dirty="0"/>
              <a:t>Body Is elongated, cylindrical with </a:t>
            </a:r>
            <a:r>
              <a:rPr lang="en-IN" dirty="0" err="1"/>
              <a:t>scals</a:t>
            </a:r>
            <a:r>
              <a:rPr lang="en-IN" dirty="0"/>
              <a:t> in the skin</a:t>
            </a:r>
          </a:p>
          <a:p>
            <a:r>
              <a:rPr lang="en-IN" dirty="0"/>
              <a:t>Barbs are absent. </a:t>
            </a:r>
          </a:p>
          <a:p>
            <a:endParaRPr lang="en-IN" dirty="0"/>
          </a:p>
          <a:p>
            <a:r>
              <a:rPr lang="en-IN" dirty="0"/>
              <a:t>An additional adipose fin is located </a:t>
            </a:r>
            <a:r>
              <a:rPr lang="en-IN" dirty="0" err="1"/>
              <a:t>posrerrior</a:t>
            </a:r>
            <a:r>
              <a:rPr lang="en-IN" dirty="0"/>
              <a:t> to the dorsal</a:t>
            </a:r>
          </a:p>
          <a:p>
            <a:r>
              <a:rPr lang="en-IN" dirty="0"/>
              <a:t>They mainly feed cannibalism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698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30FCF-11B4-A940-8F83-7E89F35F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57232"/>
            <a:ext cx="10364451" cy="1357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9BD032-68B1-034B-8ACA-1FC45AB6EB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464" y="642919"/>
            <a:ext cx="10287072" cy="6215082"/>
          </a:xfrm>
        </p:spPr>
        <p:txBody>
          <a:bodyPr/>
          <a:lstStyle/>
          <a:p>
            <a:r>
              <a:rPr lang="en-IN" dirty="0"/>
              <a:t>1.</a:t>
            </a:r>
            <a:r>
              <a:rPr lang="en-IN" u="sng" dirty="0">
                <a:solidFill>
                  <a:schemeClr val="accent6"/>
                </a:solidFill>
              </a:rPr>
              <a:t>Brown</a:t>
            </a:r>
            <a:r>
              <a:rPr lang="en-IN" dirty="0"/>
              <a:t> </a:t>
            </a:r>
            <a:r>
              <a:rPr lang="en-IN" u="sng" dirty="0">
                <a:solidFill>
                  <a:schemeClr val="accent6"/>
                </a:solidFill>
              </a:rPr>
              <a:t>trout (salmon </a:t>
            </a:r>
            <a:r>
              <a:rPr lang="en-IN" u="sng" dirty="0" err="1">
                <a:solidFill>
                  <a:schemeClr val="accent6"/>
                </a:solidFill>
              </a:rPr>
              <a:t>trutta</a:t>
            </a:r>
            <a:r>
              <a:rPr lang="en-IN" u="sng" dirty="0">
                <a:solidFill>
                  <a:schemeClr val="accent6"/>
                </a:solidFill>
              </a:rPr>
              <a:t> </a:t>
            </a:r>
            <a:r>
              <a:rPr lang="en-IN" u="sng" dirty="0" err="1">
                <a:solidFill>
                  <a:schemeClr val="accent6"/>
                </a:solidFill>
              </a:rPr>
              <a:t>fario</a:t>
            </a:r>
            <a:r>
              <a:rPr lang="en-IN" u="sng" dirty="0">
                <a:solidFill>
                  <a:schemeClr val="accent6"/>
                </a:solidFill>
              </a:rPr>
              <a:t>) </a:t>
            </a:r>
          </a:p>
          <a:p>
            <a:r>
              <a:rPr lang="en-IN" u="sng" dirty="0">
                <a:solidFill>
                  <a:schemeClr val="accent6"/>
                </a:solidFill>
              </a:rPr>
              <a:t>This is common fish living  in the </a:t>
            </a:r>
            <a:r>
              <a:rPr lang="en-IN" u="sng" dirty="0" err="1">
                <a:solidFill>
                  <a:schemeClr val="accent6"/>
                </a:solidFill>
              </a:rPr>
              <a:t>rivers&amp;lakes</a:t>
            </a:r>
            <a:r>
              <a:rPr lang="en-IN" u="sng" dirty="0">
                <a:solidFill>
                  <a:schemeClr val="accent6"/>
                </a:solidFill>
              </a:rPr>
              <a:t> of the northern hemisphere. </a:t>
            </a:r>
          </a:p>
          <a:p>
            <a:r>
              <a:rPr lang="en-IN" u="sng" dirty="0">
                <a:solidFill>
                  <a:schemeClr val="accent6"/>
                </a:solidFill>
              </a:rPr>
              <a:t>It was introduced into the rives of Himalayas. </a:t>
            </a:r>
          </a:p>
          <a:p>
            <a:r>
              <a:rPr lang="en-IN" u="sng" dirty="0">
                <a:solidFill>
                  <a:schemeClr val="accent6"/>
                </a:solidFill>
              </a:rPr>
              <a:t>Adipose fin is present</a:t>
            </a:r>
          </a:p>
          <a:p>
            <a:r>
              <a:rPr lang="en-IN" u="sng" dirty="0">
                <a:solidFill>
                  <a:schemeClr val="accent6"/>
                </a:solidFill>
              </a:rPr>
              <a:t>Fins are darkly coloured. </a:t>
            </a:r>
          </a:p>
          <a:p>
            <a:r>
              <a:rPr lang="en-IN" u="sng" dirty="0">
                <a:solidFill>
                  <a:schemeClr val="accent6"/>
                </a:solidFill>
              </a:rPr>
              <a:t>Pectoral fins  are smaller in size. </a:t>
            </a:r>
          </a:p>
          <a:p>
            <a:r>
              <a:rPr lang="en-IN" u="sng" dirty="0">
                <a:solidFill>
                  <a:schemeClr val="accent6"/>
                </a:solidFill>
              </a:rPr>
              <a:t>Scales are minute. </a:t>
            </a:r>
          </a:p>
          <a:p>
            <a:endParaRPr lang="en-IN" u="sng" dirty="0">
              <a:solidFill>
                <a:schemeClr val="accent6"/>
              </a:solidFill>
            </a:endParaRPr>
          </a:p>
          <a:p>
            <a:endParaRPr lang="en-IN" u="sng" dirty="0">
              <a:solidFill>
                <a:schemeClr val="accent6"/>
              </a:solidFill>
            </a:endParaRPr>
          </a:p>
          <a:p>
            <a:r>
              <a:rPr lang="en-IN" u="sng" dirty="0">
                <a:solidFill>
                  <a:schemeClr val="accent6"/>
                </a:solidFill>
              </a:rPr>
              <a:t>Black </a:t>
            </a:r>
            <a:r>
              <a:rPr lang="en-IN" u="sng" dirty="0" err="1">
                <a:solidFill>
                  <a:schemeClr val="accent6"/>
                </a:solidFill>
              </a:rPr>
              <a:t>spotr</a:t>
            </a:r>
            <a:r>
              <a:rPr lang="en-IN" u="sng" dirty="0">
                <a:solidFill>
                  <a:schemeClr val="accent6"/>
                </a:solidFill>
              </a:rPr>
              <a:t> are seen  all  along  the body. </a:t>
            </a:r>
          </a:p>
          <a:p>
            <a:endParaRPr lang="en-US" b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45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9143E-428A-794A-8A01-A3283364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49216C2-2724-F942-9923-DC81D34E97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32173"/>
            <a:ext cx="12191999" cy="6840140"/>
          </a:xfrm>
        </p:spPr>
      </p:pic>
    </p:spTree>
    <p:extLst>
      <p:ext uri="{BB962C8B-B14F-4D97-AF65-F5344CB8AC3E}">
        <p14:creationId xmlns:p14="http://schemas.microsoft.com/office/powerpoint/2010/main" xmlns="" val="122142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5B916-342D-654F-AC4A-6861E116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AF475-647F-F044-B148-C041473316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67809"/>
            <a:ext cx="10363826" cy="7036594"/>
          </a:xfrm>
        </p:spPr>
        <p:txBody>
          <a:bodyPr/>
          <a:lstStyle/>
          <a:p>
            <a:r>
              <a:rPr lang="en-IN"/>
              <a:t>2.Rainbow  trout (salmo gairdneri) </a:t>
            </a:r>
          </a:p>
          <a:p>
            <a:r>
              <a:rPr lang="en-IN"/>
              <a:t>Thus fishes of northern lakes, rivers of Kerala. </a:t>
            </a:r>
          </a:p>
          <a:p>
            <a:r>
              <a:rPr lang="en-IN"/>
              <a:t>Mouth is a narrow opening. </a:t>
            </a:r>
          </a:p>
          <a:p>
            <a:r>
              <a:rPr lang="en-IN"/>
              <a:t>Demarcation between the body &amp;caudal fins is unclean. </a:t>
            </a:r>
          </a:p>
          <a:p>
            <a:r>
              <a:rPr lang="en-IN"/>
              <a:t>Adipose fin is located at the dorsal &amp;caudal fins are pinkish with dark spots. </a:t>
            </a:r>
          </a:p>
          <a:p>
            <a:r>
              <a:rPr lang="en-IN"/>
              <a:t>Body is differently coloured. </a:t>
            </a:r>
          </a:p>
          <a:p>
            <a:r>
              <a:rPr lang="en-IN"/>
              <a:t>Head&amp; dorsal sides  are coloured metallic blue with reddish bands on the sides. </a:t>
            </a:r>
          </a:p>
          <a:p>
            <a:r>
              <a:rPr lang="en-IN"/>
              <a:t>Belly is right coloured, black spots are seen  all along the body above the lateral lines. </a:t>
            </a:r>
          </a:p>
          <a:p>
            <a:r>
              <a:rPr lang="en-IN"/>
              <a:t>Fish measures about 40cm, wt.. 1.3kg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19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97986-AD45-744D-B4F0-0F470518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4DE3916-46A9-F243-B47A-EB988B5F70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544905" y="-589359"/>
            <a:ext cx="12367811" cy="7643811"/>
          </a:xfrm>
        </p:spPr>
      </p:pic>
    </p:spTree>
    <p:extLst>
      <p:ext uri="{BB962C8B-B14F-4D97-AF65-F5344CB8AC3E}">
        <p14:creationId xmlns:p14="http://schemas.microsoft.com/office/powerpoint/2010/main" xmlns="" val="3332834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AD8EB-FD9F-0D45-BA94-D2B87A769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6FBF5F4-9BEB-2245-8458-8FA9746A2A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02406" y="0"/>
            <a:ext cx="12394406" cy="7625953"/>
          </a:xfrm>
        </p:spPr>
      </p:pic>
    </p:spTree>
    <p:extLst>
      <p:ext uri="{BB962C8B-B14F-4D97-AF65-F5344CB8AC3E}">
        <p14:creationId xmlns:p14="http://schemas.microsoft.com/office/powerpoint/2010/main" xmlns="" val="215407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A4DF5-699C-D740-B343-44B5D7B1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634" y="-3889483"/>
            <a:ext cx="10364451" cy="15961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608EAF-232C-6B4E-8FA2-AAFD62047A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6804" y="-4458537"/>
            <a:ext cx="10363826" cy="5369365"/>
          </a:xfrm>
        </p:spPr>
        <p:txBody>
          <a:bodyPr>
            <a:normAutofit fontScale="92500" lnSpcReduction="20000"/>
          </a:bodyPr>
          <a:lstStyle/>
          <a:p>
            <a:r>
              <a:rPr lang="en-IN"/>
              <a:t>B. Mahseers (order:cypriniformes</a:t>
            </a:r>
          </a:p>
          <a:p>
            <a:r>
              <a:rPr lang="en-IN"/>
              <a:t>Tor tor</a:t>
            </a:r>
          </a:p>
          <a:p>
            <a:r>
              <a:rPr lang="en-IN"/>
              <a:t>Fish with small  mouth, deep &amp;stout body. </a:t>
            </a:r>
          </a:p>
          <a:p>
            <a:r>
              <a:rPr lang="en-IN"/>
              <a:t>Lips are tender&amp;flesy.</a:t>
            </a:r>
          </a:p>
          <a:p>
            <a:r>
              <a:rPr lang="en-IN"/>
              <a:t>Head is  short, rostral&amp;long maxillary barbs. </a:t>
            </a:r>
          </a:p>
          <a:p>
            <a:r>
              <a:rPr lang="en-IN"/>
              <a:t>Caudal fins I’d deeply forked. </a:t>
            </a:r>
          </a:p>
          <a:p>
            <a:r>
              <a:rPr lang="en-IN"/>
              <a:t>Dorsal side of the body grayish green  while laterl sides are pinkish. </a:t>
            </a:r>
          </a:p>
          <a:p>
            <a:r>
              <a:rPr lang="en-IN"/>
              <a:t>Dorso laterals are greenish gold. </a:t>
            </a:r>
          </a:p>
          <a:p>
            <a:r>
              <a:rPr lang="en-IN"/>
              <a:t>Ventro laterals are olive green  &amp;belly is silvery white. </a:t>
            </a:r>
          </a:p>
          <a:p>
            <a:r>
              <a:rPr lang="en-IN"/>
              <a:t>Fish is omnivores it mainly depends upon  insect larvae, molluscans, algae&amp;other small fishes. </a:t>
            </a:r>
          </a:p>
          <a:p>
            <a:endParaRPr lang="en-IN"/>
          </a:p>
          <a:p>
            <a:r>
              <a:rPr lang="en-IN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9718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2E671-209E-B34C-8F7D-D56F53E8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78FB7BB-C66A-1C47-809C-C66DD5BB8A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1745456"/>
            <a:ext cx="8843963" cy="5440658"/>
          </a:xfrm>
        </p:spPr>
      </p:pic>
    </p:spTree>
    <p:extLst>
      <p:ext uri="{BB962C8B-B14F-4D97-AF65-F5344CB8AC3E}">
        <p14:creationId xmlns:p14="http://schemas.microsoft.com/office/powerpoint/2010/main" xmlns="" val="148680819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Custom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Droplet</vt:lpstr>
      <vt:lpstr>Cold water fishes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water fishes</dc:title>
  <dc:creator>kamathamus@gmail.com</dc:creator>
  <cp:lastModifiedBy>Inst Lab Sys 2</cp:lastModifiedBy>
  <cp:revision>6</cp:revision>
  <dcterms:created xsi:type="dcterms:W3CDTF">2021-05-07T11:14:03Z</dcterms:created>
  <dcterms:modified xsi:type="dcterms:W3CDTF">2024-03-04T05:01:47Z</dcterms:modified>
</cp:coreProperties>
</file>