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78" r:id="rId3"/>
    <p:sldId id="258" r:id="rId4"/>
    <p:sldId id="274" r:id="rId5"/>
    <p:sldId id="276" r:id="rId6"/>
    <p:sldId id="275" r:id="rId7"/>
    <p:sldId id="277" r:id="rId8"/>
    <p:sldId id="281" r:id="rId9"/>
    <p:sldId id="283" r:id="rId10"/>
    <p:sldId id="282" r:id="rId11"/>
    <p:sldId id="280" r:id="rId12"/>
    <p:sldId id="279"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9"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0"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1"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2"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3"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4"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8" name="Title 1"/>
          <p:cNvSpPr>
            <a:spLocks noGrp="1"/>
          </p:cNvSpPr>
          <p:nvPr>
            <p:ph type="title"/>
          </p:nvPr>
        </p:nvSpPr>
        <p:spPr/>
        <p:txBody>
          <a:bodyPr/>
          <a:lstStyle/>
          <a:p>
            <a:r>
              <a:rPr lang="en-US" altLang="zh-CN"/>
              <a:t>Click to edit Master title style</a:t>
            </a:r>
            <a:endParaRPr lang="en-US" dirty="0"/>
          </a:p>
        </p:txBody>
      </p:sp>
      <p:sp>
        <p:nvSpPr>
          <p:cNvPr id="1048649"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50" name="Date Placeholder 3"/>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51" name="Footer Placeholder 4"/>
          <p:cNvSpPr>
            <a:spLocks noGrp="1"/>
          </p:cNvSpPr>
          <p:nvPr>
            <p:ph type="ftr" sz="quarter" idx="11"/>
          </p:nvPr>
        </p:nvSpPr>
        <p:spPr/>
        <p:txBody>
          <a:bodyPr/>
          <a:lstStyle/>
          <a:p>
            <a:endParaRPr lang="zh-CN" altLang="en-US"/>
          </a:p>
        </p:txBody>
      </p:sp>
      <p:sp>
        <p:nvSpPr>
          <p:cNvPr id="104865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9" name="Vertical Title 1"/>
          <p:cNvSpPr>
            <a:spLocks noGrp="1"/>
          </p:cNvSpPr>
          <p:nvPr>
            <p:ph type="title" orient="vert"/>
          </p:nvPr>
        </p:nvSpPr>
        <p:spPr>
          <a:xfrm>
            <a:off x="6543675" y="365125"/>
            <a:ext cx="1971675" cy="5811838"/>
          </a:xfrm>
        </p:spPr>
        <p:txBody>
          <a:bodyPr vert="eaVert"/>
          <a:lstStyle/>
          <a:p>
            <a:r>
              <a:rPr lang="en-US" altLang="zh-CN"/>
              <a:t>Click to edit Master title style</a:t>
            </a:r>
            <a:endParaRPr lang="en-US" dirty="0"/>
          </a:p>
        </p:txBody>
      </p:sp>
      <p:sp>
        <p:nvSpPr>
          <p:cNvPr id="1048630" name="Vertical Text Placeholder 2"/>
          <p:cNvSpPr>
            <a:spLocks noGrp="1"/>
          </p:cNvSpPr>
          <p:nvPr>
            <p:ph type="body" orient="vert" idx="1"/>
          </p:nvPr>
        </p:nvSpPr>
        <p:spPr>
          <a:xfrm>
            <a:off x="628650" y="365125"/>
            <a:ext cx="5800725"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31" name="Date Placeholder 3"/>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32" name="Footer Placeholder 4"/>
          <p:cNvSpPr>
            <a:spLocks noGrp="1"/>
          </p:cNvSpPr>
          <p:nvPr>
            <p:ph type="ftr" sz="quarter" idx="11"/>
          </p:nvPr>
        </p:nvSpPr>
        <p:spPr/>
        <p:txBody>
          <a:bodyPr/>
          <a:lstStyle/>
          <a:p>
            <a:endParaRPr lang="zh-CN" altLang="en-US"/>
          </a:p>
        </p:txBody>
      </p:sp>
      <p:sp>
        <p:nvSpPr>
          <p:cNvPr id="1048633"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altLang="zh-CN"/>
              <a:t>Click to edit Master title style</a:t>
            </a:r>
            <a:endParaRPr lang="en-US" dirty="0"/>
          </a:p>
        </p:txBody>
      </p:sp>
      <p:sp>
        <p:nvSpPr>
          <p:cNvPr id="1048621"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2" name="Date Placeholder 3"/>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23" name="Footer Placeholder 4"/>
          <p:cNvSpPr>
            <a:spLocks noGrp="1"/>
          </p:cNvSpPr>
          <p:nvPr>
            <p:ph type="ftr" sz="quarter" idx="11"/>
          </p:nvPr>
        </p:nvSpPr>
        <p:spPr/>
        <p:txBody>
          <a:bodyPr/>
          <a:lstStyle/>
          <a:p>
            <a:endParaRPr lang="zh-CN" altLang="en-US"/>
          </a:p>
        </p:txBody>
      </p:sp>
      <p:sp>
        <p:nvSpPr>
          <p:cNvPr id="1048624"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43" name="Title 1"/>
          <p:cNvSpPr>
            <a:spLocks noGrp="1"/>
          </p:cNvSpPr>
          <p:nvPr>
            <p:ph type="title"/>
          </p:nvPr>
        </p:nvSpPr>
        <p:spPr>
          <a:xfrm>
            <a:off x="623888" y="1709739"/>
            <a:ext cx="7886700" cy="2852737"/>
          </a:xfrm>
        </p:spPr>
        <p:txBody>
          <a:bodyPr anchor="b"/>
          <a:lstStyle>
            <a:lvl1pPr>
              <a:defRPr sz="6000"/>
            </a:lvl1pPr>
          </a:lstStyle>
          <a:p>
            <a:r>
              <a:rPr lang="en-US" altLang="zh-CN"/>
              <a:t>Click to edit Master title style</a:t>
            </a:r>
            <a:endParaRPr lang="en-US" dirty="0"/>
          </a:p>
        </p:txBody>
      </p:sp>
      <p:sp>
        <p:nvSpPr>
          <p:cNvPr id="10486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1048645" name="Date Placeholder 3"/>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46" name="Footer Placeholder 4"/>
          <p:cNvSpPr>
            <a:spLocks noGrp="1"/>
          </p:cNvSpPr>
          <p:nvPr>
            <p:ph type="ftr" sz="quarter" idx="11"/>
          </p:nvPr>
        </p:nvSpPr>
        <p:spPr/>
        <p:txBody>
          <a:bodyPr/>
          <a:lstStyle/>
          <a:p>
            <a:endParaRPr lang="zh-CN" altLang="en-US"/>
          </a:p>
        </p:txBody>
      </p:sp>
      <p:sp>
        <p:nvSpPr>
          <p:cNvPr id="1048647"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06" name="Title 1"/>
          <p:cNvSpPr>
            <a:spLocks noGrp="1"/>
          </p:cNvSpPr>
          <p:nvPr>
            <p:ph type="title"/>
          </p:nvPr>
        </p:nvSpPr>
        <p:spPr/>
        <p:txBody>
          <a:bodyPr/>
          <a:lstStyle/>
          <a:p>
            <a:r>
              <a:rPr lang="en-US" altLang="zh-CN"/>
              <a:t>Click to edit Master title style</a:t>
            </a:r>
            <a:endParaRPr lang="en-US" dirty="0"/>
          </a:p>
        </p:txBody>
      </p:sp>
      <p:sp>
        <p:nvSpPr>
          <p:cNvPr id="1048607" name="Content Placeholder 2"/>
          <p:cNvSpPr>
            <a:spLocks noGrp="1"/>
          </p:cNvSpPr>
          <p:nvPr>
            <p:ph sz="half" idx="1"/>
          </p:nvPr>
        </p:nvSpPr>
        <p:spPr>
          <a:xfrm>
            <a:off x="6286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08" name="Content Placeholder 3"/>
          <p:cNvSpPr>
            <a:spLocks noGrp="1"/>
          </p:cNvSpPr>
          <p:nvPr>
            <p:ph sz="half" idx="2"/>
          </p:nvPr>
        </p:nvSpPr>
        <p:spPr>
          <a:xfrm>
            <a:off x="46291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09" name="Date Placeholder 4"/>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10" name="Footer Placeholder 5"/>
          <p:cNvSpPr>
            <a:spLocks noGrp="1"/>
          </p:cNvSpPr>
          <p:nvPr>
            <p:ph type="ftr" sz="quarter" idx="11"/>
          </p:nvPr>
        </p:nvSpPr>
        <p:spPr/>
        <p:txBody>
          <a:bodyPr/>
          <a:lstStyle/>
          <a:p>
            <a:endParaRPr lang="zh-CN" altLang="en-US"/>
          </a:p>
        </p:txBody>
      </p:sp>
      <p:sp>
        <p:nvSpPr>
          <p:cNvPr id="1048611"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2" name="Title 1"/>
          <p:cNvSpPr>
            <a:spLocks noGrp="1"/>
          </p:cNvSpPr>
          <p:nvPr>
            <p:ph type="title"/>
          </p:nvPr>
        </p:nvSpPr>
        <p:spPr>
          <a:xfrm>
            <a:off x="629841" y="365126"/>
            <a:ext cx="7886700" cy="1325563"/>
          </a:xfrm>
        </p:spPr>
        <p:txBody>
          <a:bodyPr/>
          <a:lstStyle/>
          <a:p>
            <a:r>
              <a:rPr lang="en-US" altLang="zh-CN"/>
              <a:t>Click to edit Master title style</a:t>
            </a:r>
            <a:endParaRPr lang="en-US" dirty="0"/>
          </a:p>
        </p:txBody>
      </p:sp>
      <p:sp>
        <p:nvSpPr>
          <p:cNvPr id="104861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14" name="Content Placeholder 3"/>
          <p:cNvSpPr>
            <a:spLocks noGrp="1"/>
          </p:cNvSpPr>
          <p:nvPr>
            <p:ph sz="half" idx="2"/>
          </p:nvPr>
        </p:nvSpPr>
        <p:spPr>
          <a:xfrm>
            <a:off x="629842" y="2505075"/>
            <a:ext cx="3868340"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1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16" name="Content Placeholder 5"/>
          <p:cNvSpPr>
            <a:spLocks noGrp="1"/>
          </p:cNvSpPr>
          <p:nvPr>
            <p:ph sz="quarter" idx="4"/>
          </p:nvPr>
        </p:nvSpPr>
        <p:spPr>
          <a:xfrm>
            <a:off x="4629150" y="2505075"/>
            <a:ext cx="3887391"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17" name="Date Placeholder 6"/>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18" name="Footer Placeholder 7"/>
          <p:cNvSpPr>
            <a:spLocks noGrp="1"/>
          </p:cNvSpPr>
          <p:nvPr>
            <p:ph type="ftr" sz="quarter" idx="11"/>
          </p:nvPr>
        </p:nvSpPr>
        <p:spPr/>
        <p:txBody>
          <a:bodyPr/>
          <a:lstStyle/>
          <a:p>
            <a:endParaRPr lang="zh-CN" altLang="en-US"/>
          </a:p>
        </p:txBody>
      </p:sp>
      <p:sp>
        <p:nvSpPr>
          <p:cNvPr id="1048619"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altLang="zh-CN"/>
              <a:t>Click to edit Master title style</a:t>
            </a:r>
            <a:endParaRPr lang="en-US" dirty="0"/>
          </a:p>
        </p:txBody>
      </p:sp>
      <p:sp>
        <p:nvSpPr>
          <p:cNvPr id="1048626" name="Date Placeholder 2"/>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27" name="Footer Placeholder 3"/>
          <p:cNvSpPr>
            <a:spLocks noGrp="1"/>
          </p:cNvSpPr>
          <p:nvPr>
            <p:ph type="ftr" sz="quarter" idx="11"/>
          </p:nvPr>
        </p:nvSpPr>
        <p:spPr/>
        <p:txBody>
          <a:bodyPr/>
          <a:lstStyle/>
          <a:p>
            <a:endParaRPr lang="zh-CN" altLang="en-US"/>
          </a:p>
        </p:txBody>
      </p:sp>
      <p:sp>
        <p:nvSpPr>
          <p:cNvPr id="1048628"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4" name="Date Placeholder 1"/>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35" name="Footer Placeholder 2"/>
          <p:cNvSpPr>
            <a:spLocks noGrp="1"/>
          </p:cNvSpPr>
          <p:nvPr>
            <p:ph type="ftr" sz="quarter" idx="11"/>
          </p:nvPr>
        </p:nvSpPr>
        <p:spPr/>
        <p:txBody>
          <a:bodyPr/>
          <a:lstStyle/>
          <a:p>
            <a:endParaRPr lang="zh-CN" altLang="en-US"/>
          </a:p>
        </p:txBody>
      </p:sp>
      <p:sp>
        <p:nvSpPr>
          <p:cNvPr id="1048636"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53"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54"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55"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56" name="Date Placeholder 4"/>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57" name="Footer Placeholder 5"/>
          <p:cNvSpPr>
            <a:spLocks noGrp="1"/>
          </p:cNvSpPr>
          <p:nvPr>
            <p:ph type="ftr" sz="quarter" idx="11"/>
          </p:nvPr>
        </p:nvSpPr>
        <p:spPr/>
        <p:txBody>
          <a:bodyPr/>
          <a:lstStyle/>
          <a:p>
            <a:endParaRPr lang="zh-CN" altLang="en-US"/>
          </a:p>
        </p:txBody>
      </p:sp>
      <p:sp>
        <p:nvSpPr>
          <p:cNvPr id="1048658"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37"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38"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1048639"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40" name="Date Placeholder 4"/>
          <p:cNvSpPr>
            <a:spLocks noGrp="1"/>
          </p:cNvSpPr>
          <p:nvPr>
            <p:ph type="dt" sz="half" idx="10"/>
          </p:nvPr>
        </p:nvSpPr>
        <p:spPr/>
        <p:txBody>
          <a:bodyPr/>
          <a:lstStyle/>
          <a:p>
            <a:fld id="{70BC1078-46ED-40F9-8930-935BAD7C2B02}" type="datetimeFigureOut">
              <a:rPr lang="zh-CN" altLang="en-US" smtClean="0"/>
              <a:t>2021/6/1</a:t>
            </a:fld>
            <a:endParaRPr lang="zh-CN" altLang="en-US"/>
          </a:p>
        </p:txBody>
      </p:sp>
      <p:sp>
        <p:nvSpPr>
          <p:cNvPr id="1048641" name="Footer Placeholder 5"/>
          <p:cNvSpPr>
            <a:spLocks noGrp="1"/>
          </p:cNvSpPr>
          <p:nvPr>
            <p:ph type="ftr" sz="quarter" idx="11"/>
          </p:nvPr>
        </p:nvSpPr>
        <p:spPr/>
        <p:txBody>
          <a:bodyPr/>
          <a:lstStyle/>
          <a:p>
            <a:endParaRPr lang="zh-CN" altLang="en-US"/>
          </a:p>
        </p:txBody>
      </p:sp>
      <p:sp>
        <p:nvSpPr>
          <p:cNvPr id="1048642"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2021/6/1</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5E5"/>
        </a:solidFill>
        <a:effectLst/>
      </p:bgPr>
    </p:bg>
    <p:spTree>
      <p:nvGrpSpPr>
        <p:cNvPr id="1" name=""/>
        <p:cNvGrpSpPr/>
        <p:nvPr/>
      </p:nvGrpSpPr>
      <p:grpSpPr>
        <a:xfrm>
          <a:off x="0" y="0"/>
          <a:ext cx="0" cy="0"/>
          <a:chOff x="0" y="0"/>
          <a:chExt cx="0" cy="0"/>
        </a:xfrm>
      </p:grpSpPr>
      <p:sp>
        <p:nvSpPr>
          <p:cNvPr id="1048591" name="TextBox 1048646"/>
          <p:cNvSpPr txBox="1"/>
          <p:nvPr/>
        </p:nvSpPr>
        <p:spPr>
          <a:xfrm>
            <a:off x="0" y="914430"/>
            <a:ext cx="7819763" cy="1259840"/>
          </a:xfrm>
          <a:prstGeom prst="rect">
            <a:avLst/>
          </a:prstGeom>
          <a:solidFill>
            <a:srgbClr val="FFFF00"/>
          </a:solidFill>
        </p:spPr>
        <p:txBody>
          <a:bodyPr wrap="square" rtlCol="0">
            <a:spAutoFit/>
          </a:bodyPr>
          <a:lstStyle/>
          <a:p>
            <a:r>
              <a:rPr lang="en-US" sz="3900" b="1">
                <a:solidFill>
                  <a:srgbClr val="993300"/>
                </a:solidFill>
              </a:rPr>
              <a:t>ECONOMICS-BASIC CONCEPTS IN ECONOMICS  </a:t>
            </a:r>
            <a:endParaRPr lang="en-US" sz="3900" b="1">
              <a:solidFill>
                <a:srgbClr val="000000"/>
              </a:solidFill>
            </a:endParaRPr>
          </a:p>
        </p:txBody>
      </p:sp>
      <p:sp>
        <p:nvSpPr>
          <p:cNvPr id="1048592" name="TextBox 1048647"/>
          <p:cNvSpPr txBox="1"/>
          <p:nvPr/>
        </p:nvSpPr>
        <p:spPr>
          <a:xfrm>
            <a:off x="3108069" y="4718228"/>
            <a:ext cx="4106041" cy="1285240"/>
          </a:xfrm>
          <a:prstGeom prst="rect">
            <a:avLst/>
          </a:prstGeom>
          <a:solidFill>
            <a:srgbClr val="FFFF00"/>
          </a:solidFill>
        </p:spPr>
        <p:txBody>
          <a:bodyPr wrap="square" rtlCol="0">
            <a:spAutoFit/>
          </a:bodyPr>
          <a:lstStyle/>
          <a:p>
            <a:r>
              <a:rPr lang="en-US" sz="4100" b="1">
                <a:solidFill>
                  <a:srgbClr val="993300"/>
                </a:solidFill>
              </a:rPr>
              <a:t>Presentation by    </a:t>
            </a:r>
            <a:endParaRPr lang="en-US" sz="4100">
              <a:solidFill>
                <a:srgbClr val="993300"/>
              </a:solidFill>
            </a:endParaRPr>
          </a:p>
          <a:p>
            <a:r>
              <a:rPr lang="en-US" sz="4100" b="1">
                <a:solidFill>
                  <a:srgbClr val="993300"/>
                </a:solidFill>
              </a:rPr>
              <a:t>G.Sreekantha</a:t>
            </a:r>
            <a:endParaRPr lang="en-US" sz="4100">
              <a:solidFill>
                <a:srgbClr val="9933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3" name="Picture 2097162"/>
          <p:cNvPicPr>
            <a:picLocks/>
          </p:cNvPicPr>
          <p:nvPr/>
        </p:nvPicPr>
        <p:blipFill>
          <a:blip r:embed="rId2"/>
          <a:stretch>
            <a:fillRect/>
          </a:stretch>
        </p:blipFill>
        <p:spPr>
          <a:xfrm>
            <a:off x="292244" y="139305"/>
            <a:ext cx="8559511" cy="657939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0" name="Picture 2097159"/>
          <p:cNvPicPr>
            <a:picLocks/>
          </p:cNvPicPr>
          <p:nvPr/>
        </p:nvPicPr>
        <p:blipFill>
          <a:blip r:embed="rId2"/>
          <a:stretch>
            <a:fillRect/>
          </a:stretch>
        </p:blipFill>
        <p:spPr>
          <a:xfrm>
            <a:off x="279255" y="217787"/>
            <a:ext cx="8585490" cy="642242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Picture 2097158"/>
          <p:cNvPicPr>
            <a:picLocks/>
          </p:cNvPicPr>
          <p:nvPr/>
        </p:nvPicPr>
        <p:blipFill>
          <a:blip r:embed="rId2"/>
          <a:stretch>
            <a:fillRect/>
          </a:stretch>
        </p:blipFill>
        <p:spPr>
          <a:xfrm>
            <a:off x="149369" y="1962"/>
            <a:ext cx="8845262" cy="685407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86" name="TextBox 1048650"/>
          <p:cNvSpPr txBox="1"/>
          <p:nvPr/>
        </p:nvSpPr>
        <p:spPr>
          <a:xfrm>
            <a:off x="299618" y="1062883"/>
            <a:ext cx="3311978" cy="675640"/>
          </a:xfrm>
          <a:prstGeom prst="rect">
            <a:avLst/>
          </a:prstGeom>
          <a:solidFill>
            <a:srgbClr val="FFFF00"/>
          </a:solidFill>
        </p:spPr>
        <p:txBody>
          <a:bodyPr wrap="square" rtlCol="0">
            <a:spAutoFit/>
          </a:bodyPr>
          <a:lstStyle/>
          <a:p>
            <a:r>
              <a:rPr lang="en-US" sz="3900" b="1">
                <a:solidFill>
                  <a:srgbClr val="993300"/>
                </a:solidFill>
              </a:rPr>
              <a:t>Introduction</a:t>
            </a:r>
            <a:endParaRPr lang="en-US" sz="3900">
              <a:solidFill>
                <a:srgbClr val="000000"/>
              </a:solidFill>
            </a:endParaRPr>
          </a:p>
        </p:txBody>
      </p:sp>
      <p:sp>
        <p:nvSpPr>
          <p:cNvPr id="1048587" name="TextBox 1048651"/>
          <p:cNvSpPr txBox="1"/>
          <p:nvPr/>
        </p:nvSpPr>
        <p:spPr>
          <a:xfrm>
            <a:off x="462449" y="2077633"/>
            <a:ext cx="8681551" cy="5082540"/>
          </a:xfrm>
          <a:prstGeom prst="rect">
            <a:avLst/>
          </a:prstGeom>
          <a:solidFill>
            <a:srgbClr val="FFFFFF"/>
          </a:solidFill>
          <a:ln>
            <a:noFill/>
            <a:prstDash val="solid"/>
          </a:ln>
        </p:spPr>
        <p:txBody>
          <a:bodyPr wrap="square" rtlCol="0">
            <a:spAutoFit/>
          </a:bodyPr>
          <a:lstStyle/>
          <a:p>
            <a:r>
              <a:rPr lang="en-US" sz="3400">
                <a:solidFill>
                  <a:srgbClr val="993300"/>
                </a:solidFill>
              </a:rPr>
              <a:t>Economics is mainly concerned with Choices at all levels of Society. Choices made by individuals, from or by the government.</a:t>
            </a:r>
            <a:endParaRPr lang="en-US" sz="2800">
              <a:solidFill>
                <a:srgbClr val="000000"/>
              </a:solidFill>
            </a:endParaRPr>
          </a:p>
          <a:p>
            <a:r>
              <a:rPr lang="en-US" sz="3400">
                <a:solidFill>
                  <a:srgbClr val="993300"/>
                </a:solidFill>
              </a:rPr>
              <a:t> Economics is Study of why Choice are necessary and how they are made.</a:t>
            </a:r>
            <a:endParaRPr lang="en-US" sz="2800">
              <a:solidFill>
                <a:srgbClr val="000000"/>
              </a:solidFill>
            </a:endParaRPr>
          </a:p>
          <a:p>
            <a:r>
              <a:rPr lang="en-US" sz="3400">
                <a:solidFill>
                  <a:srgbClr val="993300"/>
                </a:solidFill>
              </a:rPr>
              <a:t> It is a study generally under taken with the aim to improve in some way or other the outcome of the choices. </a:t>
            </a:r>
            <a:endParaRPr lang="en-US" sz="2800">
              <a:solidFill>
                <a:srgbClr val="000000"/>
              </a:solidFill>
            </a:endParaRPr>
          </a:p>
          <a:p>
            <a:endParaRPr lang="en-US" sz="280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88" name="Subtitle 1048653"/>
          <p:cNvSpPr>
            <a:spLocks noGrp="1"/>
          </p:cNvSpPr>
          <p:nvPr>
            <p:ph type="subTitle" idx="1"/>
          </p:nvPr>
        </p:nvSpPr>
        <p:spPr>
          <a:xfrm>
            <a:off x="464242" y="1817792"/>
            <a:ext cx="7536757" cy="4908908"/>
          </a:xfrm>
        </p:spPr>
        <p:txBody>
          <a:bodyPr>
            <a:noAutofit/>
          </a:bodyPr>
          <a:lstStyle/>
          <a:p>
            <a:r>
              <a:rPr lang="en-US" sz="3200">
                <a:solidFill>
                  <a:srgbClr val="993300"/>
                </a:solidFill>
              </a:rPr>
              <a:t>According to Adam Smith who  is known "Father of economics".              " Economics is the Science of  wealth.</a:t>
            </a:r>
            <a:endParaRPr lang="en-US" sz="3200"/>
          </a:p>
          <a:p>
            <a:r>
              <a:rPr lang="en-US" sz="3200">
                <a:solidFill>
                  <a:srgbClr val="993300"/>
                </a:solidFill>
              </a:rPr>
              <a:t>Robbins define economics as - Science which Studies human behaviour as a relationship between ends and scarce means which have alternative uses </a:t>
            </a:r>
            <a:endParaRPr lang="en-US" sz="3200"/>
          </a:p>
          <a:p>
            <a:endParaRPr lang="en-US" sz="3200"/>
          </a:p>
        </p:txBody>
      </p:sp>
      <p:sp>
        <p:nvSpPr>
          <p:cNvPr id="1048589" name="TextBox 1048655"/>
          <p:cNvSpPr txBox="1"/>
          <p:nvPr/>
        </p:nvSpPr>
        <p:spPr>
          <a:xfrm>
            <a:off x="571999" y="1208945"/>
            <a:ext cx="2139418" cy="599440"/>
          </a:xfrm>
          <a:prstGeom prst="rect">
            <a:avLst/>
          </a:prstGeom>
          <a:solidFill>
            <a:srgbClr val="FFFF00"/>
          </a:solidFill>
        </p:spPr>
        <p:txBody>
          <a:bodyPr wrap="square" rtlCol="0">
            <a:spAutoFit/>
          </a:bodyPr>
          <a:lstStyle/>
          <a:p>
            <a:r>
              <a:rPr lang="en-US" sz="3500" b="1">
                <a:solidFill>
                  <a:srgbClr val="993300"/>
                </a:solidFill>
              </a:rPr>
              <a:t>Definition</a:t>
            </a:r>
            <a:endParaRPr lang="en-US" sz="3500" b="1">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0" name="TextBox 1048589"/>
          <p:cNvSpPr txBox="1"/>
          <p:nvPr/>
        </p:nvSpPr>
        <p:spPr>
          <a:xfrm>
            <a:off x="687076" y="748140"/>
            <a:ext cx="7495303" cy="4282439"/>
          </a:xfrm>
          <a:prstGeom prst="rect">
            <a:avLst/>
          </a:prstGeom>
          <a:solidFill>
            <a:srgbClr val="FFFFFF"/>
          </a:solidFill>
          <a:ln>
            <a:solidFill>
              <a:srgbClr val="FFFFFF"/>
            </a:solidFill>
            <a:prstDash val="solid"/>
          </a:ln>
        </p:spPr>
        <p:txBody>
          <a:bodyPr wrap="square" rtlCol="0">
            <a:spAutoFit/>
          </a:bodyPr>
          <a:lstStyle/>
          <a:p>
            <a:r>
              <a:rPr lang="en-US" sz="2800" b="1">
                <a:solidFill>
                  <a:srgbClr val="993300"/>
                </a:solidFill>
              </a:rPr>
              <a:t> Definition by Adam Smith - 1876 </a:t>
            </a:r>
            <a:endParaRPr lang="en-US" sz="2800">
              <a:solidFill>
                <a:srgbClr val="000000"/>
              </a:solidFill>
            </a:endParaRPr>
          </a:p>
          <a:p>
            <a:r>
              <a:rPr lang="en-US" sz="2800" b="0">
                <a:solidFill>
                  <a:srgbClr val="993300"/>
                </a:solidFill>
              </a:rPr>
              <a:t>Adam smith in his book, `Wealth  of Nation ` defined Economics "as a science  of wealth." But  this  definition  is not correct , as here exclusive attention  was paid to wealth only,rather than the  man  for whom the wealth  is meant for. Hence economics can be better regarded as a science of  Man, rather than of  wealth , which  occupy only a  secondary place, the man being  the primary being.  </a:t>
            </a:r>
            <a:endParaRPr lang="en-US" sz="28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3" name="TextBox 1048592"/>
          <p:cNvSpPr txBox="1"/>
          <p:nvPr/>
        </p:nvSpPr>
        <p:spPr>
          <a:xfrm>
            <a:off x="809906" y="788412"/>
            <a:ext cx="7841626" cy="3545840"/>
          </a:xfrm>
          <a:prstGeom prst="rect">
            <a:avLst/>
          </a:prstGeom>
        </p:spPr>
        <p:txBody>
          <a:bodyPr wrap="square" rtlCol="0">
            <a:spAutoFit/>
          </a:bodyPr>
          <a:lstStyle/>
          <a:p>
            <a:r>
              <a:rPr lang="en-US" sz="2900" b="1">
                <a:solidFill>
                  <a:srgbClr val="993300"/>
                </a:solidFill>
              </a:rPr>
              <a:t>Definition by Lionel Robin's - 1933. </a:t>
            </a:r>
            <a:endParaRPr lang="en-US" sz="2800">
              <a:solidFill>
                <a:srgbClr val="000000"/>
              </a:solidFill>
            </a:endParaRPr>
          </a:p>
          <a:p>
            <a:r>
              <a:rPr lang="en-US" sz="2900" b="0">
                <a:solidFill>
                  <a:srgbClr val="993300"/>
                </a:solidFill>
              </a:rPr>
              <a:t>                "Economics is the study of  mankind in Ordinary business of life, between ends &amp;  scarce means which have alternative uses". It is said to be the most modern &amp; scientific definition of Economics, as it has taken into account the material, social, religious, Political, spiritual &amp; human activities of man.</a:t>
            </a:r>
            <a:r>
              <a:rPr lang="en-US" sz="2900" b="1">
                <a:solidFill>
                  <a:srgbClr val="993300"/>
                </a:solidFill>
              </a:rPr>
              <a:t> </a:t>
            </a:r>
            <a:r>
              <a:rPr lang="en-US" sz="2900" b="0">
                <a:solidFill>
                  <a:srgbClr val="993300"/>
                </a:solidFill>
              </a:rPr>
              <a:t>                                                   </a:t>
            </a:r>
            <a:endParaRPr lang="en-US" sz="280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4" name="TextBox 1048593"/>
          <p:cNvSpPr txBox="1"/>
          <p:nvPr/>
        </p:nvSpPr>
        <p:spPr>
          <a:xfrm>
            <a:off x="688431" y="687322"/>
            <a:ext cx="7023321" cy="4841240"/>
          </a:xfrm>
          <a:prstGeom prst="rect">
            <a:avLst/>
          </a:prstGeom>
        </p:spPr>
        <p:txBody>
          <a:bodyPr wrap="square" rtlCol="0">
            <a:spAutoFit/>
          </a:bodyPr>
          <a:lstStyle/>
          <a:p>
            <a:r>
              <a:rPr lang="en-US" sz="2900" b="1">
                <a:solidFill>
                  <a:srgbClr val="993300"/>
                </a:solidFill>
              </a:rPr>
              <a:t> Robbins Definition is based on the following  facts: </a:t>
            </a:r>
          </a:p>
          <a:p>
            <a:r>
              <a:rPr lang="en-US" sz="2900" b="1">
                <a:solidFill>
                  <a:srgbClr val="993300"/>
                </a:solidFill>
              </a:rPr>
              <a:t>    1. </a:t>
            </a:r>
            <a:r>
              <a:rPr lang="en-US" sz="2900" b="0">
                <a:solidFill>
                  <a:srgbClr val="993300"/>
                </a:solidFill>
              </a:rPr>
              <a:t>Our ends or wants are Unlimited,Which  can no be  satisfied,  the multiplicity of human wants is the  foundation stone of economics. </a:t>
            </a:r>
            <a:endParaRPr lang="en-US" sz="2900" b="1">
              <a:solidFill>
                <a:srgbClr val="993300"/>
              </a:solidFill>
            </a:endParaRPr>
          </a:p>
          <a:p>
            <a:r>
              <a:rPr lang="en-US" sz="2900" b="0">
                <a:solidFill>
                  <a:srgbClr val="993300"/>
                </a:solidFill>
              </a:rPr>
              <a:t> 2. Although wants are unlimited, means (wealth) at  our disposal to Satisfy these wants are scarce or limited. This  scarcity is the  nd 2 foundation stone over which, the structure of Economics rests.</a:t>
            </a:r>
            <a:endParaRPr lang="en-US" sz="2900" b="1">
              <a:solidFill>
                <a:srgbClr val="9933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5" name="TextBox 1048594"/>
          <p:cNvSpPr txBox="1"/>
          <p:nvPr/>
        </p:nvSpPr>
        <p:spPr>
          <a:xfrm>
            <a:off x="370198" y="1009605"/>
            <a:ext cx="8075242" cy="4701540"/>
          </a:xfrm>
          <a:prstGeom prst="rect">
            <a:avLst/>
          </a:prstGeom>
        </p:spPr>
        <p:txBody>
          <a:bodyPr wrap="square" rtlCol="0">
            <a:spAutoFit/>
          </a:bodyPr>
          <a:lstStyle/>
          <a:p>
            <a:r>
              <a:rPr lang="en-US" sz="2800">
                <a:solidFill>
                  <a:srgbClr val="993300"/>
                </a:solidFill>
              </a:rPr>
              <a:t>3. The scarce means have alternative uses,so one should choose from the various Choices available before him to get maximum satisfaction, the 3rd foundation of economics. </a:t>
            </a:r>
          </a:p>
          <a:p>
            <a:r>
              <a:rPr lang="en-US" sz="2800">
                <a:solidFill>
                  <a:srgbClr val="993300"/>
                </a:solidFill>
              </a:rPr>
              <a:t>  In spite of all these essence in this definition it is also variously criticized as:</a:t>
            </a:r>
          </a:p>
          <a:p>
            <a:r>
              <a:rPr lang="en-US" sz="2800">
                <a:solidFill>
                  <a:srgbClr val="993300"/>
                </a:solidFill>
              </a:rPr>
              <a:t>  a.The definition lacks human touch.   </a:t>
            </a:r>
          </a:p>
          <a:p>
            <a:r>
              <a:rPr lang="en-US" sz="2800">
                <a:solidFill>
                  <a:srgbClr val="993300"/>
                </a:solidFill>
              </a:rPr>
              <a:t> b.It has reduce economics merely to evaluate things or resource allocation but overlooks national income &amp; employment, economic growth etc.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6" name="TextBox 1048595"/>
          <p:cNvSpPr txBox="1"/>
          <p:nvPr/>
        </p:nvSpPr>
        <p:spPr>
          <a:xfrm>
            <a:off x="775661" y="946413"/>
            <a:ext cx="7574760" cy="2186940"/>
          </a:xfrm>
          <a:prstGeom prst="rect">
            <a:avLst/>
          </a:prstGeom>
        </p:spPr>
        <p:txBody>
          <a:bodyPr wrap="square" rtlCol="0">
            <a:spAutoFit/>
          </a:bodyPr>
          <a:lstStyle/>
          <a:p>
            <a:r>
              <a:rPr lang="en-US" sz="2800">
                <a:solidFill>
                  <a:srgbClr val="993300"/>
                </a:solidFill>
              </a:rPr>
              <a:t>       Recent economists avoid the controversy of definition, in stead of defining they plunge straight into its study, as it is better to know what Economics is by study, rather than to be lost in the discussion of its definition.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Picture 2097157"/>
          <p:cNvPicPr>
            <a:picLocks/>
          </p:cNvPicPr>
          <p:nvPr/>
        </p:nvPicPr>
        <p:blipFill>
          <a:blip r:embed="rId2"/>
          <a:stretch>
            <a:fillRect/>
          </a:stretch>
        </p:blipFill>
        <p:spPr>
          <a:xfrm>
            <a:off x="279255" y="158925"/>
            <a:ext cx="8585490" cy="654014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7" name="Title 1048656"/>
          <p:cNvSpPr>
            <a:spLocks noGrp="1"/>
          </p:cNvSpPr>
          <p:nvPr>
            <p:ph type="ctrTitle"/>
          </p:nvPr>
        </p:nvSpPr>
        <p:spPr>
          <a:xfrm>
            <a:off x="272643" y="824988"/>
            <a:ext cx="8185556" cy="841255"/>
          </a:xfrm>
          <a:solidFill>
            <a:srgbClr val="FFFF00"/>
          </a:solidFill>
        </p:spPr>
        <p:txBody>
          <a:bodyPr/>
          <a:lstStyle/>
          <a:p>
            <a:r>
              <a:rPr lang="en-US" sz="4200" b="0">
                <a:solidFill>
                  <a:srgbClr val="993300"/>
                </a:solidFill>
              </a:rPr>
              <a:t> </a:t>
            </a:r>
            <a:r>
              <a:rPr lang="en-US" sz="4200" b="1">
                <a:solidFill>
                  <a:srgbClr val="993300"/>
                </a:solidFill>
              </a:rPr>
              <a:t>Modern Concepts of Economics</a:t>
            </a:r>
            <a:r>
              <a:rPr lang="en-US" sz="4200" b="0">
                <a:solidFill>
                  <a:srgbClr val="993300"/>
                </a:solidFill>
              </a:rPr>
              <a:t> </a:t>
            </a:r>
            <a:endParaRPr lang="en-US"/>
          </a:p>
        </p:txBody>
      </p:sp>
      <p:sp>
        <p:nvSpPr>
          <p:cNvPr id="1048598" name="Subtitle 1048657"/>
          <p:cNvSpPr>
            <a:spLocks noGrp="1"/>
          </p:cNvSpPr>
          <p:nvPr>
            <p:ph type="subTitle" idx="1"/>
          </p:nvPr>
        </p:nvSpPr>
        <p:spPr>
          <a:xfrm>
            <a:off x="685576" y="1909283"/>
            <a:ext cx="7876134" cy="4493407"/>
          </a:xfrm>
        </p:spPr>
        <p:txBody>
          <a:bodyPr/>
          <a:lstStyle/>
          <a:p>
            <a:r>
              <a:rPr lang="en-US" sz="3100" b="1">
                <a:solidFill>
                  <a:srgbClr val="993300"/>
                </a:solidFill>
              </a:rPr>
              <a:t>Descriptive Economics:</a:t>
            </a:r>
            <a:r>
              <a:rPr lang="en-US" sz="3100" b="0">
                <a:solidFill>
                  <a:srgbClr val="993300"/>
                </a:solidFill>
              </a:rPr>
              <a:t>Under this we collect all the relevant facts about a particular topic,Concerned.</a:t>
            </a:r>
            <a:endParaRPr lang="en-US" b="1"/>
          </a:p>
          <a:p>
            <a:r>
              <a:rPr lang="en-US" sz="3100" b="1">
                <a:solidFill>
                  <a:srgbClr val="993300"/>
                </a:solidFill>
              </a:rPr>
              <a:t>Economics theory:</a:t>
            </a:r>
            <a:r>
              <a:rPr lang="en-US" sz="3100" b="0">
                <a:solidFill>
                  <a:srgbClr val="993300"/>
                </a:solidFill>
              </a:rPr>
              <a:t>It gives a Simplified explanation of the way in which an economics System works and the important features of such system. It is two types</a:t>
            </a:r>
            <a:endParaRPr lang="en-US" sz="3100" b="1"/>
          </a:p>
          <a:p>
            <a:r>
              <a:rPr lang="en-US" sz="3100" b="0">
                <a:solidFill>
                  <a:srgbClr val="993300"/>
                </a:solidFill>
              </a:rPr>
              <a:t> A) Micro economics B)Macro economics</a:t>
            </a:r>
            <a:endParaRPr lang="en-US" sz="31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599" name="TextBox 1048598"/>
          <p:cNvSpPr txBox="1"/>
          <p:nvPr/>
        </p:nvSpPr>
        <p:spPr>
          <a:xfrm>
            <a:off x="551104" y="1097010"/>
            <a:ext cx="7447656" cy="4282439"/>
          </a:xfrm>
          <a:prstGeom prst="rect">
            <a:avLst/>
          </a:prstGeom>
        </p:spPr>
        <p:txBody>
          <a:bodyPr wrap="square" rtlCol="0">
            <a:spAutoFit/>
          </a:bodyPr>
          <a:lstStyle/>
          <a:p>
            <a:r>
              <a:rPr lang="en-US" sz="2800" b="1">
                <a:solidFill>
                  <a:srgbClr val="993300"/>
                </a:solidFill>
              </a:rPr>
              <a:t>Macro economics: </a:t>
            </a:r>
            <a:r>
              <a:rPr lang="en-US" sz="2800" b="0">
                <a:solidFill>
                  <a:srgbClr val="993300"/>
                </a:solidFill>
              </a:rPr>
              <a:t>It is the analysis of the entire economic system, the overall conditions  of an economy like total investment and total production. </a:t>
            </a:r>
            <a:r>
              <a:rPr lang="en-US" sz="2800" b="1">
                <a:solidFill>
                  <a:srgbClr val="993300"/>
                </a:solidFill>
              </a:rPr>
              <a:t> </a:t>
            </a:r>
            <a:endParaRPr lang="en-US" sz="2800">
              <a:solidFill>
                <a:srgbClr val="993300"/>
              </a:solidFill>
            </a:endParaRPr>
          </a:p>
          <a:p>
            <a:r>
              <a:rPr lang="en-US" sz="2800" b="1">
                <a:solidFill>
                  <a:srgbClr val="993300"/>
                </a:solidFill>
              </a:rPr>
              <a:t>Micro economics:</a:t>
            </a:r>
            <a:r>
              <a:rPr lang="en-US" sz="2800" b="0">
                <a:solidFill>
                  <a:srgbClr val="993300"/>
                </a:solidFill>
              </a:rPr>
              <a:t>micr economics is a branch. Of economics that  studies the  behaviour of  Individuals and firms in making decisions. Regarding  the  allocation of scarrce resources and the interaction among these  individuals.</a:t>
            </a:r>
            <a:endParaRPr lang="en-US" sz="2800">
              <a:solidFill>
                <a:srgbClr val="9933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600" name="Subtitle 1048659"/>
          <p:cNvSpPr>
            <a:spLocks noGrp="1"/>
          </p:cNvSpPr>
          <p:nvPr>
            <p:ph type="subTitle" idx="1"/>
          </p:nvPr>
        </p:nvSpPr>
        <p:spPr>
          <a:xfrm>
            <a:off x="405221" y="519498"/>
            <a:ext cx="8112461" cy="6048467"/>
          </a:xfrm>
        </p:spPr>
        <p:txBody>
          <a:bodyPr/>
          <a:lstStyle/>
          <a:p>
            <a:r>
              <a:rPr lang="en-US" sz="3600" b="1">
                <a:solidFill>
                  <a:srgbClr val="993300"/>
                </a:solidFill>
              </a:rPr>
              <a:t>Applied economics:</a:t>
            </a:r>
            <a:r>
              <a:rPr lang="en-US" sz="3600" b="0">
                <a:solidFill>
                  <a:srgbClr val="993300"/>
                </a:solidFill>
              </a:rPr>
              <a:t> It  taken the frame work of analysis Provided by economics theory and tries either to use this analysis to explain the Cause and Significant of events reported by descriptive economics.</a:t>
            </a:r>
            <a:endParaRPr lang="en-US" b="1">
              <a:solidFill>
                <a:srgbClr val="9933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601" name="Title 1048660"/>
          <p:cNvSpPr>
            <a:spLocks noGrp="1"/>
          </p:cNvSpPr>
          <p:nvPr>
            <p:ph type="ctrTitle"/>
          </p:nvPr>
        </p:nvSpPr>
        <p:spPr>
          <a:xfrm>
            <a:off x="685800" y="423534"/>
            <a:ext cx="7772400" cy="747071"/>
          </a:xfrm>
          <a:solidFill>
            <a:srgbClr val="FFFF00"/>
          </a:solidFill>
        </p:spPr>
        <p:txBody>
          <a:bodyPr>
            <a:normAutofit/>
          </a:bodyPr>
          <a:lstStyle/>
          <a:p>
            <a:r>
              <a:rPr lang="en-US" sz="4400" b="1">
                <a:solidFill>
                  <a:srgbClr val="993300"/>
                </a:solidFill>
              </a:rPr>
              <a:t>Basic terms in Economics</a:t>
            </a:r>
            <a:endParaRPr lang="en-US"/>
          </a:p>
        </p:txBody>
      </p:sp>
      <p:sp>
        <p:nvSpPr>
          <p:cNvPr id="1048602" name="Subtitle 1048661"/>
          <p:cNvSpPr>
            <a:spLocks noGrp="1"/>
          </p:cNvSpPr>
          <p:nvPr>
            <p:ph type="subTitle" idx="1"/>
          </p:nvPr>
        </p:nvSpPr>
        <p:spPr>
          <a:xfrm>
            <a:off x="479000" y="1518683"/>
            <a:ext cx="8195197" cy="5121907"/>
          </a:xfrm>
        </p:spPr>
        <p:txBody>
          <a:bodyPr>
            <a:normAutofit/>
          </a:bodyPr>
          <a:lstStyle/>
          <a:p>
            <a:r>
              <a:rPr lang="en-US" sz="2800" b="1">
                <a:solidFill>
                  <a:srgbClr val="993300"/>
                </a:solidFill>
              </a:rPr>
              <a:t>1 Goods and Services: </a:t>
            </a:r>
            <a:r>
              <a:rPr lang="en-US" sz="2800" b="0">
                <a:solidFill>
                  <a:srgbClr val="993300"/>
                </a:solidFill>
              </a:rPr>
              <a:t>Anything which is Capable of Satisfying human want i,e, possesses a quality or quantity by Virtue of which it satisfies human  want.</a:t>
            </a:r>
            <a:endParaRPr lang="en-US"/>
          </a:p>
          <a:p>
            <a:r>
              <a:rPr lang="en-US" sz="2800" b="1">
                <a:solidFill>
                  <a:srgbClr val="993300"/>
                </a:solidFill>
              </a:rPr>
              <a:t>a) Free Good:</a:t>
            </a:r>
            <a:r>
              <a:rPr lang="en-US" sz="2800" b="0">
                <a:solidFill>
                  <a:srgbClr val="993300"/>
                </a:solidFill>
              </a:rPr>
              <a:t>Exist in nature in super abundance.</a:t>
            </a:r>
            <a:endParaRPr lang="en-US"/>
          </a:p>
          <a:p>
            <a:r>
              <a:rPr lang="en-US" sz="2800" b="1">
                <a:solidFill>
                  <a:srgbClr val="993300"/>
                </a:solidFill>
              </a:rPr>
              <a:t> b) Economic Good:</a:t>
            </a:r>
            <a:r>
              <a:rPr lang="en-US" sz="2800" b="0">
                <a:solidFill>
                  <a:srgbClr val="993300"/>
                </a:solidFill>
              </a:rPr>
              <a:t>scarce in  nature and one has to pay to get it.</a:t>
            </a:r>
            <a:endParaRPr lang="en-US" sz="2800" b="0"/>
          </a:p>
          <a:p>
            <a:r>
              <a:rPr lang="en-US" sz="2900" b="1">
                <a:solidFill>
                  <a:srgbClr val="993300"/>
                </a:solidFill>
              </a:rPr>
              <a:t>2 Utility:</a:t>
            </a:r>
            <a:r>
              <a:rPr lang="en-US" sz="2900" b="0">
                <a:solidFill>
                  <a:srgbClr val="993300"/>
                </a:solidFill>
              </a:rPr>
              <a:t> The want  satisfying quality of a good is called as Utility is subjective, utility of an article varies with the Change in Conditions and Circumstances. Utility is three types-From utility, Palace utility, time utility. </a:t>
            </a:r>
            <a:endParaRPr lang="en-US" sz="28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603" name="TextBox 1048602"/>
          <p:cNvSpPr txBox="1"/>
          <p:nvPr/>
        </p:nvSpPr>
        <p:spPr>
          <a:xfrm>
            <a:off x="373505" y="952575"/>
            <a:ext cx="7950307" cy="4282439"/>
          </a:xfrm>
          <a:prstGeom prst="rect">
            <a:avLst/>
          </a:prstGeom>
        </p:spPr>
        <p:txBody>
          <a:bodyPr wrap="square" rtlCol="0">
            <a:spAutoFit/>
          </a:bodyPr>
          <a:lstStyle/>
          <a:p>
            <a:r>
              <a:rPr lang="en-US" sz="2800" b="1">
                <a:solidFill>
                  <a:srgbClr val="993300"/>
                </a:solidFill>
              </a:rPr>
              <a:t>1. From utility:  </a:t>
            </a:r>
            <a:r>
              <a:rPr lang="en-US" sz="2800" b="0">
                <a:solidFill>
                  <a:srgbClr val="993300"/>
                </a:solidFill>
              </a:rPr>
              <a:t> Utility Can be imparted to a good by Changing it's form. E.g. making a furniture out of a wood log. </a:t>
            </a:r>
            <a:endParaRPr lang="en-US" sz="2800">
              <a:solidFill>
                <a:srgbClr val="993300"/>
              </a:solidFill>
            </a:endParaRPr>
          </a:p>
          <a:p>
            <a:r>
              <a:rPr lang="en-US" sz="2800" b="1">
                <a:solidFill>
                  <a:srgbClr val="993300"/>
                </a:solidFill>
              </a:rPr>
              <a:t>2. Place utility:</a:t>
            </a:r>
            <a:r>
              <a:rPr lang="en-US" sz="2800" b="0">
                <a:solidFill>
                  <a:srgbClr val="993300"/>
                </a:solidFill>
              </a:rPr>
              <a:t> Utility Can be increased by transporting a good  from  1 place  to other. E.g. fish in a city have greater utility than at the Production Center.  </a:t>
            </a:r>
            <a:endParaRPr lang="en-US" sz="2800">
              <a:solidFill>
                <a:srgbClr val="993300"/>
              </a:solidFill>
            </a:endParaRPr>
          </a:p>
          <a:p>
            <a:r>
              <a:rPr lang="en-US" sz="2800" b="1">
                <a:solidFill>
                  <a:srgbClr val="993300"/>
                </a:solidFill>
              </a:rPr>
              <a:t>3.Time  utility: </a:t>
            </a:r>
            <a:r>
              <a:rPr lang="en-US" sz="2800" b="0">
                <a:solidFill>
                  <a:srgbClr val="993300"/>
                </a:solidFill>
              </a:rPr>
              <a:t>By storing  a good to sell at the  time of Scarcity gives it better utility. E.g. fish in off - season.</a:t>
            </a:r>
            <a:endParaRPr lang="en-US" sz="2800">
              <a:solidFill>
                <a:srgbClr val="9933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604" name="Subtitle 1048663"/>
          <p:cNvSpPr>
            <a:spLocks noGrp="1"/>
          </p:cNvSpPr>
          <p:nvPr>
            <p:ph type="subTitle" idx="1"/>
          </p:nvPr>
        </p:nvSpPr>
        <p:spPr>
          <a:xfrm>
            <a:off x="782948" y="444788"/>
            <a:ext cx="7619461" cy="6082654"/>
          </a:xfrm>
        </p:spPr>
        <p:txBody>
          <a:bodyPr/>
          <a:lstStyle/>
          <a:p>
            <a:r>
              <a:rPr lang="en-US" sz="2800" b="1">
                <a:solidFill>
                  <a:srgbClr val="993300"/>
                </a:solidFill>
              </a:rPr>
              <a:t>3 Value and price: </a:t>
            </a:r>
            <a:r>
              <a:rPr lang="en-US" sz="2800" b="0">
                <a:solidFill>
                  <a:srgbClr val="993300"/>
                </a:solidFill>
              </a:rPr>
              <a:t>Value of </a:t>
            </a:r>
            <a:r>
              <a:rPr lang="en-US" sz="2900" b="0">
                <a:solidFill>
                  <a:srgbClr val="993300"/>
                </a:solidFill>
              </a:rPr>
              <a:t>a</a:t>
            </a:r>
            <a:r>
              <a:rPr lang="en-US" sz="2800" b="0">
                <a:solidFill>
                  <a:srgbClr val="993300"/>
                </a:solidFill>
              </a:rPr>
              <a:t> Commodity of means it's Power to get other Commodities in exchange for itself.</a:t>
            </a:r>
            <a:endParaRPr lang="en-US"/>
          </a:p>
          <a:p>
            <a:r>
              <a:rPr lang="en-US" sz="3000" b="1">
                <a:solidFill>
                  <a:srgbClr val="993300"/>
                </a:solidFill>
              </a:rPr>
              <a:t>4 Wealth and income:</a:t>
            </a:r>
            <a:r>
              <a:rPr lang="en-US" sz="2900" b="0">
                <a:solidFill>
                  <a:srgbClr val="993300"/>
                </a:solidFill>
              </a:rPr>
              <a:t>Total Stalk of goods and services at a Particular time.</a:t>
            </a:r>
            <a:endParaRPr lang="en-US"/>
          </a:p>
          <a:p>
            <a:r>
              <a:rPr lang="en-US" sz="2900" b="1">
                <a:solidFill>
                  <a:srgbClr val="993300"/>
                </a:solidFill>
              </a:rPr>
              <a:t>5 Demand:</a:t>
            </a:r>
            <a:r>
              <a:rPr lang="en-US" sz="2700" b="0">
                <a:solidFill>
                  <a:srgbClr val="993300"/>
                </a:solidFill>
              </a:rPr>
              <a:t>Demand means that the various quantities of a given Commodity or service which Consumer would buy in a market in a given period of time at Various Prices.</a:t>
            </a:r>
            <a:r>
              <a:rPr lang="en-US" sz="2800" b="0">
                <a:solidFill>
                  <a:srgbClr val="993300"/>
                </a:solidFill>
              </a:rPr>
              <a:t> </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8605" name="TextBox 1048674"/>
          <p:cNvSpPr txBox="1"/>
          <p:nvPr/>
        </p:nvSpPr>
        <p:spPr>
          <a:xfrm>
            <a:off x="1694755" y="3219450"/>
            <a:ext cx="4703128" cy="967741"/>
          </a:xfrm>
          <a:prstGeom prst="rect">
            <a:avLst/>
          </a:prstGeom>
          <a:solidFill>
            <a:srgbClr val="FFFF00"/>
          </a:solidFill>
        </p:spPr>
        <p:txBody>
          <a:bodyPr wrap="square" rtlCol="0">
            <a:spAutoFit/>
          </a:bodyPr>
          <a:lstStyle/>
          <a:p>
            <a:r>
              <a:rPr lang="en-US" sz="5900" b="1">
                <a:solidFill>
                  <a:srgbClr val="993300"/>
                </a:solidFill>
              </a:rPr>
              <a:t>THANK YOU</a:t>
            </a:r>
            <a:r>
              <a:rPr lang="en-US" sz="3300" b="1">
                <a:solidFill>
                  <a:srgbClr val="993300"/>
                </a:solidFill>
              </a:rPr>
              <a:t> </a:t>
            </a:r>
            <a:endParaRPr lang="en-US" sz="28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097151"/>
          <p:cNvPicPr>
            <a:picLocks/>
          </p:cNvPicPr>
          <p:nvPr/>
        </p:nvPicPr>
        <p:blipFill>
          <a:blip r:embed="rId2"/>
          <a:stretch>
            <a:fillRect/>
          </a:stretch>
        </p:blipFill>
        <p:spPr>
          <a:xfrm>
            <a:off x="51954" y="172005"/>
            <a:ext cx="9040091" cy="65139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Picture 2097153"/>
          <p:cNvPicPr>
            <a:picLocks/>
          </p:cNvPicPr>
          <p:nvPr/>
        </p:nvPicPr>
        <p:blipFill>
          <a:blip r:embed="rId2"/>
          <a:stretch>
            <a:fillRect/>
          </a:stretch>
        </p:blipFill>
        <p:spPr>
          <a:xfrm>
            <a:off x="311727" y="204706"/>
            <a:ext cx="8520546" cy="644858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1" name="Picture 2097160"/>
          <p:cNvPicPr>
            <a:picLocks/>
          </p:cNvPicPr>
          <p:nvPr/>
        </p:nvPicPr>
        <p:blipFill>
          <a:blip r:embed="rId2"/>
          <a:stretch>
            <a:fillRect/>
          </a:stretch>
        </p:blipFill>
        <p:spPr>
          <a:xfrm>
            <a:off x="318222" y="185086"/>
            <a:ext cx="8507556" cy="648782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7" name="Picture 2097156"/>
          <p:cNvPicPr>
            <a:picLocks/>
          </p:cNvPicPr>
          <p:nvPr/>
        </p:nvPicPr>
        <p:blipFill>
          <a:blip r:embed="rId2"/>
          <a:stretch>
            <a:fillRect/>
          </a:stretch>
        </p:blipFill>
        <p:spPr>
          <a:xfrm>
            <a:off x="110403" y="368210"/>
            <a:ext cx="8923193" cy="61215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2" name="Picture 2097161"/>
          <p:cNvPicPr>
            <a:picLocks/>
          </p:cNvPicPr>
          <p:nvPr/>
        </p:nvPicPr>
        <p:blipFill>
          <a:blip r:embed="rId2"/>
          <a:stretch>
            <a:fillRect/>
          </a:stretch>
        </p:blipFill>
        <p:spPr>
          <a:xfrm>
            <a:off x="207818" y="224327"/>
            <a:ext cx="8728364" cy="640934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4" name="Picture 2097163"/>
          <p:cNvPicPr>
            <a:picLocks/>
          </p:cNvPicPr>
          <p:nvPr/>
        </p:nvPicPr>
        <p:blipFill>
          <a:blip r:embed="rId2"/>
          <a:stretch>
            <a:fillRect/>
          </a:stretch>
        </p:blipFill>
        <p:spPr>
          <a:xfrm>
            <a:off x="266267" y="204706"/>
            <a:ext cx="8611466" cy="644858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Modern Concepts of Economics </vt:lpstr>
      <vt:lpstr>PowerPoint Presentation</vt:lpstr>
      <vt:lpstr>PowerPoint Presentation</vt:lpstr>
      <vt:lpstr>Basic terms in Economics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 K10a40</dc:creator>
  <cp:lastModifiedBy>Unknown User</cp:lastModifiedBy>
  <cp:revision>1</cp:revision>
  <dcterms:created xsi:type="dcterms:W3CDTF">2015-05-09T15:30:45Z</dcterms:created>
  <dcterms:modified xsi:type="dcterms:W3CDTF">2021-06-01T08:59:15Z</dcterms:modified>
</cp:coreProperties>
</file>