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5"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25106D-1C03-4174-85AA-B9E975BE6713}" type="datetimeFigureOut">
              <a:rPr lang="en-IN" smtClean="0"/>
              <a:t>04-07-20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328434-B3A4-4EFD-9B17-5C994664495F}" type="slidenum">
              <a:rPr lang="en-IN" smtClean="0"/>
              <a:t>‹#›</a:t>
            </a:fld>
            <a:endParaRPr lang="en-IN"/>
          </a:p>
        </p:txBody>
      </p:sp>
    </p:spTree>
    <p:extLst>
      <p:ext uri="{BB962C8B-B14F-4D97-AF65-F5344CB8AC3E}">
        <p14:creationId xmlns:p14="http://schemas.microsoft.com/office/powerpoint/2010/main" val="2155079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25106D-1C03-4174-85AA-B9E975BE6713}" type="datetimeFigureOut">
              <a:rPr lang="en-IN" smtClean="0"/>
              <a:t>04-07-20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1328434-B3A4-4EFD-9B17-5C994664495F}" type="slidenum">
              <a:rPr lang="en-IN" smtClean="0"/>
              <a:t>‹#›</a:t>
            </a:fld>
            <a:endParaRPr lang="en-IN"/>
          </a:p>
        </p:txBody>
      </p:sp>
    </p:spTree>
    <p:extLst>
      <p:ext uri="{BB962C8B-B14F-4D97-AF65-F5344CB8AC3E}">
        <p14:creationId xmlns:p14="http://schemas.microsoft.com/office/powerpoint/2010/main" val="4065849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25106D-1C03-4174-85AA-B9E975BE6713}" type="datetimeFigureOut">
              <a:rPr lang="en-IN" smtClean="0"/>
              <a:t>04-07-20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1328434-B3A4-4EFD-9B17-5C994664495F}" type="slidenum">
              <a:rPr lang="en-IN" smtClean="0"/>
              <a:t>‹#›</a:t>
            </a:fld>
            <a:endParaRPr lang="en-IN"/>
          </a:p>
        </p:txBody>
      </p:sp>
    </p:spTree>
    <p:extLst>
      <p:ext uri="{BB962C8B-B14F-4D97-AF65-F5344CB8AC3E}">
        <p14:creationId xmlns:p14="http://schemas.microsoft.com/office/powerpoint/2010/main" val="27191673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25106D-1C03-4174-85AA-B9E975BE6713}" type="datetimeFigureOut">
              <a:rPr lang="en-IN" smtClean="0"/>
              <a:t>04-07-20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1328434-B3A4-4EFD-9B17-5C994664495F}" type="slidenum">
              <a:rPr lang="en-IN" smtClean="0"/>
              <a:t>‹#›</a:t>
            </a:fld>
            <a:endParaRPr lang="en-IN"/>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9723274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25106D-1C03-4174-85AA-B9E975BE6713}" type="datetimeFigureOut">
              <a:rPr lang="en-IN" smtClean="0"/>
              <a:t>04-07-20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1328434-B3A4-4EFD-9B17-5C994664495F}" type="slidenum">
              <a:rPr lang="en-IN" smtClean="0"/>
              <a:t>‹#›</a:t>
            </a:fld>
            <a:endParaRPr lang="en-IN"/>
          </a:p>
        </p:txBody>
      </p:sp>
    </p:spTree>
    <p:extLst>
      <p:ext uri="{BB962C8B-B14F-4D97-AF65-F5344CB8AC3E}">
        <p14:creationId xmlns:p14="http://schemas.microsoft.com/office/powerpoint/2010/main" val="34409766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25106D-1C03-4174-85AA-B9E975BE6713}" type="datetimeFigureOut">
              <a:rPr lang="en-IN" smtClean="0"/>
              <a:t>04-07-20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1328434-B3A4-4EFD-9B17-5C994664495F}" type="slidenum">
              <a:rPr lang="en-IN" smtClean="0"/>
              <a:t>‹#›</a:t>
            </a:fld>
            <a:endParaRPr lang="en-IN"/>
          </a:p>
        </p:txBody>
      </p:sp>
    </p:spTree>
    <p:extLst>
      <p:ext uri="{BB962C8B-B14F-4D97-AF65-F5344CB8AC3E}">
        <p14:creationId xmlns:p14="http://schemas.microsoft.com/office/powerpoint/2010/main" val="11214930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25106D-1C03-4174-85AA-B9E975BE6713}" type="datetimeFigureOut">
              <a:rPr lang="en-IN" smtClean="0"/>
              <a:t>04-07-20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1328434-B3A4-4EFD-9B17-5C994664495F}" type="slidenum">
              <a:rPr lang="en-IN" smtClean="0"/>
              <a:t>‹#›</a:t>
            </a:fld>
            <a:endParaRPr lang="en-IN"/>
          </a:p>
        </p:txBody>
      </p:sp>
    </p:spTree>
    <p:extLst>
      <p:ext uri="{BB962C8B-B14F-4D97-AF65-F5344CB8AC3E}">
        <p14:creationId xmlns:p14="http://schemas.microsoft.com/office/powerpoint/2010/main" val="40293328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25106D-1C03-4174-85AA-B9E975BE6713}" type="datetimeFigureOut">
              <a:rPr lang="en-IN" smtClean="0"/>
              <a:t>04-07-20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328434-B3A4-4EFD-9B17-5C994664495F}" type="slidenum">
              <a:rPr lang="en-IN" smtClean="0"/>
              <a:t>‹#›</a:t>
            </a:fld>
            <a:endParaRPr lang="en-IN"/>
          </a:p>
        </p:txBody>
      </p:sp>
    </p:spTree>
    <p:extLst>
      <p:ext uri="{BB962C8B-B14F-4D97-AF65-F5344CB8AC3E}">
        <p14:creationId xmlns:p14="http://schemas.microsoft.com/office/powerpoint/2010/main" val="42426610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25106D-1C03-4174-85AA-B9E975BE6713}" type="datetimeFigureOut">
              <a:rPr lang="en-IN" smtClean="0"/>
              <a:t>04-07-20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328434-B3A4-4EFD-9B17-5C994664495F}" type="slidenum">
              <a:rPr lang="en-IN" smtClean="0"/>
              <a:t>‹#›</a:t>
            </a:fld>
            <a:endParaRPr lang="en-IN"/>
          </a:p>
        </p:txBody>
      </p:sp>
    </p:spTree>
    <p:extLst>
      <p:ext uri="{BB962C8B-B14F-4D97-AF65-F5344CB8AC3E}">
        <p14:creationId xmlns:p14="http://schemas.microsoft.com/office/powerpoint/2010/main" val="2355610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25106D-1C03-4174-85AA-B9E975BE6713}" type="datetimeFigureOut">
              <a:rPr lang="en-IN" smtClean="0"/>
              <a:t>04-07-20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328434-B3A4-4EFD-9B17-5C994664495F}" type="slidenum">
              <a:rPr lang="en-IN" smtClean="0"/>
              <a:t>‹#›</a:t>
            </a:fld>
            <a:endParaRPr lang="en-IN"/>
          </a:p>
        </p:txBody>
      </p:sp>
    </p:spTree>
    <p:extLst>
      <p:ext uri="{BB962C8B-B14F-4D97-AF65-F5344CB8AC3E}">
        <p14:creationId xmlns:p14="http://schemas.microsoft.com/office/powerpoint/2010/main" val="4047039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25106D-1C03-4174-85AA-B9E975BE6713}" type="datetimeFigureOut">
              <a:rPr lang="en-IN" smtClean="0"/>
              <a:t>04-07-20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328434-B3A4-4EFD-9B17-5C994664495F}" type="slidenum">
              <a:rPr lang="en-IN" smtClean="0"/>
              <a:t>‹#›</a:t>
            </a:fld>
            <a:endParaRPr lang="en-IN"/>
          </a:p>
        </p:txBody>
      </p:sp>
    </p:spTree>
    <p:extLst>
      <p:ext uri="{BB962C8B-B14F-4D97-AF65-F5344CB8AC3E}">
        <p14:creationId xmlns:p14="http://schemas.microsoft.com/office/powerpoint/2010/main" val="1665414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25106D-1C03-4174-85AA-B9E975BE6713}" type="datetimeFigureOut">
              <a:rPr lang="en-IN" smtClean="0"/>
              <a:t>04-07-20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1328434-B3A4-4EFD-9B17-5C994664495F}" type="slidenum">
              <a:rPr lang="en-IN" smtClean="0"/>
              <a:t>‹#›</a:t>
            </a:fld>
            <a:endParaRPr lang="en-IN"/>
          </a:p>
        </p:txBody>
      </p:sp>
    </p:spTree>
    <p:extLst>
      <p:ext uri="{BB962C8B-B14F-4D97-AF65-F5344CB8AC3E}">
        <p14:creationId xmlns:p14="http://schemas.microsoft.com/office/powerpoint/2010/main" val="2082319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25106D-1C03-4174-85AA-B9E975BE6713}" type="datetimeFigureOut">
              <a:rPr lang="en-IN" smtClean="0"/>
              <a:t>04-07-20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1328434-B3A4-4EFD-9B17-5C994664495F}" type="slidenum">
              <a:rPr lang="en-IN" smtClean="0"/>
              <a:t>‹#›</a:t>
            </a:fld>
            <a:endParaRPr lang="en-IN"/>
          </a:p>
        </p:txBody>
      </p:sp>
    </p:spTree>
    <p:extLst>
      <p:ext uri="{BB962C8B-B14F-4D97-AF65-F5344CB8AC3E}">
        <p14:creationId xmlns:p14="http://schemas.microsoft.com/office/powerpoint/2010/main" val="3749967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25106D-1C03-4174-85AA-B9E975BE6713}" type="datetimeFigureOut">
              <a:rPr lang="en-IN" smtClean="0"/>
              <a:t>04-07-20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1328434-B3A4-4EFD-9B17-5C994664495F}" type="slidenum">
              <a:rPr lang="en-IN" smtClean="0"/>
              <a:t>‹#›</a:t>
            </a:fld>
            <a:endParaRPr lang="en-IN"/>
          </a:p>
        </p:txBody>
      </p:sp>
    </p:spTree>
    <p:extLst>
      <p:ext uri="{BB962C8B-B14F-4D97-AF65-F5344CB8AC3E}">
        <p14:creationId xmlns:p14="http://schemas.microsoft.com/office/powerpoint/2010/main" val="1193421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25106D-1C03-4174-85AA-B9E975BE6713}" type="datetimeFigureOut">
              <a:rPr lang="en-IN" smtClean="0"/>
              <a:t>04-07-20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1328434-B3A4-4EFD-9B17-5C994664495F}" type="slidenum">
              <a:rPr lang="en-IN" smtClean="0"/>
              <a:t>‹#›</a:t>
            </a:fld>
            <a:endParaRPr lang="en-IN"/>
          </a:p>
        </p:txBody>
      </p:sp>
    </p:spTree>
    <p:extLst>
      <p:ext uri="{BB962C8B-B14F-4D97-AF65-F5344CB8AC3E}">
        <p14:creationId xmlns:p14="http://schemas.microsoft.com/office/powerpoint/2010/main" val="1110280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25106D-1C03-4174-85AA-B9E975BE6713}" type="datetimeFigureOut">
              <a:rPr lang="en-IN" smtClean="0"/>
              <a:t>04-07-20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1328434-B3A4-4EFD-9B17-5C994664495F}" type="slidenum">
              <a:rPr lang="en-IN" smtClean="0"/>
              <a:t>‹#›</a:t>
            </a:fld>
            <a:endParaRPr lang="en-IN"/>
          </a:p>
        </p:txBody>
      </p:sp>
    </p:spTree>
    <p:extLst>
      <p:ext uri="{BB962C8B-B14F-4D97-AF65-F5344CB8AC3E}">
        <p14:creationId xmlns:p14="http://schemas.microsoft.com/office/powerpoint/2010/main" val="4274828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25106D-1C03-4174-85AA-B9E975BE6713}" type="datetimeFigureOut">
              <a:rPr lang="en-IN" smtClean="0"/>
              <a:t>04-07-20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1328434-B3A4-4EFD-9B17-5C994664495F}" type="slidenum">
              <a:rPr lang="en-IN" smtClean="0"/>
              <a:t>‹#›</a:t>
            </a:fld>
            <a:endParaRPr lang="en-IN"/>
          </a:p>
        </p:txBody>
      </p:sp>
    </p:spTree>
    <p:extLst>
      <p:ext uri="{BB962C8B-B14F-4D97-AF65-F5344CB8AC3E}">
        <p14:creationId xmlns:p14="http://schemas.microsoft.com/office/powerpoint/2010/main" val="3717046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25106D-1C03-4174-85AA-B9E975BE6713}" type="datetimeFigureOut">
              <a:rPr lang="en-IN" smtClean="0"/>
              <a:t>04-07-20</a:t>
            </a:fld>
            <a:endParaRPr lang="en-IN"/>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IN"/>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31328434-B3A4-4EFD-9B17-5C994664495F}" type="slidenum">
              <a:rPr lang="en-IN" smtClean="0"/>
              <a:t>‹#›</a:t>
            </a:fld>
            <a:endParaRPr lang="en-IN"/>
          </a:p>
        </p:txBody>
      </p:sp>
    </p:spTree>
    <p:extLst>
      <p:ext uri="{BB962C8B-B14F-4D97-AF65-F5344CB8AC3E}">
        <p14:creationId xmlns:p14="http://schemas.microsoft.com/office/powerpoint/2010/main" val="1353731099"/>
      </p:ext>
    </p:extLst>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 id="2147483817" r:id="rId12"/>
    <p:sldLayoutId id="2147483818" r:id="rId13"/>
    <p:sldLayoutId id="2147483819" r:id="rId14"/>
    <p:sldLayoutId id="2147483820" r:id="rId15"/>
    <p:sldLayoutId id="2147483821" r:id="rId16"/>
    <p:sldLayoutId id="2147483822"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8B7D65C-A689-4015-A139-95C4579EDB60}"/>
              </a:ext>
            </a:extLst>
          </p:cNvPr>
          <p:cNvSpPr>
            <a:spLocks noGrp="1"/>
          </p:cNvSpPr>
          <p:nvPr>
            <p:ph type="ctrTitle"/>
          </p:nvPr>
        </p:nvSpPr>
        <p:spPr>
          <a:xfrm>
            <a:off x="889620" y="649357"/>
            <a:ext cx="8689976" cy="735494"/>
          </a:xfrm>
        </p:spPr>
        <p:txBody>
          <a:bodyPr>
            <a:normAutofit fontScale="90000"/>
          </a:bodyPr>
          <a:lstStyle/>
          <a:p>
            <a:r>
              <a:rPr lang="en-IN" dirty="0"/>
              <a:t>FISHERIES EXTENSION</a:t>
            </a:r>
          </a:p>
        </p:txBody>
      </p:sp>
      <p:sp>
        <p:nvSpPr>
          <p:cNvPr id="5" name="Subtitle 4">
            <a:extLst>
              <a:ext uri="{FF2B5EF4-FFF2-40B4-BE49-F238E27FC236}">
                <a16:creationId xmlns:a16="http://schemas.microsoft.com/office/drawing/2014/main" id="{8B649E9C-50E8-445A-8335-98FFA7312E15}"/>
              </a:ext>
            </a:extLst>
          </p:cNvPr>
          <p:cNvSpPr>
            <a:spLocks noGrp="1"/>
          </p:cNvSpPr>
          <p:nvPr>
            <p:ph type="subTitle" idx="1"/>
          </p:nvPr>
        </p:nvSpPr>
        <p:spPr>
          <a:xfrm>
            <a:off x="5565913" y="3429000"/>
            <a:ext cx="5087110" cy="1633330"/>
          </a:xfrm>
        </p:spPr>
        <p:txBody>
          <a:bodyPr>
            <a:normAutofit/>
          </a:bodyPr>
          <a:lstStyle/>
          <a:p>
            <a:r>
              <a:rPr lang="en-IN" sz="4000" dirty="0">
                <a:solidFill>
                  <a:schemeClr val="tx1"/>
                </a:solidFill>
              </a:rPr>
              <a:t>  </a:t>
            </a:r>
            <a:r>
              <a:rPr lang="en-IN" sz="3200" dirty="0">
                <a:solidFill>
                  <a:schemeClr val="tx1"/>
                </a:solidFill>
              </a:rPr>
              <a:t>PRESENTATION BY  </a:t>
            </a:r>
          </a:p>
          <a:p>
            <a:r>
              <a:rPr lang="en-IN" sz="3200" dirty="0">
                <a:solidFill>
                  <a:schemeClr val="tx1"/>
                </a:solidFill>
              </a:rPr>
              <a:t>G.SREEKANTHA</a:t>
            </a:r>
          </a:p>
        </p:txBody>
      </p:sp>
    </p:spTree>
    <p:extLst>
      <p:ext uri="{BB962C8B-B14F-4D97-AF65-F5344CB8AC3E}">
        <p14:creationId xmlns:p14="http://schemas.microsoft.com/office/powerpoint/2010/main" val="3715394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64BFFE5-AC37-4234-9FD5-ECC5DB3A7F23}"/>
              </a:ext>
            </a:extLst>
          </p:cNvPr>
          <p:cNvSpPr>
            <a:spLocks noGrp="1"/>
          </p:cNvSpPr>
          <p:nvPr>
            <p:ph type="title"/>
          </p:nvPr>
        </p:nvSpPr>
        <p:spPr>
          <a:xfrm>
            <a:off x="1073426" y="658274"/>
            <a:ext cx="3061252" cy="640439"/>
          </a:xfrm>
        </p:spPr>
        <p:txBody>
          <a:bodyPr>
            <a:normAutofit/>
          </a:bodyPr>
          <a:lstStyle/>
          <a:p>
            <a:r>
              <a:rPr lang="en-IN" sz="2800" dirty="0"/>
              <a:t>introduction</a:t>
            </a:r>
          </a:p>
        </p:txBody>
      </p:sp>
      <p:sp>
        <p:nvSpPr>
          <p:cNvPr id="7" name="Content Placeholder 6">
            <a:extLst>
              <a:ext uri="{FF2B5EF4-FFF2-40B4-BE49-F238E27FC236}">
                <a16:creationId xmlns:a16="http://schemas.microsoft.com/office/drawing/2014/main" id="{F83C48C5-ADF5-4ED3-A29B-AC84F6D845A2}"/>
              </a:ext>
            </a:extLst>
          </p:cNvPr>
          <p:cNvSpPr>
            <a:spLocks noGrp="1"/>
          </p:cNvSpPr>
          <p:nvPr>
            <p:ph sz="quarter" idx="13"/>
          </p:nvPr>
        </p:nvSpPr>
        <p:spPr>
          <a:xfrm>
            <a:off x="1073426" y="1623392"/>
            <a:ext cx="10363826" cy="5592417"/>
          </a:xfrm>
        </p:spPr>
        <p:txBody>
          <a:bodyPr>
            <a:normAutofit/>
          </a:bodyPr>
          <a:lstStyle/>
          <a:p>
            <a:pPr marL="0" indent="0">
              <a:buNone/>
            </a:pPr>
            <a:r>
              <a:rPr lang="en-IN" sz="2400" cap="none" dirty="0"/>
              <a:t>It deals with the overall development of the people associated with fisheries through the process of education for improving the methods and techniques for production and the standard of living of these people as well.</a:t>
            </a:r>
          </a:p>
          <a:p>
            <a:pPr marL="0" indent="0">
              <a:buNone/>
            </a:pPr>
            <a:r>
              <a:rPr lang="en-IN" sz="2800" cap="none" dirty="0"/>
              <a:t>Objectives of extension:</a:t>
            </a:r>
          </a:p>
          <a:p>
            <a:pPr marL="0" indent="0">
              <a:buNone/>
            </a:pPr>
            <a:r>
              <a:rPr lang="en-IN" sz="2400" cap="none" dirty="0"/>
              <a:t>objectives are the expression of ends towards which our efforts are directed. The fundamental objective of extension is to develop rural people socially , economically and culturally by means of education. It is realised by increasing the productivity levels of farm holdings and improving the standard of living of rural people.</a:t>
            </a:r>
          </a:p>
          <a:p>
            <a:pPr marL="0" indent="0">
              <a:buNone/>
            </a:pPr>
            <a:endParaRPr lang="en-IN" sz="2800" cap="none" dirty="0"/>
          </a:p>
        </p:txBody>
      </p:sp>
    </p:spTree>
    <p:extLst>
      <p:ext uri="{BB962C8B-B14F-4D97-AF65-F5344CB8AC3E}">
        <p14:creationId xmlns:p14="http://schemas.microsoft.com/office/powerpoint/2010/main" val="3132551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1E8F4-A229-45FC-BFDE-7D2A8BEF8F30}"/>
              </a:ext>
            </a:extLst>
          </p:cNvPr>
          <p:cNvSpPr>
            <a:spLocks noGrp="1"/>
          </p:cNvSpPr>
          <p:nvPr>
            <p:ph type="title"/>
          </p:nvPr>
        </p:nvSpPr>
        <p:spPr>
          <a:xfrm>
            <a:off x="595409" y="404191"/>
            <a:ext cx="5182226" cy="443948"/>
          </a:xfrm>
        </p:spPr>
        <p:txBody>
          <a:bodyPr>
            <a:noAutofit/>
          </a:bodyPr>
          <a:lstStyle/>
          <a:p>
            <a:r>
              <a:rPr lang="en-IN" sz="2800" dirty="0"/>
              <a:t>Scope of fisheries extension     </a:t>
            </a:r>
          </a:p>
        </p:txBody>
      </p:sp>
      <p:sp>
        <p:nvSpPr>
          <p:cNvPr id="3" name="Content Placeholder 2">
            <a:extLst>
              <a:ext uri="{FF2B5EF4-FFF2-40B4-BE49-F238E27FC236}">
                <a16:creationId xmlns:a16="http://schemas.microsoft.com/office/drawing/2014/main" id="{71286C54-33A0-4C23-80B7-B4FD7F068986}"/>
              </a:ext>
            </a:extLst>
          </p:cNvPr>
          <p:cNvSpPr>
            <a:spLocks noGrp="1"/>
          </p:cNvSpPr>
          <p:nvPr>
            <p:ph sz="quarter" idx="13"/>
          </p:nvPr>
        </p:nvSpPr>
        <p:spPr>
          <a:xfrm>
            <a:off x="304800" y="755375"/>
            <a:ext cx="11582400" cy="5698434"/>
          </a:xfrm>
        </p:spPr>
        <p:txBody>
          <a:bodyPr>
            <a:noAutofit/>
          </a:bodyPr>
          <a:lstStyle/>
          <a:p>
            <a:r>
              <a:rPr lang="en-IN" sz="2200" cap="none" dirty="0"/>
              <a:t>Extension has great scope in fisheries because a majority of the stake holders in fisheries are socially and economically backward. They deal with common resources and the techniques adopted for the utilisation of these resources which will have greater impact on the socio-economic conditions of the stakeholders and the ecosystem as well. Hence there is a need for creating awareness amongst them and charging their behaviour by informing and educating them are listed below. </a:t>
            </a:r>
          </a:p>
          <a:p>
            <a:pPr marL="457200" indent="-457200">
              <a:buFont typeface="+mj-lt"/>
              <a:buAutoNum type="arabicPeriod"/>
            </a:pPr>
            <a:r>
              <a:rPr lang="en-IN" sz="2200" cap="none" dirty="0"/>
              <a:t>Efficiency in fish production</a:t>
            </a:r>
          </a:p>
          <a:p>
            <a:pPr marL="457200" indent="-457200">
              <a:buFont typeface="+mj-lt"/>
              <a:buAutoNum type="arabicPeriod"/>
            </a:pPr>
            <a:r>
              <a:rPr lang="en-IN" sz="2200" cap="none" dirty="0"/>
              <a:t>Efficiency in marketing, distribution and utilization</a:t>
            </a:r>
          </a:p>
          <a:p>
            <a:pPr marL="457200" indent="-457200">
              <a:buFont typeface="+mj-lt"/>
              <a:buAutoNum type="arabicPeriod"/>
            </a:pPr>
            <a:r>
              <a:rPr lang="en-IN" sz="2200" cap="none" dirty="0"/>
              <a:t>Conservation, development and sustainable use of natural resources </a:t>
            </a:r>
          </a:p>
          <a:p>
            <a:pPr marL="457200" indent="-457200">
              <a:buFont typeface="+mj-lt"/>
              <a:buAutoNum type="arabicPeriod"/>
            </a:pPr>
            <a:r>
              <a:rPr lang="en-IN" sz="2200" cap="none" dirty="0"/>
              <a:t>Farm and home management</a:t>
            </a:r>
          </a:p>
          <a:p>
            <a:pPr marL="457200" indent="-457200">
              <a:buFont typeface="+mj-lt"/>
              <a:buAutoNum type="arabicPeriod"/>
            </a:pPr>
            <a:r>
              <a:rPr lang="en-IN" sz="2200" cap="none" dirty="0"/>
              <a:t>Family living</a:t>
            </a:r>
          </a:p>
          <a:p>
            <a:pPr marL="457200" indent="-457200">
              <a:buFont typeface="+mj-lt"/>
              <a:buAutoNum type="arabicPeriod"/>
            </a:pPr>
            <a:r>
              <a:rPr lang="en-IN" sz="2200" cap="none" dirty="0"/>
              <a:t>Youth development </a:t>
            </a:r>
          </a:p>
          <a:p>
            <a:pPr marL="457200" indent="-457200">
              <a:buFont typeface="+mj-lt"/>
              <a:buAutoNum type="arabicPeriod"/>
            </a:pPr>
            <a:r>
              <a:rPr lang="en-IN" sz="2200" cap="none" dirty="0"/>
              <a:t>Community development and rural area development and rural area development</a:t>
            </a:r>
          </a:p>
          <a:p>
            <a:pPr marL="0" indent="0">
              <a:buNone/>
            </a:pPr>
            <a:endParaRPr lang="en-IN" sz="2200" cap="none" dirty="0"/>
          </a:p>
          <a:p>
            <a:pPr marL="457200" indent="-457200">
              <a:buFont typeface="+mj-lt"/>
              <a:buAutoNum type="arabicPeriod"/>
            </a:pPr>
            <a:endParaRPr lang="en-IN" sz="2200" cap="none" dirty="0"/>
          </a:p>
        </p:txBody>
      </p:sp>
    </p:spTree>
    <p:extLst>
      <p:ext uri="{BB962C8B-B14F-4D97-AF65-F5344CB8AC3E}">
        <p14:creationId xmlns:p14="http://schemas.microsoft.com/office/powerpoint/2010/main" val="1326132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85D32-4197-4821-9022-E62A5F21526D}"/>
              </a:ext>
            </a:extLst>
          </p:cNvPr>
          <p:cNvSpPr>
            <a:spLocks noGrp="1"/>
          </p:cNvSpPr>
          <p:nvPr>
            <p:ph type="title"/>
          </p:nvPr>
        </p:nvSpPr>
        <p:spPr>
          <a:xfrm>
            <a:off x="9117496" y="618518"/>
            <a:ext cx="2160730" cy="448283"/>
          </a:xfrm>
        </p:spPr>
        <p:txBody>
          <a:bodyPr>
            <a:normAutofit/>
          </a:bodyPr>
          <a:lstStyle/>
          <a:p>
            <a:r>
              <a:rPr lang="en-IN" sz="2400" dirty="0"/>
              <a:t>cont</a:t>
            </a:r>
          </a:p>
        </p:txBody>
      </p:sp>
      <p:sp>
        <p:nvSpPr>
          <p:cNvPr id="3" name="Content Placeholder 2">
            <a:extLst>
              <a:ext uri="{FF2B5EF4-FFF2-40B4-BE49-F238E27FC236}">
                <a16:creationId xmlns:a16="http://schemas.microsoft.com/office/drawing/2014/main" id="{820D7962-B914-4DF7-9B9C-E6495A8D63C7}"/>
              </a:ext>
            </a:extLst>
          </p:cNvPr>
          <p:cNvSpPr>
            <a:spLocks noGrp="1"/>
          </p:cNvSpPr>
          <p:nvPr>
            <p:ph sz="quarter" idx="13"/>
          </p:nvPr>
        </p:nvSpPr>
        <p:spPr>
          <a:xfrm>
            <a:off x="913774" y="1066802"/>
            <a:ext cx="10363826" cy="4724398"/>
          </a:xfrm>
        </p:spPr>
        <p:txBody>
          <a:bodyPr>
            <a:normAutofit/>
          </a:bodyPr>
          <a:lstStyle/>
          <a:p>
            <a:pPr marL="0" indent="0">
              <a:buNone/>
            </a:pPr>
            <a:r>
              <a:rPr lang="en-IN" sz="2400" dirty="0"/>
              <a:t>8. </a:t>
            </a:r>
            <a:r>
              <a:rPr lang="en-IN" sz="2400" cap="none" dirty="0"/>
              <a:t>Youth development</a:t>
            </a:r>
          </a:p>
          <a:p>
            <a:pPr marL="0" indent="0">
              <a:buNone/>
            </a:pPr>
            <a:r>
              <a:rPr lang="en-IN" sz="2400" cap="none" dirty="0"/>
              <a:t>9.Public affairs </a:t>
            </a:r>
          </a:p>
          <a:p>
            <a:pPr marL="0" indent="0">
              <a:buNone/>
            </a:pPr>
            <a:r>
              <a:rPr lang="en-IN" sz="2400" cap="none" dirty="0"/>
              <a:t>10.Alternative livelihood means.</a:t>
            </a:r>
          </a:p>
          <a:p>
            <a:pPr marL="0" indent="0">
              <a:buNone/>
            </a:pPr>
            <a:r>
              <a:rPr lang="en-IN" sz="2800" cap="none" dirty="0"/>
              <a:t>Role of extension in fisheries:</a:t>
            </a:r>
          </a:p>
          <a:p>
            <a:pPr marL="0" indent="0">
              <a:buNone/>
            </a:pPr>
            <a:r>
              <a:rPr lang="en-IN" sz="2400" cap="none" dirty="0"/>
              <a:t>The extension worker in fisheries, guides people in many phases of fisheries activities for full - utilization of their resources, to help changing their socio-economic condition. The changes will affect production, management , conservation of natural resources and improve the socio-economics. The role of extension in marine and inland fisheries will not be the same .</a:t>
            </a:r>
            <a:endParaRPr lang="en-IN" sz="2400" dirty="0"/>
          </a:p>
        </p:txBody>
      </p:sp>
    </p:spTree>
    <p:extLst>
      <p:ext uri="{BB962C8B-B14F-4D97-AF65-F5344CB8AC3E}">
        <p14:creationId xmlns:p14="http://schemas.microsoft.com/office/powerpoint/2010/main" val="3653167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5DC94B-3D91-4DD7-A7DC-C22AB3EC7E82}"/>
              </a:ext>
            </a:extLst>
          </p:cNvPr>
          <p:cNvSpPr>
            <a:spLocks noGrp="1"/>
          </p:cNvSpPr>
          <p:nvPr>
            <p:ph sz="quarter" idx="13"/>
          </p:nvPr>
        </p:nvSpPr>
        <p:spPr>
          <a:xfrm>
            <a:off x="913774" y="1232452"/>
            <a:ext cx="10363826" cy="4558748"/>
          </a:xfrm>
        </p:spPr>
        <p:txBody>
          <a:bodyPr>
            <a:normAutofit/>
          </a:bodyPr>
          <a:lstStyle/>
          <a:p>
            <a:r>
              <a:rPr lang="en-IN" sz="2400" cap="none" dirty="0"/>
              <a:t>In marine fisheries the knowledge of methods of capture is the primary phase. Utilization of improved crafts and gears is related to the primary requirements . In the secondary phase method of transportation, marketing and processing are important.</a:t>
            </a:r>
          </a:p>
          <a:p>
            <a:r>
              <a:rPr lang="en-IN" sz="2400" cap="none" dirty="0"/>
              <a:t>In inland fisheries sector the knowledge of comprehensive fish farming operations is necessary for the increased production of fish in the impounded waters. The inland extension service should cover the culture of fish in ponds , paddy fields as well as stocking and stock management in inland rivers and reservoirs.</a:t>
            </a:r>
          </a:p>
        </p:txBody>
      </p:sp>
    </p:spTree>
    <p:extLst>
      <p:ext uri="{BB962C8B-B14F-4D97-AF65-F5344CB8AC3E}">
        <p14:creationId xmlns:p14="http://schemas.microsoft.com/office/powerpoint/2010/main" val="537360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A386F-1996-4A3D-9A26-11EF6C27F60E}"/>
              </a:ext>
            </a:extLst>
          </p:cNvPr>
          <p:cNvSpPr>
            <a:spLocks noGrp="1"/>
          </p:cNvSpPr>
          <p:nvPr>
            <p:ph type="title"/>
          </p:nvPr>
        </p:nvSpPr>
        <p:spPr>
          <a:xfrm>
            <a:off x="913775" y="2888974"/>
            <a:ext cx="10364451" cy="1364974"/>
          </a:xfrm>
        </p:spPr>
        <p:txBody>
          <a:bodyPr>
            <a:normAutofit/>
          </a:bodyPr>
          <a:lstStyle/>
          <a:p>
            <a:r>
              <a:rPr lang="en-IN" sz="6000" b="1" dirty="0"/>
              <a:t>thank YOU</a:t>
            </a:r>
          </a:p>
        </p:txBody>
      </p:sp>
    </p:spTree>
    <p:extLst>
      <p:ext uri="{BB962C8B-B14F-4D97-AF65-F5344CB8AC3E}">
        <p14:creationId xmlns:p14="http://schemas.microsoft.com/office/powerpoint/2010/main" val="1305662521"/>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113</TotalTime>
  <Words>399</Words>
  <Application>Microsoft Office PowerPoint</Application>
  <PresentationFormat>Widescreen</PresentationFormat>
  <Paragraphs>25</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Tw Cen MT</vt:lpstr>
      <vt:lpstr>Droplet</vt:lpstr>
      <vt:lpstr>FISHERIES EXTENSION</vt:lpstr>
      <vt:lpstr>introduction</vt:lpstr>
      <vt:lpstr>Scope of fisheries extension     </vt:lpstr>
      <vt:lpstr>cont</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FISHERIES EXTENSION</dc:title>
  <dc:creator>BHARGAVA</dc:creator>
  <cp:lastModifiedBy>BHARGAVA</cp:lastModifiedBy>
  <cp:revision>7</cp:revision>
  <dcterms:created xsi:type="dcterms:W3CDTF">2020-07-04T09:36:00Z</dcterms:created>
  <dcterms:modified xsi:type="dcterms:W3CDTF">2020-07-04T11:29:49Z</dcterms:modified>
</cp:coreProperties>
</file>