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BFA6858-D024-4210-B6F3-C840D38962AA}" type="datetimeFigureOut">
              <a:rPr lang="en-IN" smtClean="0"/>
              <a:t>04-07-20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EB154FE-C1E8-4F3E-9920-CD15C5B9878C}" type="slidenum">
              <a:rPr lang="en-IN" smtClean="0"/>
              <a:t>‹#›</a:t>
            </a:fld>
            <a:endParaRPr lang="en-IN"/>
          </a:p>
        </p:txBody>
      </p:sp>
    </p:spTree>
    <p:extLst>
      <p:ext uri="{BB962C8B-B14F-4D97-AF65-F5344CB8AC3E}">
        <p14:creationId xmlns:p14="http://schemas.microsoft.com/office/powerpoint/2010/main" val="37722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FA6858-D024-4210-B6F3-C840D38962AA}" type="datetimeFigureOut">
              <a:rPr lang="en-IN" smtClean="0"/>
              <a:t>04-07-20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EB154FE-C1E8-4F3E-9920-CD15C5B9878C}" type="slidenum">
              <a:rPr lang="en-IN" smtClean="0"/>
              <a:t>‹#›</a:t>
            </a:fld>
            <a:endParaRPr lang="en-IN"/>
          </a:p>
        </p:txBody>
      </p:sp>
    </p:spTree>
    <p:extLst>
      <p:ext uri="{BB962C8B-B14F-4D97-AF65-F5344CB8AC3E}">
        <p14:creationId xmlns:p14="http://schemas.microsoft.com/office/powerpoint/2010/main" val="1753912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3BFA6858-D024-4210-B6F3-C840D38962AA}" type="datetimeFigureOut">
              <a:rPr lang="en-IN" smtClean="0"/>
              <a:t>04-07-20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EB154FE-C1E8-4F3E-9920-CD15C5B9878C}" type="slidenum">
              <a:rPr lang="en-IN" smtClean="0"/>
              <a:t>‹#›</a:t>
            </a:fld>
            <a:endParaRPr lang="en-IN"/>
          </a:p>
        </p:txBody>
      </p:sp>
    </p:spTree>
    <p:extLst>
      <p:ext uri="{BB962C8B-B14F-4D97-AF65-F5344CB8AC3E}">
        <p14:creationId xmlns:p14="http://schemas.microsoft.com/office/powerpoint/2010/main" val="12749439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3BFA6858-D024-4210-B6F3-C840D38962AA}" type="datetimeFigureOut">
              <a:rPr lang="en-IN" smtClean="0"/>
              <a:t>04-07-20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EB154FE-C1E8-4F3E-9920-CD15C5B9878C}" type="slidenum">
              <a:rPr lang="en-IN" smtClean="0"/>
              <a:t>‹#›</a:t>
            </a:fld>
            <a:endParaRPr lang="en-IN"/>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82883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FA6858-D024-4210-B6F3-C840D38962AA}" type="datetimeFigureOut">
              <a:rPr lang="en-IN" smtClean="0"/>
              <a:t>04-07-20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EB154FE-C1E8-4F3E-9920-CD15C5B9878C}" type="slidenum">
              <a:rPr lang="en-IN" smtClean="0"/>
              <a:t>‹#›</a:t>
            </a:fld>
            <a:endParaRPr lang="en-IN"/>
          </a:p>
        </p:txBody>
      </p:sp>
    </p:spTree>
    <p:extLst>
      <p:ext uri="{BB962C8B-B14F-4D97-AF65-F5344CB8AC3E}">
        <p14:creationId xmlns:p14="http://schemas.microsoft.com/office/powerpoint/2010/main" val="29074401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BFA6858-D024-4210-B6F3-C840D38962AA}" type="datetimeFigureOut">
              <a:rPr lang="en-IN" smtClean="0"/>
              <a:t>04-07-20</a:t>
            </a:fld>
            <a:endParaRPr lang="en-IN"/>
          </a:p>
        </p:txBody>
      </p:sp>
      <p:sp>
        <p:nvSpPr>
          <p:cNvPr id="4"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EB154FE-C1E8-4F3E-9920-CD15C5B9878C}" type="slidenum">
              <a:rPr lang="en-IN" smtClean="0"/>
              <a:t>‹#›</a:t>
            </a:fld>
            <a:endParaRPr lang="en-IN"/>
          </a:p>
        </p:txBody>
      </p:sp>
    </p:spTree>
    <p:extLst>
      <p:ext uri="{BB962C8B-B14F-4D97-AF65-F5344CB8AC3E}">
        <p14:creationId xmlns:p14="http://schemas.microsoft.com/office/powerpoint/2010/main" val="34553391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BFA6858-D024-4210-B6F3-C840D38962AA}" type="datetimeFigureOut">
              <a:rPr lang="en-IN" smtClean="0"/>
              <a:t>04-07-20</a:t>
            </a:fld>
            <a:endParaRPr lang="en-IN"/>
          </a:p>
        </p:txBody>
      </p:sp>
      <p:sp>
        <p:nvSpPr>
          <p:cNvPr id="4"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EB154FE-C1E8-4F3E-9920-CD15C5B9878C}" type="slidenum">
              <a:rPr lang="en-IN" smtClean="0"/>
              <a:t>‹#›</a:t>
            </a:fld>
            <a:endParaRPr lang="en-IN"/>
          </a:p>
        </p:txBody>
      </p:sp>
    </p:spTree>
    <p:extLst>
      <p:ext uri="{BB962C8B-B14F-4D97-AF65-F5344CB8AC3E}">
        <p14:creationId xmlns:p14="http://schemas.microsoft.com/office/powerpoint/2010/main" val="3658263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FA6858-D024-4210-B6F3-C840D38962AA}" type="datetimeFigureOut">
              <a:rPr lang="en-IN" smtClean="0"/>
              <a:t>04-07-20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EB154FE-C1E8-4F3E-9920-CD15C5B9878C}" type="slidenum">
              <a:rPr lang="en-IN" smtClean="0"/>
              <a:t>‹#›</a:t>
            </a:fld>
            <a:endParaRPr lang="en-IN"/>
          </a:p>
        </p:txBody>
      </p:sp>
    </p:spTree>
    <p:extLst>
      <p:ext uri="{BB962C8B-B14F-4D97-AF65-F5344CB8AC3E}">
        <p14:creationId xmlns:p14="http://schemas.microsoft.com/office/powerpoint/2010/main" val="16014567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FA6858-D024-4210-B6F3-C840D38962AA}" type="datetimeFigureOut">
              <a:rPr lang="en-IN" smtClean="0"/>
              <a:t>04-07-20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EB154FE-C1E8-4F3E-9920-CD15C5B9878C}" type="slidenum">
              <a:rPr lang="en-IN" smtClean="0"/>
              <a:t>‹#›</a:t>
            </a:fld>
            <a:endParaRPr lang="en-IN"/>
          </a:p>
        </p:txBody>
      </p:sp>
    </p:spTree>
    <p:extLst>
      <p:ext uri="{BB962C8B-B14F-4D97-AF65-F5344CB8AC3E}">
        <p14:creationId xmlns:p14="http://schemas.microsoft.com/office/powerpoint/2010/main" val="4239996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3BFA6858-D024-4210-B6F3-C840D38962AA}" type="datetimeFigureOut">
              <a:rPr lang="en-IN" smtClean="0"/>
              <a:t>04-07-20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EB154FE-C1E8-4F3E-9920-CD15C5B9878C}" type="slidenum">
              <a:rPr lang="en-IN" smtClean="0"/>
              <a:t>‹#›</a:t>
            </a:fld>
            <a:endParaRPr lang="en-IN"/>
          </a:p>
        </p:txBody>
      </p:sp>
    </p:spTree>
    <p:extLst>
      <p:ext uri="{BB962C8B-B14F-4D97-AF65-F5344CB8AC3E}">
        <p14:creationId xmlns:p14="http://schemas.microsoft.com/office/powerpoint/2010/main" val="3793980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FA6858-D024-4210-B6F3-C840D38962AA}" type="datetimeFigureOut">
              <a:rPr lang="en-IN" smtClean="0"/>
              <a:t>04-07-20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EB154FE-C1E8-4F3E-9920-CD15C5B9878C}" type="slidenum">
              <a:rPr lang="en-IN" smtClean="0"/>
              <a:t>‹#›</a:t>
            </a:fld>
            <a:endParaRPr lang="en-IN"/>
          </a:p>
        </p:txBody>
      </p:sp>
    </p:spTree>
    <p:extLst>
      <p:ext uri="{BB962C8B-B14F-4D97-AF65-F5344CB8AC3E}">
        <p14:creationId xmlns:p14="http://schemas.microsoft.com/office/powerpoint/2010/main" val="3436666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FA6858-D024-4210-B6F3-C840D38962AA}" type="datetimeFigureOut">
              <a:rPr lang="en-IN" smtClean="0"/>
              <a:t>04-07-20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EB154FE-C1E8-4F3E-9920-CD15C5B9878C}" type="slidenum">
              <a:rPr lang="en-IN" smtClean="0"/>
              <a:t>‹#›</a:t>
            </a:fld>
            <a:endParaRPr lang="en-IN"/>
          </a:p>
        </p:txBody>
      </p:sp>
    </p:spTree>
    <p:extLst>
      <p:ext uri="{BB962C8B-B14F-4D97-AF65-F5344CB8AC3E}">
        <p14:creationId xmlns:p14="http://schemas.microsoft.com/office/powerpoint/2010/main" val="1811766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FA6858-D024-4210-B6F3-C840D38962AA}" type="datetimeFigureOut">
              <a:rPr lang="en-IN" smtClean="0"/>
              <a:t>04-07-20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EB154FE-C1E8-4F3E-9920-CD15C5B9878C}" type="slidenum">
              <a:rPr lang="en-IN" smtClean="0"/>
              <a:t>‹#›</a:t>
            </a:fld>
            <a:endParaRPr lang="en-IN"/>
          </a:p>
        </p:txBody>
      </p:sp>
    </p:spTree>
    <p:extLst>
      <p:ext uri="{BB962C8B-B14F-4D97-AF65-F5344CB8AC3E}">
        <p14:creationId xmlns:p14="http://schemas.microsoft.com/office/powerpoint/2010/main" val="3260531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3BFA6858-D024-4210-B6F3-C840D38962AA}" type="datetimeFigureOut">
              <a:rPr lang="en-IN" smtClean="0"/>
              <a:t>04-07-20</a:t>
            </a:fld>
            <a:endParaRPr lang="en-IN"/>
          </a:p>
        </p:txBody>
      </p:sp>
      <p:sp>
        <p:nvSpPr>
          <p:cNvPr id="5" name="Footer Placeholder 3"/>
          <p:cNvSpPr>
            <a:spLocks noGrp="1"/>
          </p:cNvSpPr>
          <p:nvPr>
            <p:ph type="ftr" sz="quarter" idx="11"/>
          </p:nvPr>
        </p:nvSpPr>
        <p:spPr/>
        <p:txBody>
          <a:bodyPr/>
          <a:lstStyle/>
          <a:p>
            <a:endParaRPr lang="en-IN"/>
          </a:p>
        </p:txBody>
      </p:sp>
      <p:sp>
        <p:nvSpPr>
          <p:cNvPr id="6" name="Slide Number Placeholder 4"/>
          <p:cNvSpPr>
            <a:spLocks noGrp="1"/>
          </p:cNvSpPr>
          <p:nvPr>
            <p:ph type="sldNum" sz="quarter" idx="12"/>
          </p:nvPr>
        </p:nvSpPr>
        <p:spPr/>
        <p:txBody>
          <a:bodyPr/>
          <a:lstStyle/>
          <a:p>
            <a:fld id="{5EB154FE-C1E8-4F3E-9920-CD15C5B9878C}" type="slidenum">
              <a:rPr lang="en-IN" smtClean="0"/>
              <a:t>‹#›</a:t>
            </a:fld>
            <a:endParaRPr lang="en-IN"/>
          </a:p>
        </p:txBody>
      </p:sp>
    </p:spTree>
    <p:extLst>
      <p:ext uri="{BB962C8B-B14F-4D97-AF65-F5344CB8AC3E}">
        <p14:creationId xmlns:p14="http://schemas.microsoft.com/office/powerpoint/2010/main" val="655297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BFA6858-D024-4210-B6F3-C840D38962AA}" type="datetimeFigureOut">
              <a:rPr lang="en-IN" smtClean="0"/>
              <a:t>04-07-20</a:t>
            </a:fld>
            <a:endParaRPr lang="en-IN"/>
          </a:p>
        </p:txBody>
      </p:sp>
      <p:sp>
        <p:nvSpPr>
          <p:cNvPr id="5" name="Footer Placeholder 2"/>
          <p:cNvSpPr>
            <a:spLocks noGrp="1"/>
          </p:cNvSpPr>
          <p:nvPr>
            <p:ph type="ftr" sz="quarter" idx="11"/>
          </p:nvPr>
        </p:nvSpPr>
        <p:spPr/>
        <p:txBody>
          <a:bodyPr/>
          <a:lstStyle/>
          <a:p>
            <a:endParaRPr lang="en-IN"/>
          </a:p>
        </p:txBody>
      </p:sp>
      <p:sp>
        <p:nvSpPr>
          <p:cNvPr id="6" name="Slide Number Placeholder 3"/>
          <p:cNvSpPr>
            <a:spLocks noGrp="1"/>
          </p:cNvSpPr>
          <p:nvPr>
            <p:ph type="sldNum" sz="quarter" idx="12"/>
          </p:nvPr>
        </p:nvSpPr>
        <p:spPr/>
        <p:txBody>
          <a:bodyPr/>
          <a:lstStyle/>
          <a:p>
            <a:fld id="{5EB154FE-C1E8-4F3E-9920-CD15C5B9878C}" type="slidenum">
              <a:rPr lang="en-IN" smtClean="0"/>
              <a:t>‹#›</a:t>
            </a:fld>
            <a:endParaRPr lang="en-IN"/>
          </a:p>
        </p:txBody>
      </p:sp>
    </p:spTree>
    <p:extLst>
      <p:ext uri="{BB962C8B-B14F-4D97-AF65-F5344CB8AC3E}">
        <p14:creationId xmlns:p14="http://schemas.microsoft.com/office/powerpoint/2010/main" val="2349113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3BFA6858-D024-4210-B6F3-C840D38962AA}" type="datetimeFigureOut">
              <a:rPr lang="en-IN" smtClean="0"/>
              <a:t>04-07-20</a:t>
            </a:fld>
            <a:endParaRPr lang="en-IN"/>
          </a:p>
        </p:txBody>
      </p:sp>
      <p:sp>
        <p:nvSpPr>
          <p:cNvPr id="5" name="Footer Placeholder 5"/>
          <p:cNvSpPr>
            <a:spLocks noGrp="1"/>
          </p:cNvSpPr>
          <p:nvPr>
            <p:ph type="ftr" sz="quarter" idx="11"/>
          </p:nvPr>
        </p:nvSpPr>
        <p:spPr/>
        <p:txBody>
          <a:bodyPr/>
          <a:lstStyle/>
          <a:p>
            <a:endParaRPr lang="en-IN"/>
          </a:p>
        </p:txBody>
      </p:sp>
      <p:sp>
        <p:nvSpPr>
          <p:cNvPr id="6" name="Slide Number Placeholder 6"/>
          <p:cNvSpPr>
            <a:spLocks noGrp="1"/>
          </p:cNvSpPr>
          <p:nvPr>
            <p:ph type="sldNum" sz="quarter" idx="12"/>
          </p:nvPr>
        </p:nvSpPr>
        <p:spPr/>
        <p:txBody>
          <a:bodyPr/>
          <a:lstStyle/>
          <a:p>
            <a:fld id="{5EB154FE-C1E8-4F3E-9920-CD15C5B9878C}" type="slidenum">
              <a:rPr lang="en-IN" smtClean="0"/>
              <a:t>‹#›</a:t>
            </a:fld>
            <a:endParaRPr lang="en-IN"/>
          </a:p>
        </p:txBody>
      </p:sp>
    </p:spTree>
    <p:extLst>
      <p:ext uri="{BB962C8B-B14F-4D97-AF65-F5344CB8AC3E}">
        <p14:creationId xmlns:p14="http://schemas.microsoft.com/office/powerpoint/2010/main" val="3716068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FA6858-D024-4210-B6F3-C840D38962AA}" type="datetimeFigureOut">
              <a:rPr lang="en-IN" smtClean="0"/>
              <a:t>04-07-20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EB154FE-C1E8-4F3E-9920-CD15C5B9878C}" type="slidenum">
              <a:rPr lang="en-IN" smtClean="0"/>
              <a:t>‹#›</a:t>
            </a:fld>
            <a:endParaRPr lang="en-IN"/>
          </a:p>
        </p:txBody>
      </p:sp>
    </p:spTree>
    <p:extLst>
      <p:ext uri="{BB962C8B-B14F-4D97-AF65-F5344CB8AC3E}">
        <p14:creationId xmlns:p14="http://schemas.microsoft.com/office/powerpoint/2010/main" val="443115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BFA6858-D024-4210-B6F3-C840D38962AA}" type="datetimeFigureOut">
              <a:rPr lang="en-IN" smtClean="0"/>
              <a:t>04-07-20</a:t>
            </a:fld>
            <a:endParaRPr lang="en-IN"/>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IN"/>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EB154FE-C1E8-4F3E-9920-CD15C5B9878C}" type="slidenum">
              <a:rPr lang="en-IN" smtClean="0"/>
              <a:t>‹#›</a:t>
            </a:fld>
            <a:endParaRPr lang="en-IN"/>
          </a:p>
        </p:txBody>
      </p:sp>
    </p:spTree>
    <p:extLst>
      <p:ext uri="{BB962C8B-B14F-4D97-AF65-F5344CB8AC3E}">
        <p14:creationId xmlns:p14="http://schemas.microsoft.com/office/powerpoint/2010/main" val="247162838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2D92D-CC1F-45FE-AFF6-03D668B6C9A7}"/>
              </a:ext>
            </a:extLst>
          </p:cNvPr>
          <p:cNvSpPr>
            <a:spLocks noGrp="1"/>
          </p:cNvSpPr>
          <p:nvPr>
            <p:ph type="ctrTitle"/>
          </p:nvPr>
        </p:nvSpPr>
        <p:spPr>
          <a:xfrm>
            <a:off x="1340486" y="545009"/>
            <a:ext cx="8825658" cy="1348381"/>
          </a:xfrm>
        </p:spPr>
        <p:txBody>
          <a:bodyPr/>
          <a:lstStyle/>
          <a:p>
            <a:pPr algn="ctr"/>
            <a:r>
              <a:rPr lang="en-IN" sz="4000" b="1" dirty="0">
                <a:solidFill>
                  <a:schemeClr val="bg1"/>
                </a:solidFill>
              </a:rPr>
              <a:t>SCOPE OF MARKETING AND DIFFERENT STEPS OF MARKETING</a:t>
            </a:r>
          </a:p>
        </p:txBody>
      </p:sp>
      <p:sp>
        <p:nvSpPr>
          <p:cNvPr id="3" name="Subtitle 2">
            <a:extLst>
              <a:ext uri="{FF2B5EF4-FFF2-40B4-BE49-F238E27FC236}">
                <a16:creationId xmlns:a16="http://schemas.microsoft.com/office/drawing/2014/main" id="{6C50F1D6-2E78-4DF1-B379-26C7966D5372}"/>
              </a:ext>
            </a:extLst>
          </p:cNvPr>
          <p:cNvSpPr>
            <a:spLocks noGrp="1"/>
          </p:cNvSpPr>
          <p:nvPr>
            <p:ph type="subTitle" idx="1"/>
          </p:nvPr>
        </p:nvSpPr>
        <p:spPr>
          <a:xfrm>
            <a:off x="1891934" y="4668197"/>
            <a:ext cx="8825658" cy="1348381"/>
          </a:xfrm>
        </p:spPr>
        <p:txBody>
          <a:bodyPr>
            <a:noAutofit/>
          </a:bodyPr>
          <a:lstStyle/>
          <a:p>
            <a:r>
              <a:rPr lang="en-IN" sz="3200" dirty="0"/>
              <a:t>                                             </a:t>
            </a:r>
            <a:r>
              <a:rPr lang="en-IN" sz="3200" b="1" dirty="0">
                <a:solidFill>
                  <a:schemeClr val="bg1"/>
                </a:solidFill>
              </a:rPr>
              <a:t>PRESENTATION BY</a:t>
            </a:r>
          </a:p>
          <a:p>
            <a:r>
              <a:rPr lang="en-IN" sz="3200" b="1" dirty="0">
                <a:solidFill>
                  <a:schemeClr val="bg1"/>
                </a:solidFill>
              </a:rPr>
              <a:t>                                             G.SREEKANTHA</a:t>
            </a:r>
          </a:p>
          <a:p>
            <a:r>
              <a:rPr lang="en-IN" sz="3200" b="1" dirty="0">
                <a:solidFill>
                  <a:schemeClr val="bg1"/>
                </a:solidFill>
              </a:rPr>
              <a:t>                                                          </a:t>
            </a:r>
          </a:p>
        </p:txBody>
      </p:sp>
    </p:spTree>
    <p:extLst>
      <p:ext uri="{BB962C8B-B14F-4D97-AF65-F5344CB8AC3E}">
        <p14:creationId xmlns:p14="http://schemas.microsoft.com/office/powerpoint/2010/main" val="3012036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511E7-7282-46F1-962B-ECC4320938EB}"/>
              </a:ext>
            </a:extLst>
          </p:cNvPr>
          <p:cNvSpPr>
            <a:spLocks noGrp="1"/>
          </p:cNvSpPr>
          <p:nvPr>
            <p:ph type="title"/>
          </p:nvPr>
        </p:nvSpPr>
        <p:spPr>
          <a:xfrm>
            <a:off x="646112" y="657434"/>
            <a:ext cx="9404723" cy="720990"/>
          </a:xfrm>
        </p:spPr>
        <p:txBody>
          <a:bodyPr/>
          <a:lstStyle/>
          <a:p>
            <a:r>
              <a:rPr lang="en-IN" sz="2800" b="1" dirty="0">
                <a:solidFill>
                  <a:schemeClr val="bg1"/>
                </a:solidFill>
              </a:rPr>
              <a:t>Meaning and definition</a:t>
            </a:r>
          </a:p>
        </p:txBody>
      </p:sp>
      <p:sp>
        <p:nvSpPr>
          <p:cNvPr id="3" name="Content Placeholder 2">
            <a:extLst>
              <a:ext uri="{FF2B5EF4-FFF2-40B4-BE49-F238E27FC236}">
                <a16:creationId xmlns:a16="http://schemas.microsoft.com/office/drawing/2014/main" id="{E5214D3B-2AF0-49D2-A359-E3F1A1056DD8}"/>
              </a:ext>
            </a:extLst>
          </p:cNvPr>
          <p:cNvSpPr>
            <a:spLocks noGrp="1"/>
          </p:cNvSpPr>
          <p:nvPr>
            <p:ph idx="1"/>
          </p:nvPr>
        </p:nvSpPr>
        <p:spPr>
          <a:xfrm>
            <a:off x="646112" y="1578591"/>
            <a:ext cx="9404722" cy="5279409"/>
          </a:xfrm>
        </p:spPr>
        <p:txBody>
          <a:bodyPr>
            <a:normAutofit/>
          </a:bodyPr>
          <a:lstStyle/>
          <a:p>
            <a:r>
              <a:rPr lang="en-IN" sz="2400" dirty="0">
                <a:solidFill>
                  <a:schemeClr val="bg1"/>
                </a:solidFill>
              </a:rPr>
              <a:t>The exchange of goods for an agreed sum of money is selling . An area in a town/village , where public mercantile establishments are set up is called as the market place. The commercial processes involved in promotion, distribution of selling of product or service was included in marketing. Marketing research and advertising were included afterwards. </a:t>
            </a:r>
          </a:p>
          <a:p>
            <a:r>
              <a:rPr lang="en-IN" sz="2400" dirty="0">
                <a:solidFill>
                  <a:schemeClr val="bg1"/>
                </a:solidFill>
              </a:rPr>
              <a:t>Therefore all the operations those are carried out to make the products available from the production centres right up to the point, when it reaches the consumption centres is included in marketing.</a:t>
            </a:r>
          </a:p>
        </p:txBody>
      </p:sp>
    </p:spTree>
    <p:extLst>
      <p:ext uri="{BB962C8B-B14F-4D97-AF65-F5344CB8AC3E}">
        <p14:creationId xmlns:p14="http://schemas.microsoft.com/office/powerpoint/2010/main" val="887941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7EF07-9B7C-4020-B28F-780DF7C928B8}"/>
              </a:ext>
            </a:extLst>
          </p:cNvPr>
          <p:cNvSpPr>
            <a:spLocks noGrp="1"/>
          </p:cNvSpPr>
          <p:nvPr>
            <p:ph type="title"/>
          </p:nvPr>
        </p:nvSpPr>
        <p:spPr>
          <a:xfrm>
            <a:off x="645129" y="226360"/>
            <a:ext cx="9404723" cy="568770"/>
          </a:xfrm>
        </p:spPr>
        <p:txBody>
          <a:bodyPr/>
          <a:lstStyle/>
          <a:p>
            <a:r>
              <a:rPr lang="en-IN" sz="2800" b="1" dirty="0">
                <a:solidFill>
                  <a:schemeClr val="bg1"/>
                </a:solidFill>
              </a:rPr>
              <a:t>DIFFERENT STEPS IN FISH MARKETING</a:t>
            </a:r>
          </a:p>
        </p:txBody>
      </p:sp>
      <p:sp>
        <p:nvSpPr>
          <p:cNvPr id="3" name="Content Placeholder 2">
            <a:extLst>
              <a:ext uri="{FF2B5EF4-FFF2-40B4-BE49-F238E27FC236}">
                <a16:creationId xmlns:a16="http://schemas.microsoft.com/office/drawing/2014/main" id="{8EBE9706-E2CB-4502-AA08-5BFCCA4D5A53}"/>
              </a:ext>
            </a:extLst>
          </p:cNvPr>
          <p:cNvSpPr>
            <a:spLocks noGrp="1"/>
          </p:cNvSpPr>
          <p:nvPr>
            <p:ph idx="1"/>
          </p:nvPr>
        </p:nvSpPr>
        <p:spPr>
          <a:xfrm>
            <a:off x="645130" y="795130"/>
            <a:ext cx="9890348" cy="5836510"/>
          </a:xfrm>
        </p:spPr>
        <p:txBody>
          <a:bodyPr>
            <a:normAutofit/>
          </a:bodyPr>
          <a:lstStyle/>
          <a:p>
            <a:r>
              <a:rPr lang="en-IN" sz="2400" dirty="0">
                <a:solidFill>
                  <a:schemeClr val="bg1"/>
                </a:solidFill>
              </a:rPr>
              <a:t>The main objective in fish marketing is to provide quality fish to the consumers at a reasonable price and provide reasonable income to the producers. The different marketing functions in fish marketing process can be summed up as.</a:t>
            </a:r>
          </a:p>
          <a:p>
            <a:pPr marL="457200" indent="-457200">
              <a:buFont typeface="+mj-lt"/>
              <a:buAutoNum type="arabicPeriod"/>
            </a:pPr>
            <a:r>
              <a:rPr lang="en-IN" sz="2400" dirty="0">
                <a:solidFill>
                  <a:schemeClr val="bg1"/>
                </a:solidFill>
              </a:rPr>
              <a:t>Pulling of the catches/ harvest</a:t>
            </a:r>
          </a:p>
          <a:p>
            <a:pPr marL="457200" indent="-457200">
              <a:buFont typeface="+mj-lt"/>
              <a:buAutoNum type="arabicPeriod"/>
            </a:pPr>
            <a:r>
              <a:rPr lang="en-IN" sz="2400" dirty="0">
                <a:solidFill>
                  <a:schemeClr val="bg1"/>
                </a:solidFill>
              </a:rPr>
              <a:t>Initial handling </a:t>
            </a:r>
          </a:p>
          <a:p>
            <a:pPr marL="457200" indent="-457200">
              <a:buFont typeface="+mj-lt"/>
              <a:buAutoNum type="arabicPeriod"/>
            </a:pPr>
            <a:r>
              <a:rPr lang="en-IN" sz="2400" dirty="0">
                <a:solidFill>
                  <a:schemeClr val="bg1"/>
                </a:solidFill>
              </a:rPr>
              <a:t>Initial washing grading and processing </a:t>
            </a:r>
          </a:p>
          <a:p>
            <a:pPr marL="457200" indent="-457200">
              <a:buFont typeface="+mj-lt"/>
              <a:buAutoNum type="arabicPeriod"/>
            </a:pPr>
            <a:r>
              <a:rPr lang="en-IN" sz="2400" dirty="0">
                <a:solidFill>
                  <a:schemeClr val="bg1"/>
                </a:solidFill>
              </a:rPr>
              <a:t>Grading &amp; sorting for standardization </a:t>
            </a:r>
          </a:p>
          <a:p>
            <a:pPr marL="457200" indent="-457200">
              <a:buFont typeface="+mj-lt"/>
              <a:buAutoNum type="arabicPeriod"/>
            </a:pPr>
            <a:r>
              <a:rPr lang="en-IN" sz="2400" dirty="0">
                <a:solidFill>
                  <a:schemeClr val="bg1"/>
                </a:solidFill>
              </a:rPr>
              <a:t>Transportation and arrangement for transport facility </a:t>
            </a:r>
          </a:p>
          <a:p>
            <a:pPr marL="457200" indent="-457200">
              <a:buFont typeface="+mj-lt"/>
              <a:buAutoNum type="arabicPeriod"/>
            </a:pPr>
            <a:r>
              <a:rPr lang="en-IN" sz="2400" dirty="0">
                <a:solidFill>
                  <a:schemeClr val="bg1"/>
                </a:solidFill>
              </a:rPr>
              <a:t>Packing and method , method of packing &amp; storage</a:t>
            </a:r>
          </a:p>
          <a:p>
            <a:pPr marL="457200" indent="-457200">
              <a:buFont typeface="+mj-lt"/>
              <a:buAutoNum type="arabicPeriod"/>
            </a:pPr>
            <a:r>
              <a:rPr lang="en-IN" sz="2400" dirty="0">
                <a:solidFill>
                  <a:schemeClr val="bg1"/>
                </a:solidFill>
              </a:rPr>
              <a:t>Supply to the consumers as per demand </a:t>
            </a:r>
          </a:p>
          <a:p>
            <a:pPr marL="457200" indent="-457200">
              <a:buFont typeface="+mj-lt"/>
              <a:buAutoNum type="arabicPeriod"/>
            </a:pPr>
            <a:r>
              <a:rPr lang="en-IN" sz="2400" dirty="0">
                <a:solidFill>
                  <a:schemeClr val="bg1"/>
                </a:solidFill>
              </a:rPr>
              <a:t>Credit need for marketing process which includes </a:t>
            </a:r>
          </a:p>
        </p:txBody>
      </p:sp>
    </p:spTree>
    <p:extLst>
      <p:ext uri="{BB962C8B-B14F-4D97-AF65-F5344CB8AC3E}">
        <p14:creationId xmlns:p14="http://schemas.microsoft.com/office/powerpoint/2010/main" val="3652572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9C506-782A-4B19-B655-6A93A2565CCD}"/>
              </a:ext>
            </a:extLst>
          </p:cNvPr>
          <p:cNvSpPr>
            <a:spLocks noGrp="1"/>
          </p:cNvSpPr>
          <p:nvPr>
            <p:ph type="title"/>
          </p:nvPr>
        </p:nvSpPr>
        <p:spPr>
          <a:xfrm>
            <a:off x="645130" y="119269"/>
            <a:ext cx="9404723" cy="291549"/>
          </a:xfrm>
        </p:spPr>
        <p:txBody>
          <a:bodyPr/>
          <a:lstStyle/>
          <a:p>
            <a:r>
              <a:rPr lang="en-IN" dirty="0"/>
              <a:t>                                                       </a:t>
            </a:r>
            <a:r>
              <a:rPr lang="en-IN" sz="2000" b="1" dirty="0">
                <a:solidFill>
                  <a:schemeClr val="bg1"/>
                </a:solidFill>
              </a:rPr>
              <a:t>cont</a:t>
            </a:r>
            <a:endParaRPr lang="en-IN" b="1" dirty="0"/>
          </a:p>
        </p:txBody>
      </p:sp>
      <p:sp>
        <p:nvSpPr>
          <p:cNvPr id="3" name="Content Placeholder 2">
            <a:extLst>
              <a:ext uri="{FF2B5EF4-FFF2-40B4-BE49-F238E27FC236}">
                <a16:creationId xmlns:a16="http://schemas.microsoft.com/office/drawing/2014/main" id="{15311251-7853-49E3-8BFF-4B6B1AE72164}"/>
              </a:ext>
            </a:extLst>
          </p:cNvPr>
          <p:cNvSpPr>
            <a:spLocks noGrp="1"/>
          </p:cNvSpPr>
          <p:nvPr>
            <p:ph idx="1"/>
          </p:nvPr>
        </p:nvSpPr>
        <p:spPr>
          <a:xfrm>
            <a:off x="1249086" y="1474304"/>
            <a:ext cx="8946541" cy="3909392"/>
          </a:xfrm>
        </p:spPr>
        <p:txBody>
          <a:bodyPr>
            <a:normAutofit/>
          </a:bodyPr>
          <a:lstStyle/>
          <a:p>
            <a:pPr marL="457200" indent="-457200">
              <a:buFont typeface="+mj-lt"/>
              <a:buAutoNum type="alphaLcPeriod"/>
            </a:pPr>
            <a:r>
              <a:rPr lang="en-IN" sz="2400" dirty="0">
                <a:solidFill>
                  <a:schemeClr val="bg1"/>
                </a:solidFill>
              </a:rPr>
              <a:t>Transportation charges </a:t>
            </a:r>
          </a:p>
          <a:p>
            <a:pPr marL="457200" indent="-457200">
              <a:buFont typeface="+mj-lt"/>
              <a:buAutoNum type="alphaLcPeriod"/>
            </a:pPr>
            <a:r>
              <a:rPr lang="en-IN" sz="2400" dirty="0">
                <a:solidFill>
                  <a:schemeClr val="bg1"/>
                </a:solidFill>
              </a:rPr>
              <a:t>Cold storage/ icing charge </a:t>
            </a:r>
          </a:p>
          <a:p>
            <a:pPr marL="457200" indent="-457200">
              <a:buFont typeface="+mj-lt"/>
              <a:buAutoNum type="alphaLcPeriod"/>
            </a:pPr>
            <a:r>
              <a:rPr lang="en-IN" sz="2400" dirty="0">
                <a:solidFill>
                  <a:schemeClr val="bg1"/>
                </a:solidFill>
              </a:rPr>
              <a:t>Institutional fees </a:t>
            </a:r>
          </a:p>
          <a:p>
            <a:pPr marL="457200" indent="-457200">
              <a:buFont typeface="+mj-lt"/>
              <a:buAutoNum type="alphaLcPeriod"/>
            </a:pPr>
            <a:r>
              <a:rPr lang="en-IN" sz="2400" dirty="0">
                <a:solidFill>
                  <a:schemeClr val="bg1"/>
                </a:solidFill>
              </a:rPr>
              <a:t>Tolls &amp; taxes</a:t>
            </a:r>
          </a:p>
          <a:p>
            <a:pPr marL="457200" indent="-457200">
              <a:buFont typeface="+mj-lt"/>
              <a:buAutoNum type="alphaLcPeriod"/>
            </a:pPr>
            <a:r>
              <a:rPr lang="en-IN" sz="2400" dirty="0">
                <a:solidFill>
                  <a:schemeClr val="bg1"/>
                </a:solidFill>
              </a:rPr>
              <a:t>Packaging and forwarding charges </a:t>
            </a:r>
          </a:p>
          <a:p>
            <a:pPr marL="0" indent="0">
              <a:buNone/>
            </a:pPr>
            <a:endParaRPr lang="en-IN" sz="2400" dirty="0">
              <a:solidFill>
                <a:schemeClr val="bg1"/>
              </a:solidFill>
            </a:endParaRPr>
          </a:p>
        </p:txBody>
      </p:sp>
    </p:spTree>
    <p:extLst>
      <p:ext uri="{BB962C8B-B14F-4D97-AF65-F5344CB8AC3E}">
        <p14:creationId xmlns:p14="http://schemas.microsoft.com/office/powerpoint/2010/main" val="1129370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C27D7-6294-41BF-8D88-13594435F125}"/>
              </a:ext>
            </a:extLst>
          </p:cNvPr>
          <p:cNvSpPr>
            <a:spLocks noGrp="1"/>
          </p:cNvSpPr>
          <p:nvPr>
            <p:ph type="title"/>
          </p:nvPr>
        </p:nvSpPr>
        <p:spPr>
          <a:xfrm>
            <a:off x="645130" y="346701"/>
            <a:ext cx="9404723" cy="580952"/>
          </a:xfrm>
        </p:spPr>
        <p:txBody>
          <a:bodyPr/>
          <a:lstStyle/>
          <a:p>
            <a:r>
              <a:rPr lang="en-IN" sz="2800" b="1" dirty="0">
                <a:solidFill>
                  <a:schemeClr val="bg1"/>
                </a:solidFill>
              </a:rPr>
              <a:t>Scope of marketing</a:t>
            </a:r>
          </a:p>
        </p:txBody>
      </p:sp>
      <p:sp>
        <p:nvSpPr>
          <p:cNvPr id="3" name="Content Placeholder 2">
            <a:extLst>
              <a:ext uri="{FF2B5EF4-FFF2-40B4-BE49-F238E27FC236}">
                <a16:creationId xmlns:a16="http://schemas.microsoft.com/office/drawing/2014/main" id="{67ADE6F5-1FA5-42ED-8FE2-9A38A9B457E8}"/>
              </a:ext>
            </a:extLst>
          </p:cNvPr>
          <p:cNvSpPr>
            <a:spLocks noGrp="1"/>
          </p:cNvSpPr>
          <p:nvPr>
            <p:ph idx="1"/>
          </p:nvPr>
        </p:nvSpPr>
        <p:spPr>
          <a:xfrm>
            <a:off x="768626" y="1097786"/>
            <a:ext cx="9281227" cy="5599043"/>
          </a:xfrm>
        </p:spPr>
        <p:txBody>
          <a:bodyPr>
            <a:normAutofit/>
          </a:bodyPr>
          <a:lstStyle/>
          <a:p>
            <a:pPr marL="0" indent="0">
              <a:buNone/>
            </a:pPr>
            <a:r>
              <a:rPr lang="en-IN" sz="2400" dirty="0">
                <a:solidFill>
                  <a:schemeClr val="bg1"/>
                </a:solidFill>
              </a:rPr>
              <a:t>The functions of different stake holders in marketing is different, depending upon their role </a:t>
            </a:r>
          </a:p>
          <a:p>
            <a:pPr marL="457200" indent="-457200">
              <a:buFont typeface="+mj-lt"/>
              <a:buAutoNum type="arabicPeriod"/>
            </a:pPr>
            <a:r>
              <a:rPr lang="en-IN" sz="2400" dirty="0">
                <a:solidFill>
                  <a:schemeClr val="bg1"/>
                </a:solidFill>
              </a:rPr>
              <a:t>A house wife shopping of her requisites.</a:t>
            </a:r>
          </a:p>
          <a:p>
            <a:pPr marL="457200" indent="-457200">
              <a:buFont typeface="+mj-lt"/>
              <a:buAutoNum type="arabicPeriod"/>
            </a:pPr>
            <a:r>
              <a:rPr lang="en-IN" sz="2400" dirty="0">
                <a:solidFill>
                  <a:schemeClr val="bg1"/>
                </a:solidFill>
              </a:rPr>
              <a:t>A fisherman/fish farmer selling his produce in best possible price </a:t>
            </a:r>
          </a:p>
          <a:p>
            <a:pPr marL="457200" indent="-457200">
              <a:buFont typeface="+mj-lt"/>
              <a:buAutoNum type="arabicPeriod"/>
            </a:pPr>
            <a:r>
              <a:rPr lang="en-IN" sz="2400" dirty="0">
                <a:solidFill>
                  <a:schemeClr val="bg1"/>
                </a:solidFill>
              </a:rPr>
              <a:t>A business executive finding out best selling technique .</a:t>
            </a:r>
          </a:p>
          <a:p>
            <a:pPr marL="457200" indent="-457200">
              <a:buFont typeface="+mj-lt"/>
              <a:buAutoNum type="arabicPeriod"/>
            </a:pPr>
            <a:r>
              <a:rPr lang="en-IN" sz="2400" dirty="0">
                <a:solidFill>
                  <a:schemeClr val="bg1"/>
                </a:solidFill>
              </a:rPr>
              <a:t>A wholesale retail seller getting a handsome profit from his business.</a:t>
            </a:r>
          </a:p>
          <a:p>
            <a:pPr marL="457200" indent="-457200">
              <a:buFont typeface="+mj-lt"/>
              <a:buAutoNum type="arabicPeriod"/>
            </a:pPr>
            <a:r>
              <a:rPr lang="en-IN" sz="2400" dirty="0">
                <a:solidFill>
                  <a:schemeClr val="bg1"/>
                </a:solidFill>
              </a:rPr>
              <a:t>An explorer finding out export outlets of possibilities .</a:t>
            </a:r>
          </a:p>
          <a:p>
            <a:pPr marL="0" indent="0">
              <a:buNone/>
            </a:pPr>
            <a:r>
              <a:rPr lang="en-IN" sz="2400" dirty="0">
                <a:solidFill>
                  <a:schemeClr val="bg1"/>
                </a:solidFill>
              </a:rPr>
              <a:t>    These are all different aspects of marketing functions by various functionaries. </a:t>
            </a:r>
          </a:p>
          <a:p>
            <a:pPr marL="457200" indent="-457200">
              <a:buFont typeface="+mj-lt"/>
              <a:buAutoNum type="arabicPeriod"/>
            </a:pPr>
            <a:endParaRPr lang="en-IN" sz="2400" dirty="0">
              <a:solidFill>
                <a:schemeClr val="bg1"/>
              </a:solidFill>
            </a:endParaRPr>
          </a:p>
          <a:p>
            <a:pPr marL="0" indent="0">
              <a:buNone/>
            </a:pPr>
            <a:endParaRPr lang="en-IN" sz="2400" dirty="0">
              <a:solidFill>
                <a:schemeClr val="bg1"/>
              </a:solidFill>
            </a:endParaRPr>
          </a:p>
        </p:txBody>
      </p:sp>
    </p:spTree>
    <p:extLst>
      <p:ext uri="{BB962C8B-B14F-4D97-AF65-F5344CB8AC3E}">
        <p14:creationId xmlns:p14="http://schemas.microsoft.com/office/powerpoint/2010/main" val="979407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69DAC-65C3-4008-810E-A50ED96056CE}"/>
              </a:ext>
            </a:extLst>
          </p:cNvPr>
          <p:cNvSpPr>
            <a:spLocks noGrp="1"/>
          </p:cNvSpPr>
          <p:nvPr>
            <p:ph type="title"/>
          </p:nvPr>
        </p:nvSpPr>
        <p:spPr>
          <a:xfrm>
            <a:off x="706681" y="558736"/>
            <a:ext cx="9404723" cy="580952"/>
          </a:xfrm>
        </p:spPr>
        <p:txBody>
          <a:bodyPr/>
          <a:lstStyle/>
          <a:p>
            <a:r>
              <a:rPr lang="en-IN" sz="2800" b="1" dirty="0">
                <a:solidFill>
                  <a:schemeClr val="bg1"/>
                </a:solidFill>
              </a:rPr>
              <a:t>Marketing institutes</a:t>
            </a:r>
          </a:p>
        </p:txBody>
      </p:sp>
      <p:sp>
        <p:nvSpPr>
          <p:cNvPr id="3" name="Content Placeholder 2">
            <a:extLst>
              <a:ext uri="{FF2B5EF4-FFF2-40B4-BE49-F238E27FC236}">
                <a16:creationId xmlns:a16="http://schemas.microsoft.com/office/drawing/2014/main" id="{3B205E52-371E-4114-8DC7-806707A215BF}"/>
              </a:ext>
            </a:extLst>
          </p:cNvPr>
          <p:cNvSpPr>
            <a:spLocks noGrp="1"/>
          </p:cNvSpPr>
          <p:nvPr>
            <p:ph idx="1"/>
          </p:nvPr>
        </p:nvSpPr>
        <p:spPr>
          <a:xfrm>
            <a:off x="706681" y="1376085"/>
            <a:ext cx="9739367" cy="5214729"/>
          </a:xfrm>
        </p:spPr>
        <p:txBody>
          <a:bodyPr>
            <a:normAutofit/>
          </a:bodyPr>
          <a:lstStyle/>
          <a:p>
            <a:pPr marL="0" indent="0">
              <a:buNone/>
            </a:pPr>
            <a:r>
              <a:rPr lang="en-IN" sz="2400" dirty="0">
                <a:solidFill>
                  <a:schemeClr val="bg1"/>
                </a:solidFill>
              </a:rPr>
              <a:t>According to Robert Dorfman a market is a group of people and firm who are in contact with one another for the purpose of buying and selling some commodity.</a:t>
            </a:r>
          </a:p>
          <a:p>
            <a:pPr marL="0" indent="0">
              <a:buNone/>
            </a:pPr>
            <a:r>
              <a:rPr lang="en-IN" sz="2400" dirty="0">
                <a:solidFill>
                  <a:schemeClr val="bg1"/>
                </a:solidFill>
              </a:rPr>
              <a:t>- It is not necessary that every member of the market is in contact with everyone else , the contact may be indirect.</a:t>
            </a:r>
          </a:p>
          <a:p>
            <a:pPr marL="0" indent="0">
              <a:buNone/>
            </a:pPr>
            <a:r>
              <a:rPr lang="en-IN" sz="2400" b="1" dirty="0">
                <a:solidFill>
                  <a:schemeClr val="bg1"/>
                </a:solidFill>
              </a:rPr>
              <a:t>Definition:</a:t>
            </a:r>
            <a:r>
              <a:rPr lang="en-IN" sz="2400" dirty="0">
                <a:solidFill>
                  <a:schemeClr val="bg1"/>
                </a:solidFill>
              </a:rPr>
              <a:t> Marketing institutions play on important role in this buying or selling of commodity in the market.</a:t>
            </a:r>
            <a:endParaRPr lang="en-IN" sz="2400" b="1" dirty="0">
              <a:solidFill>
                <a:schemeClr val="bg1"/>
              </a:solidFill>
            </a:endParaRPr>
          </a:p>
          <a:p>
            <a:pPr marL="0" indent="0">
              <a:buNone/>
            </a:pPr>
            <a:r>
              <a:rPr lang="en-IN" sz="2800" b="1" dirty="0">
                <a:solidFill>
                  <a:schemeClr val="bg1"/>
                </a:solidFill>
              </a:rPr>
              <a:t>                                   </a:t>
            </a:r>
            <a:endParaRPr lang="en-IN" sz="2800" dirty="0">
              <a:solidFill>
                <a:schemeClr val="bg1"/>
              </a:solidFill>
            </a:endParaRPr>
          </a:p>
          <a:p>
            <a:pPr marL="0" indent="0">
              <a:buNone/>
            </a:pPr>
            <a:r>
              <a:rPr lang="en-IN" sz="2400" i="1" dirty="0">
                <a:solidFill>
                  <a:schemeClr val="bg1"/>
                </a:solidFill>
              </a:rPr>
              <a:t>Producer   </a:t>
            </a:r>
            <a:r>
              <a:rPr lang="en-IN" sz="2800" i="1" dirty="0">
                <a:solidFill>
                  <a:schemeClr val="bg1"/>
                </a:solidFill>
              </a:rPr>
              <a:t> </a:t>
            </a:r>
            <a:r>
              <a:rPr lang="en-IN" sz="2800" dirty="0">
                <a:solidFill>
                  <a:schemeClr val="bg1"/>
                </a:solidFill>
              </a:rPr>
              <a:t>    </a:t>
            </a:r>
            <a:r>
              <a:rPr lang="en-IN" sz="2400" i="1" dirty="0">
                <a:solidFill>
                  <a:schemeClr val="bg1"/>
                </a:solidFill>
              </a:rPr>
              <a:t>marketing  institutions         market          customer</a:t>
            </a:r>
          </a:p>
        </p:txBody>
      </p:sp>
      <p:sp>
        <p:nvSpPr>
          <p:cNvPr id="5" name="Arrow: Right 4">
            <a:extLst>
              <a:ext uri="{FF2B5EF4-FFF2-40B4-BE49-F238E27FC236}">
                <a16:creationId xmlns:a16="http://schemas.microsoft.com/office/drawing/2014/main" id="{D123F275-4F00-4DAD-8669-F1AF85CAB28C}"/>
              </a:ext>
            </a:extLst>
          </p:cNvPr>
          <p:cNvSpPr/>
          <p:nvPr/>
        </p:nvSpPr>
        <p:spPr>
          <a:xfrm flipV="1">
            <a:off x="2192076" y="5088838"/>
            <a:ext cx="636104" cy="212035"/>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sp>
        <p:nvSpPr>
          <p:cNvPr id="6" name="Arrow: Right 5">
            <a:extLst>
              <a:ext uri="{FF2B5EF4-FFF2-40B4-BE49-F238E27FC236}">
                <a16:creationId xmlns:a16="http://schemas.microsoft.com/office/drawing/2014/main" id="{A219EEC7-FBF3-4B7D-945B-F5BE375F5BE1}"/>
              </a:ext>
            </a:extLst>
          </p:cNvPr>
          <p:cNvSpPr/>
          <p:nvPr/>
        </p:nvSpPr>
        <p:spPr>
          <a:xfrm>
            <a:off x="6096000" y="5062337"/>
            <a:ext cx="636104" cy="212034"/>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sp>
        <p:nvSpPr>
          <p:cNvPr id="7" name="Arrow: Right 6">
            <a:extLst>
              <a:ext uri="{FF2B5EF4-FFF2-40B4-BE49-F238E27FC236}">
                <a16:creationId xmlns:a16="http://schemas.microsoft.com/office/drawing/2014/main" id="{82B70B53-23DB-448B-8E27-A887E5483820}"/>
              </a:ext>
            </a:extLst>
          </p:cNvPr>
          <p:cNvSpPr/>
          <p:nvPr/>
        </p:nvSpPr>
        <p:spPr>
          <a:xfrm>
            <a:off x="7899962" y="4996072"/>
            <a:ext cx="689113" cy="198783"/>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2647412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AD0C6-2F3C-4D48-A241-533D6474877F}"/>
              </a:ext>
            </a:extLst>
          </p:cNvPr>
          <p:cNvSpPr>
            <a:spLocks noGrp="1"/>
          </p:cNvSpPr>
          <p:nvPr>
            <p:ph type="title"/>
          </p:nvPr>
        </p:nvSpPr>
        <p:spPr>
          <a:xfrm>
            <a:off x="645130" y="205410"/>
            <a:ext cx="9404723" cy="567699"/>
          </a:xfrm>
        </p:spPr>
        <p:txBody>
          <a:bodyPr/>
          <a:lstStyle/>
          <a:p>
            <a:r>
              <a:rPr lang="en-IN" sz="2800" b="1" dirty="0">
                <a:solidFill>
                  <a:schemeClr val="bg1"/>
                </a:solidFill>
              </a:rPr>
              <a:t>Classification of marketing institutions </a:t>
            </a:r>
          </a:p>
        </p:txBody>
      </p:sp>
      <p:sp>
        <p:nvSpPr>
          <p:cNvPr id="3" name="Content Placeholder 2">
            <a:extLst>
              <a:ext uri="{FF2B5EF4-FFF2-40B4-BE49-F238E27FC236}">
                <a16:creationId xmlns:a16="http://schemas.microsoft.com/office/drawing/2014/main" id="{29267B3F-E786-4A62-9AD9-F5076C3FD3E4}"/>
              </a:ext>
            </a:extLst>
          </p:cNvPr>
          <p:cNvSpPr>
            <a:spLocks noGrp="1"/>
          </p:cNvSpPr>
          <p:nvPr>
            <p:ph idx="1"/>
          </p:nvPr>
        </p:nvSpPr>
        <p:spPr>
          <a:xfrm>
            <a:off x="768626" y="746603"/>
            <a:ext cx="9978887" cy="6016486"/>
          </a:xfrm>
        </p:spPr>
        <p:txBody>
          <a:bodyPr>
            <a:normAutofit/>
          </a:bodyPr>
          <a:lstStyle/>
          <a:p>
            <a:pPr marL="457200" indent="-457200">
              <a:buFont typeface="+mj-lt"/>
              <a:buAutoNum type="arabicPeriod"/>
            </a:pPr>
            <a:r>
              <a:rPr lang="en-IN" sz="2400" dirty="0">
                <a:solidFill>
                  <a:schemeClr val="bg1"/>
                </a:solidFill>
              </a:rPr>
              <a:t>primary marketing institutions </a:t>
            </a:r>
          </a:p>
          <a:p>
            <a:pPr marL="457200" indent="-457200">
              <a:buFont typeface="+mj-lt"/>
              <a:buAutoNum type="arabicPeriod"/>
            </a:pPr>
            <a:r>
              <a:rPr lang="en-IN" sz="2400" dirty="0">
                <a:solidFill>
                  <a:schemeClr val="bg1"/>
                </a:solidFill>
              </a:rPr>
              <a:t>Secondary marketing institutions</a:t>
            </a:r>
          </a:p>
          <a:p>
            <a:pPr marL="0" indent="0">
              <a:buNone/>
            </a:pPr>
            <a:r>
              <a:rPr lang="en-IN" sz="2400" b="1" dirty="0">
                <a:solidFill>
                  <a:schemeClr val="bg1"/>
                </a:solidFill>
              </a:rPr>
              <a:t>A . Primary marketing institutions:</a:t>
            </a:r>
          </a:p>
          <a:p>
            <a:pPr marL="0" indent="0">
              <a:buNone/>
            </a:pPr>
            <a:r>
              <a:rPr lang="en-IN" sz="2400" dirty="0">
                <a:solidFill>
                  <a:schemeClr val="bg1"/>
                </a:solidFill>
              </a:rPr>
              <a:t>Primary marketing institutions are those institutions which represent and promote the interest to the primary producer.</a:t>
            </a:r>
          </a:p>
          <a:p>
            <a:pPr>
              <a:buFontTx/>
              <a:buChar char="-"/>
            </a:pPr>
            <a:r>
              <a:rPr lang="en-IN" sz="2400" dirty="0">
                <a:solidFill>
                  <a:schemeClr val="bg1"/>
                </a:solidFill>
              </a:rPr>
              <a:t>It is three types </a:t>
            </a:r>
          </a:p>
          <a:p>
            <a:pPr marL="457200" indent="-457200">
              <a:buFont typeface="+mj-lt"/>
              <a:buAutoNum type="arabicParenR"/>
            </a:pPr>
            <a:r>
              <a:rPr lang="en-IN" sz="2400" dirty="0">
                <a:solidFill>
                  <a:schemeClr val="bg1"/>
                </a:solidFill>
              </a:rPr>
              <a:t>Producer fisherman</a:t>
            </a:r>
          </a:p>
          <a:p>
            <a:pPr marL="457200" indent="-457200">
              <a:buFont typeface="+mj-lt"/>
              <a:buAutoNum type="arabicParenR"/>
            </a:pPr>
            <a:r>
              <a:rPr lang="en-IN" sz="2400" dirty="0">
                <a:solidFill>
                  <a:schemeClr val="bg1"/>
                </a:solidFill>
              </a:rPr>
              <a:t>Fish marketing cooperatives </a:t>
            </a:r>
          </a:p>
          <a:p>
            <a:pPr marL="457200" indent="-457200">
              <a:buFont typeface="+mj-lt"/>
              <a:buAutoNum type="arabicParenR"/>
            </a:pPr>
            <a:r>
              <a:rPr lang="en-IN" sz="2400" dirty="0">
                <a:solidFill>
                  <a:schemeClr val="bg1"/>
                </a:solidFill>
              </a:rPr>
              <a:t>Fisheries corporations </a:t>
            </a:r>
          </a:p>
          <a:p>
            <a:pPr marL="0" indent="0">
              <a:buNone/>
            </a:pPr>
            <a:r>
              <a:rPr lang="en-IN" sz="2400" b="1" dirty="0">
                <a:solidFill>
                  <a:schemeClr val="bg1"/>
                </a:solidFill>
              </a:rPr>
              <a:t>B . Secondary marketing institutions: </a:t>
            </a:r>
          </a:p>
          <a:p>
            <a:pPr marL="0" indent="0">
              <a:buNone/>
            </a:pPr>
            <a:r>
              <a:rPr lang="en-IN" sz="2400" dirty="0">
                <a:solidFill>
                  <a:schemeClr val="bg1"/>
                </a:solidFill>
              </a:rPr>
              <a:t>Secondary marketing institutions are those which represent and promote their own interest they are Middlemen/ merchant , agents , middlemen.</a:t>
            </a:r>
          </a:p>
          <a:p>
            <a:pPr marL="0" indent="0">
              <a:buNone/>
            </a:pPr>
            <a:endParaRPr lang="en-IN" sz="2400" b="1" dirty="0">
              <a:solidFill>
                <a:schemeClr val="bg1"/>
              </a:solidFill>
            </a:endParaRPr>
          </a:p>
          <a:p>
            <a:pPr marL="457200" indent="-457200">
              <a:buFont typeface="+mj-lt"/>
              <a:buAutoNum type="arabicPeriod"/>
            </a:pPr>
            <a:endParaRPr lang="en-IN" sz="2400" dirty="0">
              <a:solidFill>
                <a:schemeClr val="bg1"/>
              </a:solidFill>
            </a:endParaRPr>
          </a:p>
        </p:txBody>
      </p:sp>
    </p:spTree>
    <p:extLst>
      <p:ext uri="{BB962C8B-B14F-4D97-AF65-F5344CB8AC3E}">
        <p14:creationId xmlns:p14="http://schemas.microsoft.com/office/powerpoint/2010/main" val="2778942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C916C-E963-43DE-BB40-B3A24AD6B5E1}"/>
              </a:ext>
            </a:extLst>
          </p:cNvPr>
          <p:cNvSpPr>
            <a:spLocks noGrp="1"/>
          </p:cNvSpPr>
          <p:nvPr>
            <p:ph idx="1"/>
          </p:nvPr>
        </p:nvSpPr>
        <p:spPr>
          <a:xfrm>
            <a:off x="755374" y="821635"/>
            <a:ext cx="9766852" cy="6036363"/>
          </a:xfrm>
        </p:spPr>
        <p:txBody>
          <a:bodyPr>
            <a:normAutofit/>
          </a:bodyPr>
          <a:lstStyle/>
          <a:p>
            <a:pPr marL="457200" indent="-457200">
              <a:buFont typeface="+mj-lt"/>
              <a:buAutoNum type="arabicPeriod"/>
            </a:pPr>
            <a:r>
              <a:rPr lang="en-IN" sz="2800" dirty="0">
                <a:solidFill>
                  <a:schemeClr val="bg1"/>
                </a:solidFill>
              </a:rPr>
              <a:t>Middlemen/merchant: </a:t>
            </a:r>
            <a:r>
              <a:rPr lang="en-IN" sz="2400" dirty="0">
                <a:solidFill>
                  <a:schemeClr val="bg1"/>
                </a:solidFill>
              </a:rPr>
              <a:t>they take little of goods, they take financial risk, they own the products and handle, they buy a product, performs functions on that and add utility to it and sale for profit , try to cover the costs of the functions he performs.</a:t>
            </a:r>
          </a:p>
          <a:p>
            <a:pPr marL="457200" indent="-457200">
              <a:buFont typeface="+mj-lt"/>
              <a:buAutoNum type="arabicPeriod"/>
            </a:pPr>
            <a:r>
              <a:rPr lang="en-IN" sz="2800" dirty="0">
                <a:solidFill>
                  <a:schemeClr val="bg1"/>
                </a:solidFill>
              </a:rPr>
              <a:t>Agents: </a:t>
            </a:r>
            <a:r>
              <a:rPr lang="en-IN" sz="2400" dirty="0">
                <a:solidFill>
                  <a:schemeClr val="bg1"/>
                </a:solidFill>
              </a:rPr>
              <a:t>they are more reliable than brokers his job is to sell the product at the best possible price with no obligation to the owner, they collect on the sale of the product deduct their expenses and remit the balance to the seller</a:t>
            </a:r>
          </a:p>
          <a:p>
            <a:pPr marL="457200" indent="-457200">
              <a:buFont typeface="+mj-lt"/>
              <a:buAutoNum type="arabicPeriod"/>
            </a:pPr>
            <a:r>
              <a:rPr lang="en-IN" sz="2800" dirty="0">
                <a:solidFill>
                  <a:schemeClr val="bg1"/>
                </a:solidFill>
              </a:rPr>
              <a:t>Middle men: </a:t>
            </a:r>
            <a:r>
              <a:rPr lang="en-IN" sz="2400" dirty="0">
                <a:solidFill>
                  <a:schemeClr val="bg1"/>
                </a:solidFill>
              </a:rPr>
              <a:t>they are important for efficient marketing system. They enter to the contact with both sellers and buyers and realised the profit for </a:t>
            </a:r>
            <a:r>
              <a:rPr lang="en-IN" sz="2400" dirty="0" err="1">
                <a:solidFill>
                  <a:schemeClr val="bg1"/>
                </a:solidFill>
              </a:rPr>
              <a:t>themsrlves</a:t>
            </a:r>
            <a:r>
              <a:rPr lang="en-IN" sz="2400" dirty="0">
                <a:solidFill>
                  <a:schemeClr val="bg1"/>
                </a:solidFill>
              </a:rPr>
              <a:t>.</a:t>
            </a:r>
          </a:p>
        </p:txBody>
      </p:sp>
    </p:spTree>
    <p:extLst>
      <p:ext uri="{BB962C8B-B14F-4D97-AF65-F5344CB8AC3E}">
        <p14:creationId xmlns:p14="http://schemas.microsoft.com/office/powerpoint/2010/main" val="4137533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29E3F-EDED-4518-ADF0-43B64E63AFB6}"/>
              </a:ext>
            </a:extLst>
          </p:cNvPr>
          <p:cNvSpPr>
            <a:spLocks noGrp="1"/>
          </p:cNvSpPr>
          <p:nvPr>
            <p:ph type="title"/>
          </p:nvPr>
        </p:nvSpPr>
        <p:spPr>
          <a:xfrm>
            <a:off x="3008243" y="2728735"/>
            <a:ext cx="5340627" cy="1400530"/>
          </a:xfrm>
        </p:spPr>
        <p:txBody>
          <a:bodyPr/>
          <a:lstStyle/>
          <a:p>
            <a:r>
              <a:rPr lang="en-IN" sz="6600" b="1" dirty="0">
                <a:solidFill>
                  <a:schemeClr val="bg1"/>
                </a:solidFill>
              </a:rPr>
              <a:t>THANK YOU</a:t>
            </a:r>
          </a:p>
        </p:txBody>
      </p:sp>
    </p:spTree>
    <p:extLst>
      <p:ext uri="{BB962C8B-B14F-4D97-AF65-F5344CB8AC3E}">
        <p14:creationId xmlns:p14="http://schemas.microsoft.com/office/powerpoint/2010/main" val="39482110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190</TotalTime>
  <Words>586</Words>
  <Application>Microsoft Office PowerPoint</Application>
  <PresentationFormat>Widescreen</PresentationFormat>
  <Paragraphs>52</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Wingdings 3</vt:lpstr>
      <vt:lpstr>Ion</vt:lpstr>
      <vt:lpstr>SCOPE OF MARKETING AND DIFFERENT STEPS OF MARKETING</vt:lpstr>
      <vt:lpstr>Meaning and definition</vt:lpstr>
      <vt:lpstr>DIFFERENT STEPS IN FISH MARKETING</vt:lpstr>
      <vt:lpstr>                                                       cont</vt:lpstr>
      <vt:lpstr>Scope of marketing</vt:lpstr>
      <vt:lpstr>Marketing institutes</vt:lpstr>
      <vt:lpstr>Classification of marketing institutions </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SCOPE OF MARKETING AND DIFFERENT STEPS OF MARKETING</dc:title>
  <dc:creator>BHARGAVA</dc:creator>
  <cp:lastModifiedBy>BHARGAVA</cp:lastModifiedBy>
  <cp:revision>18</cp:revision>
  <dcterms:created xsi:type="dcterms:W3CDTF">2020-07-04T05:50:54Z</dcterms:created>
  <dcterms:modified xsi:type="dcterms:W3CDTF">2020-07-04T09:01:09Z</dcterms:modified>
</cp:coreProperties>
</file>