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type="screen16x9" cy="6858000" cx="12192000"/>
  <p:notesSz cx="6858000" cy="9144000"/>
  <p:defaultTextStyle>
    <a:defPPr>
      <a:defRPr lang="en-US"/>
    </a:defPPr>
    <a:lvl1pPr algn="l" defTabSz="4572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tableStyles" Target="tableStyle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70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7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7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Rectangle 6"/>
          <p:cNvSpPr/>
          <p:nvPr/>
        </p:nvSpPr>
        <p:spPr>
          <a:xfrm>
            <a:off x="3175" y="6400800"/>
            <a:ext cx="12188825" cy="457200"/>
          </a:xfrm>
          <a:prstGeom prst="rect"/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584" name="Rectangle 7"/>
          <p:cNvSpPr/>
          <p:nvPr/>
        </p:nvSpPr>
        <p:spPr>
          <a:xfrm>
            <a:off x="15" y="6334316"/>
            <a:ext cx="12188825" cy="64008"/>
          </a:xfrm>
          <a:prstGeom prst="rect"/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585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baseline="0" sz="8000" spc="-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586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algn="l" indent="0" marL="0">
              <a:buNone/>
              <a:defRPr baseline="0" cap="all" sz="2400" spc="200">
                <a:solidFill>
                  <a:schemeClr val="tx2"/>
                </a:solidFill>
                <a:latin typeface="+mj-lt"/>
              </a:defRPr>
            </a:lvl1pPr>
            <a:lvl2pPr algn="ctr" indent="0" marL="457200">
              <a:buNone/>
              <a:defRPr sz="2400"/>
            </a:lvl2pPr>
            <a:lvl3pPr algn="ctr" indent="0" marL="914400">
              <a:buNone/>
              <a:defRPr sz="2400"/>
            </a:lvl3pPr>
            <a:lvl4pPr algn="ctr" indent="0" marL="1371600">
              <a:buNone/>
              <a:defRPr sz="2000"/>
            </a:lvl4pPr>
            <a:lvl5pPr algn="ctr" indent="0" marL="1828800">
              <a:buNone/>
              <a:defRPr sz="2000"/>
            </a:lvl5pPr>
            <a:lvl6pPr algn="ctr" indent="0" marL="2286000">
              <a:buNone/>
              <a:defRPr sz="2000"/>
            </a:lvl6pPr>
            <a:lvl7pPr algn="ctr" indent="0" marL="2743200">
              <a:buNone/>
              <a:defRPr sz="2000"/>
            </a:lvl7pPr>
            <a:lvl8pPr algn="ctr" indent="0" marL="3200400">
              <a:buNone/>
              <a:defRPr sz="2000"/>
            </a:lvl8pPr>
            <a:lvl9pPr algn="ctr" indent="0" marL="3657600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dirty="0" lang="en-US"/>
          </a:p>
        </p:txBody>
      </p:sp>
      <p:sp>
        <p:nvSpPr>
          <p:cNvPr id="104858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B0B888C-AE6F-442B-8677-834EF41E820E}" type="datetimeFigureOut">
              <a:rPr lang="en-IN" smtClean="0"/>
              <a:t>25-04-21</a:t>
            </a:fld>
            <a:endParaRPr lang="en-IN"/>
          </a:p>
        </p:txBody>
      </p:sp>
      <p:sp>
        <p:nvSpPr>
          <p:cNvPr id="104858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58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AB31ACA-8BAC-4F21-83AB-1E92EEECD45A}" type="slidenum">
              <a:rPr lang="en-IN" smtClean="0"/>
              <a:t>‹#›</a:t>
            </a:fld>
            <a:endParaRPr lang="en-IN"/>
          </a:p>
        </p:txBody>
      </p:sp>
      <p:cxnSp>
        <p:nvCxnSpPr>
          <p:cNvPr id="3145729" name="Straight Connector 8"/>
          <p:cNvCxnSpPr>
            <a:cxnSpLocks/>
          </p:cNvCxnSpPr>
          <p:nvPr/>
        </p:nvCxnSpPr>
        <p:spPr>
          <a:xfrm>
            <a:off x="1207658" y="4343400"/>
            <a:ext cx="9875520" cy="0"/>
          </a:xfrm>
          <a:prstGeom prst="line"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5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bIns="0" lIns="45720" rIns="45720" tIns="0" vert="eaVert"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65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B0B888C-AE6F-442B-8677-834EF41E820E}" type="datetimeFigureOut">
              <a:rPr lang="en-IN" smtClean="0"/>
              <a:t>25-04-21</a:t>
            </a:fld>
            <a:endParaRPr lang="en-IN"/>
          </a:p>
        </p:txBody>
      </p:sp>
      <p:sp>
        <p:nvSpPr>
          <p:cNvPr id="104865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5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AB31ACA-8BAC-4F21-83AB-1E92EEECD4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Rectangle 6"/>
          <p:cNvSpPr/>
          <p:nvPr/>
        </p:nvSpPr>
        <p:spPr>
          <a:xfrm>
            <a:off x="3175" y="6400800"/>
            <a:ext cx="12188825" cy="457200"/>
          </a:xfrm>
          <a:prstGeom prst="rect"/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34" name="Rectangle 7"/>
          <p:cNvSpPr/>
          <p:nvPr/>
        </p:nvSpPr>
        <p:spPr>
          <a:xfrm>
            <a:off x="15" y="6334316"/>
            <a:ext cx="12188825" cy="64008"/>
          </a:xfrm>
          <a:prstGeom prst="rect"/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35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3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bIns="0" lIns="45720" rIns="45720" tIns="0" vert="eaVert"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63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B0B888C-AE6F-442B-8677-834EF41E820E}" type="datetimeFigureOut">
              <a:rPr lang="en-IN" smtClean="0"/>
              <a:t>25-04-21</a:t>
            </a:fld>
            <a:endParaRPr lang="en-IN"/>
          </a:p>
        </p:txBody>
      </p:sp>
      <p:sp>
        <p:nvSpPr>
          <p:cNvPr id="10486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AB31ACA-8BAC-4F21-83AB-1E92EEECD4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59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B0B888C-AE6F-442B-8677-834EF41E820E}" type="datetimeFigureOut">
              <a:rPr lang="en-IN" smtClean="0"/>
              <a:t>25-04-21</a:t>
            </a:fld>
            <a:endParaRPr lang="en-I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AB31ACA-8BAC-4F21-83AB-1E92EEECD4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bg>
      <p:bgPr>
        <a:solidFill>
          <a:schemeClr val="bg1"/>
        </a:solidFill>
      </p:bgPr>
    </p:bg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Rectangle 6"/>
          <p:cNvSpPr/>
          <p:nvPr/>
        </p:nvSpPr>
        <p:spPr>
          <a:xfrm>
            <a:off x="3175" y="6400800"/>
            <a:ext cx="12188825" cy="457200"/>
          </a:xfrm>
          <a:prstGeom prst="rect"/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49" name="Rectangle 7"/>
          <p:cNvSpPr/>
          <p:nvPr/>
        </p:nvSpPr>
        <p:spPr>
          <a:xfrm>
            <a:off x="15" y="6334316"/>
            <a:ext cx="12188825" cy="64008"/>
          </a:xfrm>
          <a:prstGeom prst="rect"/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50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b="0" sz="8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51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anchor="t" anchorCtr="0" lIns="91440" rIns="91440">
            <a:normAutofit/>
          </a:bodyPr>
          <a:lstStyle>
            <a:lvl1pPr indent="0" marL="0">
              <a:buNone/>
              <a:defRPr baseline="0" cap="all" sz="2400" spc="20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5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B0B888C-AE6F-442B-8677-834EF41E820E}" type="datetimeFigureOut">
              <a:rPr lang="en-IN" smtClean="0"/>
              <a:t>25-04-21</a:t>
            </a:fld>
            <a:endParaRPr lang="en-IN"/>
          </a:p>
        </p:txBody>
      </p:sp>
      <p:sp>
        <p:nvSpPr>
          <p:cNvPr id="104865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AB31ACA-8BAC-4F21-83AB-1E92EEECD45A}" type="slidenum">
              <a:rPr lang="en-IN" smtClean="0"/>
              <a:t>‹#›</a:t>
            </a:fld>
            <a:endParaRPr lang="en-IN"/>
          </a:p>
        </p:txBody>
      </p:sp>
      <p:cxnSp>
        <p:nvCxnSpPr>
          <p:cNvPr id="3145730" name="Straight Connector 8"/>
          <p:cNvCxnSpPr>
            <a:cxnSpLocks/>
          </p:cNvCxnSpPr>
          <p:nvPr/>
        </p:nvCxnSpPr>
        <p:spPr>
          <a:xfrm>
            <a:off x="1207658" y="4343400"/>
            <a:ext cx="9875520" cy="0"/>
          </a:xfrm>
          <a:prstGeom prst="line"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16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617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61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B0B888C-AE6F-442B-8677-834EF41E820E}" type="datetimeFigureOut">
              <a:rPr lang="en-IN" smtClean="0"/>
              <a:t>25-04-21</a:t>
            </a:fld>
            <a:endParaRPr lang="en-IN"/>
          </a:p>
        </p:txBody>
      </p:sp>
      <p:sp>
        <p:nvSpPr>
          <p:cNvPr id="104861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AB31ACA-8BAC-4F21-83AB-1E92EEECD4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22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anchor="ctr" lIns="91440" rIns="91440">
            <a:normAutofit/>
          </a:bodyPr>
          <a:lstStyle>
            <a:lvl1pPr indent="0" marL="0">
              <a:buNone/>
              <a:defRPr baseline="0" b="0" cap="all" sz="2000">
                <a:solidFill>
                  <a:schemeClr val="tx2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23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62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anchor="ctr" lIns="91440" rIns="91440">
            <a:normAutofit/>
          </a:bodyPr>
          <a:lstStyle>
            <a:lvl1pPr indent="0" marL="0">
              <a:buNone/>
              <a:defRPr baseline="0" b="0" cap="all" sz="2000">
                <a:solidFill>
                  <a:schemeClr val="tx2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25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62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B0B888C-AE6F-442B-8677-834EF41E820E}" type="datetimeFigureOut">
              <a:rPr lang="en-IN" smtClean="0"/>
              <a:t>25-04-21</a:t>
            </a:fld>
            <a:endParaRPr lang="en-IN"/>
          </a:p>
        </p:txBody>
      </p:sp>
      <p:sp>
        <p:nvSpPr>
          <p:cNvPr id="104862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AB31ACA-8BAC-4F21-83AB-1E92EEECD4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3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B0B888C-AE6F-442B-8677-834EF41E820E}" type="datetimeFigureOut">
              <a:rPr lang="en-IN" smtClean="0"/>
              <a:t>25-04-21</a:t>
            </a:fld>
            <a:endParaRPr lang="en-IN"/>
          </a:p>
        </p:txBody>
      </p:sp>
      <p:sp>
        <p:nvSpPr>
          <p:cNvPr id="104863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3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AB31ACA-8BAC-4F21-83AB-1E92EEECD4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Rectangle 4"/>
          <p:cNvSpPr/>
          <p:nvPr/>
        </p:nvSpPr>
        <p:spPr>
          <a:xfrm>
            <a:off x="3175" y="6400800"/>
            <a:ext cx="12188825" cy="457200"/>
          </a:xfrm>
          <a:prstGeom prst="rect"/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02" name="Rectangle 5"/>
          <p:cNvSpPr/>
          <p:nvPr/>
        </p:nvSpPr>
        <p:spPr>
          <a:xfrm>
            <a:off x="15" y="6334316"/>
            <a:ext cx="12188825" cy="64008"/>
          </a:xfrm>
          <a:prstGeom prst="rect"/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0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B0B888C-AE6F-442B-8677-834EF41E820E}" type="datetimeFigureOut">
              <a:rPr lang="en-IN" smtClean="0"/>
              <a:t>25-04-21</a:t>
            </a:fld>
            <a:endParaRPr lang="en-IN"/>
          </a:p>
        </p:txBody>
      </p:sp>
      <p:sp>
        <p:nvSpPr>
          <p:cNvPr id="104860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104860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AB31ACA-8BAC-4F21-83AB-1E92EEECD4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Rectangle 7"/>
          <p:cNvSpPr/>
          <p:nvPr/>
        </p:nvSpPr>
        <p:spPr>
          <a:xfrm>
            <a:off x="16" y="0"/>
            <a:ext cx="4050791" cy="6858000"/>
          </a:xfrm>
          <a:prstGeom prst="rect"/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61" name="Rectangle 8"/>
          <p:cNvSpPr/>
          <p:nvPr/>
        </p:nvSpPr>
        <p:spPr>
          <a:xfrm>
            <a:off x="4040071" y="0"/>
            <a:ext cx="64008" cy="6858000"/>
          </a:xfrm>
          <a:prstGeom prst="rect"/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6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b="0" sz="3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6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66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indent="0" marL="0">
              <a:buNone/>
              <a:defRPr sz="15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6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/>
          </a:lstStyle>
          <a:p>
            <a:fld id="{7B0B888C-AE6F-442B-8677-834EF41E820E}" type="datetimeFigureOut">
              <a:rPr lang="en-IN" smtClean="0"/>
              <a:t>25-04-21</a:t>
            </a:fld>
            <a:endParaRPr lang="en-IN"/>
          </a:p>
        </p:txBody>
      </p:sp>
      <p:sp>
        <p:nvSpPr>
          <p:cNvPr id="104866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104866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AB31ACA-8BAC-4F21-83AB-1E92EEECD4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Rectangle 7"/>
          <p:cNvSpPr/>
          <p:nvPr/>
        </p:nvSpPr>
        <p:spPr>
          <a:xfrm>
            <a:off x="0" y="4953000"/>
            <a:ext cx="12188825" cy="1905000"/>
          </a:xfrm>
          <a:prstGeom prst="rect"/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41" name="Rectangle 8"/>
          <p:cNvSpPr/>
          <p:nvPr/>
        </p:nvSpPr>
        <p:spPr>
          <a:xfrm>
            <a:off x="15" y="4915076"/>
            <a:ext cx="12188825" cy="64008"/>
          </a:xfrm>
          <a:prstGeom prst="rect"/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4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anchor="b" bIns="0" lIns="91440" rIns="91440" tIns="0">
            <a:noAutofit/>
          </a:bodyPr>
          <a:lstStyle>
            <a:lvl1pPr>
              <a:defRPr b="0" sz="3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4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anchor="t" lIns="457200" tIns="457200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 lang="en-US"/>
          </a:p>
        </p:txBody>
      </p:sp>
      <p:sp>
        <p:nvSpPr>
          <p:cNvPr id="104864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bIns="0" lIns="91440" rIns="91440" tIns="0">
            <a:normAutofit/>
          </a:bodyPr>
          <a:lstStyle>
            <a:lvl1pPr indent="0" marL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B0B888C-AE6F-442B-8677-834EF41E820E}" type="datetimeFigureOut">
              <a:rPr lang="en-IN" smtClean="0"/>
              <a:t>25-04-21</a:t>
            </a:fld>
            <a:endParaRPr lang="en-IN"/>
          </a:p>
        </p:txBody>
      </p:sp>
      <p:sp>
        <p:nvSpPr>
          <p:cNvPr id="104864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AB31ACA-8BAC-4F21-83AB-1E92EEECD45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ectangle 6"/>
          <p:cNvSpPr/>
          <p:nvPr/>
        </p:nvSpPr>
        <p:spPr>
          <a:xfrm>
            <a:off x="1" y="6400800"/>
            <a:ext cx="12192000" cy="457200"/>
          </a:xfrm>
          <a:prstGeom prst="rect"/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577" name="Rectangle 8"/>
          <p:cNvSpPr/>
          <p:nvPr/>
        </p:nvSpPr>
        <p:spPr>
          <a:xfrm>
            <a:off x="15" y="6334316"/>
            <a:ext cx="12191985" cy="66484"/>
          </a:xfrm>
          <a:prstGeom prst="rect"/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578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/>
        </p:spPr>
        <p:txBody>
          <a:bodyPr anchor="b" bIns="45720" lIns="91440" rIns="91440" rtlCol="0" tIns="45720" vert="horz">
            <a:normAutofit/>
          </a:bodyPr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579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/>
        </p:spPr>
        <p:txBody>
          <a:bodyPr bIns="45720" lIns="0" rIns="0" rtlCol="0" tIns="45720" vert="horz">
            <a:normAutofit/>
          </a:bodyPr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580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B0B888C-AE6F-442B-8677-834EF41E820E}" type="datetimeFigureOut">
              <a:rPr lang="en-IN" smtClean="0"/>
              <a:t>25-04-21</a:t>
            </a:fld>
            <a:endParaRPr lang="en-IN"/>
          </a:p>
        </p:txBody>
      </p:sp>
      <p:sp>
        <p:nvSpPr>
          <p:cNvPr id="104858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baseline="0" cap="all" sz="90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104858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AB31ACA-8BAC-4F21-83AB-1E92EEECD45A}" type="slidenum">
              <a:rPr lang="en-IN" smtClean="0"/>
              <a:t>‹#›</a:t>
            </a:fld>
            <a:endParaRPr lang="en-IN"/>
          </a:p>
        </p:txBody>
      </p:sp>
      <p:cxnSp>
        <p:nvCxnSpPr>
          <p:cNvPr id="3145728" name="Straight Connector 9"/>
          <p:cNvCxnSpPr>
            <a:cxnSpLocks/>
          </p:cNvCxnSpPr>
          <p:nvPr/>
        </p:nvCxnSpPr>
        <p:spPr>
          <a:xfrm>
            <a:off x="1193532" y="1737845"/>
            <a:ext cx="9966960" cy="0"/>
          </a:xfrm>
          <a:prstGeom prst="line"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85000"/>
        </a:lnSpc>
        <a:spcBef>
          <a:spcPct val="0"/>
        </a:spcBef>
        <a:buNone/>
        <a:defRPr baseline="0" sz="4800" kern="1200" spc="-5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91440" latinLnBrk="0" marL="91440" rtl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algn="l" defTabSz="914400" eaLnBrk="1" hangingPunct="1" indent="-182880" latinLnBrk="0" marL="384048" rtl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algn="l" defTabSz="914400" eaLnBrk="1" hangingPunct="1" indent="-182880" latinLnBrk="0" marL="566928" rtl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algn="l" defTabSz="914400" eaLnBrk="1" hangingPunct="1" indent="-182880" latinLnBrk="0" marL="749808" rtl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algn="l" defTabSz="914400" eaLnBrk="1" hangingPunct="1" indent="-182880" latinLnBrk="0" marL="932688" rtl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1100000" rtl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1300000" rtl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1500000" rtl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1700000" rtl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ctrTitle"/>
          </p:nvPr>
        </p:nvSpPr>
        <p:spPr>
          <a:xfrm>
            <a:off x="1097280" y="914400"/>
            <a:ext cx="10058400" cy="1338471"/>
          </a:xfrm>
        </p:spPr>
        <p:txBody>
          <a:bodyPr>
            <a:noAutofit/>
          </a:bodyPr>
          <a:p>
            <a:pPr algn="ctr"/>
            <a:r>
              <a:rPr b="1" dirty="0" sz="4400" lang="en-IN"/>
              <a:t>PRESENT STATUS OF AQUARIUM TRADE IN INDIA</a:t>
            </a:r>
          </a:p>
        </p:txBody>
      </p:sp>
      <p:sp>
        <p:nvSpPr>
          <p:cNvPr id="1048591" name="Subtitle 2"/>
          <p:cNvSpPr>
            <a:spLocks noGrp="1"/>
          </p:cNvSpPr>
          <p:nvPr>
            <p:ph type="subTitle" idx="1"/>
          </p:nvPr>
        </p:nvSpPr>
        <p:spPr>
          <a:xfrm>
            <a:off x="7460975" y="4498689"/>
            <a:ext cx="3326296" cy="1143000"/>
          </a:xfrm>
        </p:spPr>
        <p:txBody>
          <a:bodyPr>
            <a:normAutofit/>
          </a:bodyPr>
          <a:p>
            <a:r>
              <a:rPr b="1" dirty="0" sz="2800" lang="en-IN">
                <a:solidFill>
                  <a:schemeClr val="tx1"/>
                </a:solidFill>
              </a:rPr>
              <a:t>PRESENTATION BY</a:t>
            </a:r>
          </a:p>
          <a:p>
            <a:r>
              <a:rPr b="1" dirty="0" sz="2800" lang="en-IN">
                <a:solidFill>
                  <a:schemeClr val="tx1"/>
                </a:solidFill>
              </a:rPr>
              <a:t>G.SREEKANTHA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Content Placeholder 2"/>
          <p:cNvSpPr>
            <a:spLocks noGrp="1"/>
          </p:cNvSpPr>
          <p:nvPr>
            <p:ph idx="4294967295"/>
          </p:nvPr>
        </p:nvSpPr>
        <p:spPr>
          <a:xfrm>
            <a:off x="490330" y="1166192"/>
            <a:ext cx="11211339" cy="3578086"/>
          </a:xfrm>
        </p:spPr>
        <p:txBody>
          <a:bodyPr/>
          <a:p>
            <a:pPr>
              <a:buFont typeface="Wingdings" panose="05000000000000000000" pitchFamily="2" charset="2"/>
              <a:buChar char="§"/>
            </a:pPr>
            <a:r>
              <a:rPr dirty="0" sz="2400" lang="en-IN"/>
              <a:t>Inspite of vast resources , ornamental fish culture in A.P is very limited.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400" lang="en-IN"/>
              <a:t>Several species of ornamental fishes exist in the inland waters of Andhra Pradesh are untapped and commercial production of these aquarium fishes is on much lower scale.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400" lang="en-IN"/>
              <a:t>Ornamental fish culture is existing in a few districts such as Nellore , Chittoor , west Godavari and Krishna. </a:t>
            </a:r>
          </a:p>
          <a:p>
            <a:pPr indent="0" marL="0">
              <a:buNone/>
            </a:pPr>
            <a:r>
              <a:rPr dirty="0" sz="2400" lang="en-IN"/>
              <a:t>                                              There is a need to promote and popularise ornamental fish trade in the sun rise state of Andhra Pradesh which will provide substantial livelihood , self employment and income to rural folk.</a:t>
            </a:r>
          </a:p>
          <a:p>
            <a:pPr>
              <a:buFont typeface="Wingdings" panose="05000000000000000000" pitchFamily="2" charset="2"/>
              <a:buChar char="§"/>
            </a:pPr>
            <a:endParaRPr dirty="0" sz="2400" lang="en-IN"/>
          </a:p>
          <a:p>
            <a:pPr>
              <a:buFont typeface="Wingdings" panose="05000000000000000000" pitchFamily="2" charset="2"/>
              <a:buChar char="§"/>
            </a:pPr>
            <a:endParaRPr dirty="0" sz="2400" lang="en-I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ctrTitle"/>
          </p:nvPr>
        </p:nvSpPr>
        <p:spPr>
          <a:xfrm>
            <a:off x="2590800" y="2292625"/>
            <a:ext cx="6168887" cy="1555408"/>
          </a:xfrm>
        </p:spPr>
        <p:txBody>
          <a:bodyPr>
            <a:normAutofit fontScale="90000"/>
          </a:bodyPr>
          <a:p>
            <a:r>
              <a:rPr b="1" dirty="0" sz="9600" lang="en-IN"/>
              <a:t>THANK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>
          <a:xfrm>
            <a:off x="288897" y="647843"/>
            <a:ext cx="10058400" cy="725378"/>
          </a:xfrm>
        </p:spPr>
        <p:txBody>
          <a:bodyPr>
            <a:normAutofit/>
          </a:bodyPr>
          <a:p>
            <a:r>
              <a:rPr b="1" dirty="0" sz="4000" lang="en-IN"/>
              <a:t>INTRODUCTION</a:t>
            </a:r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>
          <a:xfrm>
            <a:off x="288896" y="1921565"/>
            <a:ext cx="10816425" cy="4288592"/>
          </a:xfrm>
        </p:spPr>
        <p:txBody>
          <a:bodyPr>
            <a:normAutofit/>
          </a:bodyPr>
          <a:p>
            <a:pPr indent="0" marL="0">
              <a:buNone/>
            </a:pPr>
            <a:r>
              <a:rPr dirty="0" sz="2800" lang="en-IN"/>
              <a:t>keeping of fish for ornamental purpose has a very long history going back to ancient Egypt and roman  empires .</a:t>
            </a:r>
          </a:p>
          <a:p>
            <a:pPr indent="0" marL="0">
              <a:buNone/>
            </a:pPr>
            <a:r>
              <a:rPr dirty="0" sz="2800" lang="en-IN"/>
              <a:t>Well over a thousand years ago , Chinese had begun developing first truly domesticated ornamental fish.</a:t>
            </a:r>
          </a:p>
          <a:p>
            <a:pPr indent="0" marL="0">
              <a:buNone/>
            </a:pPr>
            <a:r>
              <a:rPr dirty="0" sz="2800" lang="en-IN"/>
              <a:t>According to archaeological studies, Sumerians domesticated  fish 4500 years BC.</a:t>
            </a:r>
          </a:p>
          <a:p>
            <a:pPr indent="0" marL="0">
              <a:buNone/>
            </a:pPr>
            <a:r>
              <a:rPr dirty="0" sz="2800" lang="en-IN"/>
              <a:t>Hungarians had  used fish for knowing weather conditions.</a:t>
            </a:r>
          </a:p>
          <a:p>
            <a:pPr indent="0" marL="0">
              <a:buNone/>
            </a:pPr>
            <a:r>
              <a:rPr dirty="0" sz="2800" lang="en-IN"/>
              <a:t>In the year 1853, first marine ornamental fish exhibition was conducted In London.</a:t>
            </a:r>
          </a:p>
          <a:p>
            <a:pPr indent="0" marL="0">
              <a:buNone/>
            </a:pPr>
            <a:endParaRPr dirty="0" sz="2400"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>
          <a:xfrm>
            <a:off x="849464" y="542486"/>
            <a:ext cx="10493071" cy="892840"/>
          </a:xfrm>
        </p:spPr>
        <p:txBody>
          <a:bodyPr>
            <a:normAutofit/>
          </a:bodyPr>
          <a:p>
            <a:r>
              <a:rPr b="1" dirty="0" sz="4000" lang="en-IN">
                <a:latin typeface="Calibri Light" panose="020F0302020204030204" pitchFamily="34" charset="0"/>
                <a:cs typeface="Calibri Light" panose="020F0302020204030204" pitchFamily="34" charset="0"/>
              </a:rPr>
              <a:t>Ornamental fish:</a:t>
            </a:r>
          </a:p>
        </p:txBody>
      </p:sp>
      <p:sp>
        <p:nvSpPr>
          <p:cNvPr id="1048600" name="Content Placeholder 2"/>
          <p:cNvSpPr>
            <a:spLocks noGrp="1"/>
          </p:cNvSpPr>
          <p:nvPr>
            <p:ph idx="1"/>
          </p:nvPr>
        </p:nvSpPr>
        <p:spPr>
          <a:xfrm>
            <a:off x="861390" y="1845733"/>
            <a:ext cx="10294289" cy="4316527"/>
          </a:xfrm>
        </p:spPr>
        <p:txBody>
          <a:bodyPr>
            <a:normAutofit fontScale="92857" lnSpcReduction="10000"/>
          </a:bodyPr>
          <a:p>
            <a:pPr>
              <a:buFont typeface="Wingdings" panose="05000000000000000000" pitchFamily="2" charset="2"/>
              <a:buChar char="§"/>
            </a:pPr>
            <a:r>
              <a:rPr dirty="0" sz="2800" lang="en-IN"/>
              <a:t>Ornamental fish usually mean attractive colourful fishes of various characteristics, which are kept as pets in confined space of an aquarium or a garden pool for fun and factory fancy.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800" lang="en-IN"/>
              <a:t>Ornamental fish are usually kept in glass aquarium and hence popularly known as </a:t>
            </a:r>
            <a:r>
              <a:rPr dirty="0" sz="2800" i="1" lang="en-IN"/>
              <a:t>Aquarium fishes.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800" lang="en-IN"/>
              <a:t>Ornamental fish keeping is becoming popular as an easy and stress relieving hobby.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800" lang="en-IN"/>
              <a:t>Gold fish is the most common variety of aquarium fishes.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800" lang="en-IN"/>
              <a:t>Ornamental fish are peaceful in nature and compatible with other fishes in the aquarium.</a:t>
            </a:r>
          </a:p>
          <a:p>
            <a:pPr>
              <a:buFont typeface="Wingdings" panose="05000000000000000000" pitchFamily="2" charset="2"/>
              <a:buChar char="§"/>
            </a:pPr>
            <a:endParaRPr dirty="0" sz="2800"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002625" y="0"/>
            <a:ext cx="10312644" cy="5734874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Content Placeholder 2"/>
          <p:cNvSpPr>
            <a:spLocks noGrp="1"/>
          </p:cNvSpPr>
          <p:nvPr>
            <p:ph idx="4294967295"/>
          </p:nvPr>
        </p:nvSpPr>
        <p:spPr>
          <a:xfrm>
            <a:off x="582613" y="1736725"/>
            <a:ext cx="11609387" cy="4451350"/>
          </a:xfrm>
        </p:spPr>
        <p:txBody>
          <a:bodyPr>
            <a:normAutofit/>
          </a:bodyPr>
          <a:p>
            <a:pPr>
              <a:buFont typeface="Wingdings" panose="05000000000000000000" pitchFamily="2" charset="2"/>
              <a:buChar char="§"/>
            </a:pPr>
            <a:r>
              <a:rPr dirty="0" sz="2800" lang="en-IN"/>
              <a:t>They readily accept artificial food and easily adopt to living in small confinements.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800" lang="en-IN"/>
              <a:t>They provide aesthetic therapeutic and educational benefits.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800" lang="en-IN"/>
              <a:t>These colourful fish are also as living jewels for their beautiful colours and playful behaviour.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800" lang="en-IN"/>
              <a:t>Ornamental fish farming is a promising sector that offers alternative employment to both  rural and urban unemployed youth.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800" lang="en-IN"/>
              <a:t>This contributes to the growth of national income , promote equitable distribution of income and enhances foreign exchange to India.</a:t>
            </a:r>
          </a:p>
        </p:txBody>
      </p:sp>
      <p:sp>
        <p:nvSpPr>
          <p:cNvPr id="1048607" name=""/>
          <p:cNvSpPr txBox="1"/>
          <p:nvPr/>
        </p:nvSpPr>
        <p:spPr>
          <a:xfrm>
            <a:off x="3810000" y="3251200"/>
            <a:ext cx="4572000" cy="510540"/>
          </a:xfrm>
          <a:prstGeom prst="rect"/>
        </p:spPr>
        <p:txBody>
          <a:bodyPr rtlCol="0" wrap="square">
            <a:spAutoFit/>
          </a:bodyPr>
          <a:p>
            <a:endParaRPr sz="2800"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Content Placeholder 2"/>
          <p:cNvSpPr>
            <a:spLocks noGrp="1"/>
          </p:cNvSpPr>
          <p:nvPr>
            <p:ph idx="4294967295"/>
          </p:nvPr>
        </p:nvSpPr>
        <p:spPr>
          <a:xfrm>
            <a:off x="357187" y="609600"/>
            <a:ext cx="11543265" cy="5300870"/>
          </a:xfrm>
        </p:spPr>
        <p:txBody>
          <a:bodyPr>
            <a:normAutofit/>
          </a:bodyPr>
          <a:p>
            <a:pPr>
              <a:buFont typeface="Wingdings" panose="05000000000000000000" pitchFamily="2" charset="2"/>
              <a:buChar char="§"/>
            </a:pPr>
            <a:r>
              <a:rPr dirty="0" sz="2400" lang="en-IN"/>
              <a:t>Worldwide ornamental fish trade crosses 362 million dollars , out of which our nation share is only 0.32%.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400" lang="en-IN"/>
              <a:t>Even though ornamental fish export started in the year 1969, we are still lagging behind.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400" lang="en-IN"/>
              <a:t>According to recent survey our country’s trade is nearly about Rs.300 crores, but it has potential to reach Rs.1200 crores.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400" lang="en-IN"/>
              <a:t>USA, UK, Germany, Singapore , Malaysia , Japan , France are importing and Singapore , japan, Czech , republic , Thailand , Malaysia , Israel , Indonesia are exporting.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400" lang="en-IN"/>
              <a:t>In India the hobby of keeping ornamental fish bloomed with the opening of Tarapore wala aquarium in Mumbai  in 1951 and consequently , several aquarium societies were formed in the city.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400" lang="en-IN"/>
              <a:t>India is adobe of various ornamental fishes that are traded globally.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3"/>
          <p:cNvSpPr>
            <a:spLocks noGrp="1"/>
          </p:cNvSpPr>
          <p:nvPr>
            <p:ph type="title"/>
          </p:nvPr>
        </p:nvSpPr>
        <p:spPr>
          <a:xfrm>
            <a:off x="1066800" y="637754"/>
            <a:ext cx="10058400" cy="702303"/>
          </a:xfrm>
        </p:spPr>
        <p:txBody>
          <a:bodyPr>
            <a:normAutofit/>
          </a:bodyPr>
          <a:p>
            <a:r>
              <a:rPr b="1" dirty="0" sz="4000" lang="en-IN"/>
              <a:t>Ornamental fish trade in India</a:t>
            </a:r>
          </a:p>
        </p:txBody>
      </p:sp>
      <p:sp>
        <p:nvSpPr>
          <p:cNvPr id="104861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7500" lnSpcReduction="10000"/>
          </a:bodyPr>
          <a:p>
            <a:pPr>
              <a:buFont typeface="Wingdings" panose="05000000000000000000" pitchFamily="2" charset="2"/>
              <a:buChar char="§"/>
            </a:pPr>
            <a:r>
              <a:rPr dirty="0" sz="2400" lang="en-IN"/>
              <a:t>The unit value of ornamental fish is higher to that of food fish.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400" lang="en-IN"/>
              <a:t>The domestic trade of ornamental fish is dominated by production and marketing of low value ornamental fish such as gold fish , koi carps , sharks, gourami , angels , barbs , etc.., and the retail price for these fishes are around 15-50 per each.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400" lang="en-IN"/>
              <a:t>In India , about 80% of the ornamental fish come from freshwaters and most of them are exotic species.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400" lang="en-IN"/>
              <a:t>Among the freshwater fishes, 98% are cultured and only 2% are captured from wild.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400" lang="en-IN"/>
              <a:t>The captive breeding of ornamental fishes can open up new avenues and lead to the supply of hatchery bred young ones to the global markets throughout the year.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400" lang="en-IN"/>
              <a:t>Further , community based ornamental fish culture  has the effect of direct conservation benefits and it will be a sustainable livelihood to the rural people.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Content Placeholder 2"/>
          <p:cNvSpPr>
            <a:spLocks noGrp="1"/>
          </p:cNvSpPr>
          <p:nvPr>
            <p:ph idx="4294967295"/>
          </p:nvPr>
        </p:nvSpPr>
        <p:spPr>
          <a:xfrm>
            <a:off x="172278" y="490329"/>
            <a:ext cx="11847443" cy="5870713"/>
          </a:xfrm>
        </p:spPr>
        <p:txBody>
          <a:bodyPr>
            <a:normAutofit fontScale="91667" lnSpcReduction="10000"/>
          </a:bodyPr>
          <a:p>
            <a:pPr>
              <a:buFont typeface="Wingdings" panose="05000000000000000000" pitchFamily="2" charset="2"/>
              <a:buChar char="§"/>
            </a:pPr>
            <a:r>
              <a:rPr dirty="0" sz="2400" lang="en-IN">
                <a:solidFill>
                  <a:schemeClr val="tx1"/>
                </a:solidFill>
              </a:rPr>
              <a:t>Quantity - wise ornamental fish exports from India during 2010-2016 shows high export in the year 2011-2012 and very low export in the year 2013-2014.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400" lang="en-IN">
                <a:solidFill>
                  <a:schemeClr val="tx1"/>
                </a:solidFill>
              </a:rPr>
              <a:t>Andhra Pradesh is endowed with a vast and varied water resources viz : reservoirs, rivers , canals , lakes  tanks and ponds.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400" lang="en-IN">
                <a:solidFill>
                  <a:schemeClr val="tx1"/>
                </a:solidFill>
              </a:rPr>
              <a:t>The inland waters offer immense scope for development of ornamental fish culture, breeding and trade.</a:t>
            </a:r>
          </a:p>
          <a:p>
            <a:pPr indent="0" marL="0">
              <a:buNone/>
            </a:pPr>
            <a:r>
              <a:rPr dirty="0" sz="2400" lang="en-IN">
                <a:solidFill>
                  <a:schemeClr val="tx1"/>
                </a:solidFill>
              </a:rPr>
              <a:t>                                             India is blessed with rich resources like rivers , streams , backwaters,</a:t>
            </a:r>
          </a:p>
          <a:p>
            <a:pPr indent="0" marL="0">
              <a:buNone/>
            </a:pPr>
            <a:r>
              <a:rPr dirty="0" sz="2400" lang="en-IN">
                <a:solidFill>
                  <a:schemeClr val="tx1"/>
                </a:solidFill>
              </a:rPr>
              <a:t> lagoons , coral reefs of Lakshadweep islands and minicoy in Andaman and nicobar islands , okha-pitan , gulf of Kutch, coast of Kerala , Comoran, gulf of mannar and palk bay are abound with highly attractive and varied species of ornamental fishes.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400" lang="en-IN">
                <a:solidFill>
                  <a:schemeClr val="tx1"/>
                </a:solidFill>
              </a:rPr>
              <a:t>Western ghats of India is one of the 34 biodiversity hotspots of the world.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400" lang="en-IN">
                <a:solidFill>
                  <a:schemeClr val="tx1"/>
                </a:solidFill>
              </a:rPr>
              <a:t>Among the total freshwater fishes reported from the western ghats, 40 are considered as ornamental fishes, of which 37 are endemic to the western ghats (NFDB 2016).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400" lang="en-IN">
                <a:solidFill>
                  <a:schemeClr val="tx1"/>
                </a:solidFill>
              </a:rPr>
              <a:t>The variety of ornamental fishes available in different water bodies of each state is vivid and colourful.</a:t>
            </a:r>
          </a:p>
          <a:p>
            <a:pPr indent="0" marL="0">
              <a:buNone/>
            </a:pPr>
            <a:r>
              <a:rPr dirty="0" sz="2400" lang="en-IN">
                <a:solidFill>
                  <a:schemeClr val="tx1"/>
                </a:solidFill>
              </a:rPr>
              <a:t>                          </a:t>
            </a:r>
          </a:p>
          <a:p>
            <a:pPr>
              <a:buFont typeface="Wingdings" panose="05000000000000000000" pitchFamily="2" charset="2"/>
              <a:buChar char="§"/>
            </a:pPr>
            <a:endParaRPr dirty="0" sz="2400" lang="en-IN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Content Placeholder 2"/>
          <p:cNvSpPr>
            <a:spLocks noGrp="1"/>
          </p:cNvSpPr>
          <p:nvPr>
            <p:ph idx="4294967295"/>
          </p:nvPr>
        </p:nvSpPr>
        <p:spPr>
          <a:xfrm>
            <a:off x="185531" y="185531"/>
            <a:ext cx="11794434" cy="6016486"/>
          </a:xfrm>
        </p:spPr>
        <p:txBody>
          <a:bodyPr>
            <a:normAutofit/>
          </a:bodyPr>
          <a:p>
            <a:pPr>
              <a:buFont typeface="Wingdings" panose="05000000000000000000" pitchFamily="2" charset="2"/>
              <a:buChar char="§"/>
            </a:pPr>
            <a:r>
              <a:rPr dirty="0" sz="2400" lang="en-IN"/>
              <a:t>The most important fishes in the ornamental fish trade are the Gold fish, black noter, tetras, guppies , platys , sword tail etc..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400" lang="en-IN"/>
              <a:t>In Karnataka , the main varieties are guppy, molly, platy, sword tail, etc…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400" lang="en-IN"/>
              <a:t>The ornamental fish breeding sector of Maharashtra is very well developed apart from the common live bearers 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400" lang="en-IN"/>
              <a:t>The breeders prefer breeding high priced varieties such as Oscar , flower horn , tetras , discus and cichlids.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400" lang="en-IN"/>
              <a:t>Almost all culture based ornamental fishes of India come from the backyard hatcheries and rearing units.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400" lang="en-IN"/>
              <a:t>Majority of the breeders in India produce exotic fishes than indigenous , marine and brackish water fish.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400" lang="en-IN"/>
              <a:t>Gold fish is highest </a:t>
            </a:r>
            <a:r>
              <a:rPr dirty="0" sz="2400" i="1" lang="en-IN"/>
              <a:t>consumer preferred </a:t>
            </a:r>
            <a:r>
              <a:rPr dirty="0" sz="2400" lang="en-IN"/>
              <a:t>variety and hence breeding is in India.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dirty="0" sz="2400" lang="en-IN"/>
              <a:t>In Kolkata Guppy, molly , sword tail , platy and egg layers like gold fish , koi , tiger barb and some imported fish like silver shark, angel, red tailed etc..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lastClr="000000" val="windowText"/>
      </a:dk1>
      <a:lt1>
        <a:sysClr lastClr="FFFFFF" val="window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algn="br" blurRad="38100" dir="2700000" dist="25400" rotWithShape="0">
              <a:srgbClr val="000000">
                <a:alpha val="60000"/>
              </a:srgbClr>
            </a:outerShdw>
          </a:effectLst>
        </a:effectStyle>
        <a:effectStyle>
          <a:effectLst>
            <a:outerShdw algn="br" blurRad="44450" dir="2700000" dist="254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PRESENT STATUS OF AQUARIUM TRADE IN INDIA</dc:title>
  <dc:creator>BHARGAVA</dc:creator>
  <cp:lastModifiedBy>BHARGAVA</cp:lastModifiedBy>
  <dcterms:created xsi:type="dcterms:W3CDTF">2021-04-23T11:16:39Z</dcterms:created>
  <dcterms:modified xsi:type="dcterms:W3CDTF">2021-04-30T08:17:39Z</dcterms:modified>
</cp:coreProperties>
</file>