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51" r:id="rId3"/>
  </p:sldMasterIdLst>
  <p:notesMasterIdLst>
    <p:notesMasterId r:id="rId5"/>
  </p:notesMasterIdLst>
  <p:sldIdLst>
    <p:sldId id="257" r:id="rId4"/>
    <p:sldId id="272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Image source: https://www.slideserve.com/vui/advances-in-post-harvest-technology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Image source: https://www.slideshare.net/UmeshMaskare/fish-and-marine-foods-quality-of-fish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Image source: https://www.slideserve.com/vui/advances-in-post-harvest-technology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Image source: https://microbiologynote.com/microbial-food-spoilage/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Image source: https://www.slideshare.net/UmeshMaskare/fish-and-marine-foods-quality-of-fish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Image source: https://www.slideserve.com/marlow/advances-in-post-harvest-technology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Image source: https://www.slideshare.net/KarriRamarao/spoilage-of-fish-process-and-its-prevention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Image source: https://www.foodhygienecompany.co.uk/food-hygiene/5-every-day-tips-to-remember-about-safe-food-storage/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Image source: https://www.fishfiles.com.au/Preparing-seafood/How-to-guides/How-to-clean-your-seafood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Image source: http://foodsafetytrainingcourses.com/blog/articles/food-safety-news/food-poisoning-from-fish-ciguatera-and-scombroid/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4572000"/>
            <a:ext cx="9144000" cy="576072"/>
          </a:xfrm>
          <a:prstGeom prst="rect">
            <a:avLst/>
          </a:prstGeom>
          <a:solidFill>
            <a:srgbClr val="5EA8A7"/>
          </a:solidFill>
        </p:spPr>
      </p:sp>
      <p:sp>
        <p:nvSpPr>
          <p:cNvPr id="3" name="Shape 1"/>
          <p:cNvSpPr/>
          <p:nvPr/>
        </p:nvSpPr>
        <p:spPr>
          <a:xfrm>
            <a:off x="8503920" y="4572000"/>
            <a:ext cx="640080" cy="576072"/>
          </a:xfrm>
          <a:prstGeom prst="rect">
            <a:avLst/>
          </a:prstGeom>
          <a:solidFill>
            <a:srgbClr val="FE4447"/>
          </a:solidFill>
        </p:spPr>
      </p:sp>
      <p:sp>
        <p:nvSpPr>
          <p:cNvPr id="4" name="Text 2"/>
          <p:cNvSpPr/>
          <p:nvPr/>
        </p:nvSpPr>
        <p:spPr>
          <a:xfrm>
            <a:off x="8503920" y="4572000"/>
            <a:ext cx="640080" cy="576072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algn="ctr"/>
            <a:r>
              <a:rPr lang="en-US" sz="1600" b="0" dirty="0">
                <a:solidFill>
                  <a:srgbClr val="222222"/>
                </a:solidFill>
                <a:latin typeface="Times New Roman" panose="02020603050405020304" pitchFamily="34" charset="0"/>
                <a:ea typeface="Times New Roman" panose="02020603050405020304" pitchFamily="34" charset="-122"/>
                <a:cs typeface="Times New Roman" panose="02020603050405020304" pitchFamily="34" charset="-120"/>
              </a:rPr>
              <a:t>1</a:t>
            </a:r>
            <a:endParaRPr lang="en-US" sz="1600" dirty="0"/>
          </a:p>
        </p:txBody>
      </p:sp>
      <p:sp>
        <p:nvSpPr>
          <p:cNvPr id="7" name="Text 3"/>
          <p:cNvSpPr/>
          <p:nvPr/>
        </p:nvSpPr>
        <p:spPr>
          <a:xfrm>
            <a:off x="457200" y="228600"/>
            <a:ext cx="8229600" cy="1926590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algn="ctr"/>
            <a:r>
              <a:rPr lang="en-US" sz="4400" dirty="0">
                <a:ln w="13462">
                  <a:solidFill>
                    <a:srgbClr val="7030A0"/>
                  </a:solidFill>
                  <a:prstDash val="solid"/>
                </a:ln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effectLst>
                  <a:outerShdw dist="38100" dir="2700000" algn="bl" rotWithShape="0">
                    <a:schemeClr val="accent5"/>
                  </a:outerShdw>
                </a:effectLst>
              </a:rPr>
              <a:t>SPOILAGE OF FISH</a:t>
            </a:r>
            <a:r>
              <a:rPr lang="en-US" sz="2400" dirty="0"/>
              <a:t> </a:t>
            </a:r>
            <a:endParaRPr lang="en-US" sz="2400" dirty="0"/>
          </a:p>
        </p:txBody>
      </p:sp>
      <p:sp>
        <p:nvSpPr>
          <p:cNvPr id="8" name="Text 4"/>
          <p:cNvSpPr/>
          <p:nvPr/>
        </p:nvSpPr>
        <p:spPr>
          <a:xfrm>
            <a:off x="457200" y="1211580"/>
            <a:ext cx="8229600" cy="3200400"/>
          </a:xfrm>
          <a:prstGeom prst="rect">
            <a:avLst/>
          </a:prstGeom>
          <a:noFill/>
        </p:spPr>
        <p:txBody>
          <a:bodyPr wrap="square" rtlCol="0" anchor="t"/>
          <a:lstStyle/>
          <a:p>
            <a:pPr marL="342900" indent="-342900">
              <a:buSzPct val="100000"/>
              <a:buChar char="•"/>
            </a:pPr>
            <a:endParaRPr lang="en-US" sz="2000" dirty="0"/>
          </a:p>
          <a:p>
            <a:pPr marL="0" indent="0" algn="r">
              <a:buNone/>
            </a:pPr>
            <a:endParaRPr lang="en-US" sz="2000">
              <a:sym typeface="+mn-ea"/>
            </a:endParaRPr>
          </a:p>
          <a:p>
            <a:pPr marL="0" indent="0" algn="r">
              <a:buNone/>
            </a:pPr>
            <a:endParaRPr lang="en-US" sz="2000">
              <a:sym typeface="+mn-ea"/>
            </a:endParaRPr>
          </a:p>
          <a:p>
            <a:pPr marL="0" indent="0" algn="r">
              <a:buNone/>
            </a:pPr>
            <a:endParaRPr lang="en-US" sz="2000">
              <a:sym typeface="+mn-ea"/>
            </a:endParaRPr>
          </a:p>
          <a:p>
            <a:pPr marL="0" indent="0" algn="r">
              <a:buNone/>
            </a:pPr>
            <a:endParaRPr lang="en-US" sz="2000">
              <a:sym typeface="+mn-ea"/>
            </a:endParaRPr>
          </a:p>
          <a:p>
            <a:pPr marL="0" indent="0" algn="r">
              <a:buNone/>
            </a:pPr>
            <a:r>
              <a:rPr lang="en-US" sz="2000">
                <a:sym typeface="+mn-ea"/>
              </a:rPr>
              <a:t>Presented by </a:t>
            </a:r>
            <a:endParaRPr lang="en-US" sz="2000"/>
          </a:p>
          <a:p>
            <a:pPr marL="0" indent="0" algn="r">
              <a:buNone/>
            </a:pPr>
            <a:r>
              <a:rPr lang="en-US" sz="2000">
                <a:sym typeface="+mn-ea"/>
              </a:rPr>
              <a:t>K.SRIDHAR </a:t>
            </a:r>
            <a:endParaRPr lang="en-US" sz="2000">
              <a:sym typeface="+mn-ea"/>
            </a:endParaRPr>
          </a:p>
          <a:p>
            <a:pPr marL="0" indent="0" algn="r">
              <a:buNone/>
            </a:pPr>
            <a:r>
              <a:rPr lang="en-US" sz="2000">
                <a:sym typeface="+mn-ea"/>
              </a:rPr>
              <a:t>D.N.R.COLLEGE</a:t>
            </a:r>
            <a:endParaRPr lang="en-US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4572000"/>
            <a:ext cx="9144000" cy="576072"/>
          </a:xfrm>
          <a:prstGeom prst="rect">
            <a:avLst/>
          </a:prstGeom>
          <a:solidFill>
            <a:srgbClr val="5EA8A7"/>
          </a:solidFill>
        </p:spPr>
      </p:sp>
      <p:sp>
        <p:nvSpPr>
          <p:cNvPr id="3" name="Shape 1"/>
          <p:cNvSpPr/>
          <p:nvPr/>
        </p:nvSpPr>
        <p:spPr>
          <a:xfrm>
            <a:off x="8503920" y="4572000"/>
            <a:ext cx="640080" cy="576072"/>
          </a:xfrm>
          <a:prstGeom prst="rect">
            <a:avLst/>
          </a:prstGeom>
          <a:solidFill>
            <a:srgbClr val="FE4447"/>
          </a:solidFill>
        </p:spPr>
      </p:sp>
      <p:sp>
        <p:nvSpPr>
          <p:cNvPr id="4" name="Text 2"/>
          <p:cNvSpPr/>
          <p:nvPr/>
        </p:nvSpPr>
        <p:spPr>
          <a:xfrm>
            <a:off x="8503920" y="4572000"/>
            <a:ext cx="640080" cy="576072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algn="ctr"/>
            <a:r>
              <a:rPr lang="en-US" sz="1600" b="0" dirty="0">
                <a:solidFill>
                  <a:srgbClr val="222222"/>
                </a:solidFill>
                <a:latin typeface="Times New Roman" panose="02020603050405020304" pitchFamily="34" charset="0"/>
                <a:ea typeface="Times New Roman" panose="02020603050405020304" pitchFamily="34" charset="-122"/>
                <a:cs typeface="Times New Roman" panose="02020603050405020304" pitchFamily="34" charset="-120"/>
              </a:rPr>
              <a:t>9</a:t>
            </a:r>
            <a:endParaRPr lang="en-US" sz="1600" dirty="0"/>
          </a:p>
        </p:txBody>
      </p:sp>
      <p:sp>
        <p:nvSpPr>
          <p:cNvPr id="7" name="Text 3"/>
          <p:cNvSpPr/>
          <p:nvPr/>
        </p:nvSpPr>
        <p:spPr>
          <a:xfrm>
            <a:off x="457200" y="228600"/>
            <a:ext cx="8229600" cy="822960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r>
              <a:rPr lang="en-US" sz="2400" b="1" dirty="0">
                <a:solidFill>
                  <a:srgbClr val="277884"/>
                </a:solidFill>
                <a:latin typeface="Times New Roman" panose="02020603050405020304" pitchFamily="34" charset="0"/>
                <a:ea typeface="Times New Roman" panose="02020603050405020304" pitchFamily="34" charset="-122"/>
                <a:cs typeface="Times New Roman" panose="02020603050405020304" pitchFamily="34" charset="-120"/>
              </a:rPr>
              <a:t>Conclusion</a:t>
            </a:r>
            <a:endParaRPr lang="en-US" sz="2400" dirty="0"/>
          </a:p>
        </p:txBody>
      </p:sp>
      <p:sp>
        <p:nvSpPr>
          <p:cNvPr id="8" name="Text 4"/>
          <p:cNvSpPr/>
          <p:nvPr/>
        </p:nvSpPr>
        <p:spPr>
          <a:xfrm>
            <a:off x="457200" y="1211580"/>
            <a:ext cx="8229600" cy="3200400"/>
          </a:xfrm>
          <a:prstGeom prst="rect">
            <a:avLst/>
          </a:prstGeom>
          <a:noFill/>
        </p:spPr>
        <p:txBody>
          <a:bodyPr wrap="square" rtlCol="0" anchor="t"/>
          <a:lstStyle/>
          <a:p>
            <a:pPr marL="342900" indent="-342900">
              <a:buSzPct val="100000"/>
              <a:buChar char="•"/>
            </a:pPr>
            <a:r>
              <a:rPr lang="en-US" sz="2000" dirty="0">
                <a:solidFill>
                  <a:srgbClr val="222222"/>
                </a:solidFill>
                <a:latin typeface="Times New Roman" panose="02020603050405020304" pitchFamily="34" charset="0"/>
                <a:ea typeface="Times New Roman" panose="02020603050405020304" pitchFamily="34" charset="-122"/>
                <a:cs typeface="Times New Roman" panose="02020603050405020304" pitchFamily="34" charset="-120"/>
              </a:rPr>
              <a:t>Understanding the causes and signs of fish spoilage is crucial for ensuring food safety and quality.</a:t>
            </a:r>
            <a:endParaRPr lang="en-US" sz="2000" dirty="0"/>
          </a:p>
          <a:p>
            <a:pPr marL="342900" indent="-342900">
              <a:buSzPct val="100000"/>
              <a:buChar char="•"/>
            </a:pPr>
            <a:endParaRPr lang="en-US" sz="2000" dirty="0"/>
          </a:p>
          <a:p>
            <a:pPr marL="342900" indent="-342900">
              <a:buSzPct val="100000"/>
              <a:buChar char="•"/>
            </a:pPr>
            <a:r>
              <a:rPr lang="en-US" sz="2000" dirty="0">
                <a:solidFill>
                  <a:srgbClr val="222222"/>
                </a:solidFill>
                <a:latin typeface="Times New Roman" panose="02020603050405020304" pitchFamily="34" charset="0"/>
                <a:ea typeface="Times New Roman" panose="02020603050405020304" pitchFamily="34" charset="-122"/>
                <a:cs typeface="Times New Roman" panose="02020603050405020304" pitchFamily="34" charset="-120"/>
              </a:rPr>
              <a:t>Proper handling, storage, and processing practices are essential in preventing fish spoilage and minimizing food waste.</a:t>
            </a:r>
            <a:endParaRPr lang="en-US" sz="2000" dirty="0"/>
          </a:p>
          <a:p>
            <a:pPr marL="342900" indent="-342900">
              <a:buSzPct val="100000"/>
              <a:buChar char="•"/>
            </a:pPr>
            <a:endParaRPr lang="en-US" sz="2000" dirty="0"/>
          </a:p>
          <a:p>
            <a:pPr marL="342900" indent="-342900">
              <a:buSzPct val="100000"/>
              <a:buChar char="•"/>
            </a:pPr>
            <a:r>
              <a:rPr lang="en-US" sz="2000" dirty="0">
                <a:solidFill>
                  <a:srgbClr val="222222"/>
                </a:solidFill>
                <a:latin typeface="Times New Roman" panose="02020603050405020304" pitchFamily="34" charset="0"/>
                <a:ea typeface="Times New Roman" panose="02020603050405020304" pitchFamily="34" charset="-122"/>
                <a:cs typeface="Times New Roman" panose="02020603050405020304" pitchFamily="34" charset="-120"/>
              </a:rPr>
              <a:t>By following best practices and guidelines, consumers can enjoy safe and fresh seafood products.</a:t>
            </a:r>
            <a:endParaRPr lang="en-US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4572000"/>
            <a:ext cx="9144000" cy="576072"/>
          </a:xfrm>
          <a:prstGeom prst="rect">
            <a:avLst/>
          </a:prstGeom>
          <a:solidFill>
            <a:srgbClr val="5EA8A7"/>
          </a:solidFill>
        </p:spPr>
      </p:sp>
      <p:sp>
        <p:nvSpPr>
          <p:cNvPr id="3" name="Shape 1"/>
          <p:cNvSpPr/>
          <p:nvPr/>
        </p:nvSpPr>
        <p:spPr>
          <a:xfrm>
            <a:off x="8503920" y="4572000"/>
            <a:ext cx="640080" cy="576072"/>
          </a:xfrm>
          <a:prstGeom prst="rect">
            <a:avLst/>
          </a:prstGeom>
          <a:solidFill>
            <a:srgbClr val="FE4447"/>
          </a:solidFill>
        </p:spPr>
      </p:sp>
      <p:sp>
        <p:nvSpPr>
          <p:cNvPr id="4" name="Text 2"/>
          <p:cNvSpPr/>
          <p:nvPr/>
        </p:nvSpPr>
        <p:spPr>
          <a:xfrm>
            <a:off x="8503920" y="4572000"/>
            <a:ext cx="640080" cy="576072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algn="ctr"/>
            <a:r>
              <a:rPr lang="en-US" sz="1600" b="0" dirty="0">
                <a:solidFill>
                  <a:srgbClr val="222222"/>
                </a:solidFill>
                <a:latin typeface="Times New Roman" panose="02020603050405020304" pitchFamily="34" charset="0"/>
                <a:ea typeface="Times New Roman" panose="02020603050405020304" pitchFamily="34" charset="-122"/>
                <a:cs typeface="Times New Roman" panose="02020603050405020304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457200" y="228600"/>
            <a:ext cx="8229600" cy="822960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endParaRPr lang="en-US" sz="2400" dirty="0"/>
          </a:p>
        </p:txBody>
      </p:sp>
      <p:sp>
        <p:nvSpPr>
          <p:cNvPr id="6" name="Text 4"/>
          <p:cNvSpPr/>
          <p:nvPr/>
        </p:nvSpPr>
        <p:spPr>
          <a:xfrm>
            <a:off x="457200" y="1143000"/>
            <a:ext cx="8229600" cy="3200400"/>
          </a:xfrm>
          <a:prstGeom prst="rect">
            <a:avLst/>
          </a:prstGeom>
          <a:noFill/>
        </p:spPr>
        <p:txBody>
          <a:bodyPr wrap="square" rtlCol="0" anchor="t"/>
          <a:lstStyle/>
          <a:p>
            <a:pPr indent="0" algn="ctr">
              <a:buSzPct val="100000"/>
              <a:buNone/>
            </a:pPr>
            <a:endParaRPr lang="en-US" sz="4400" dirty="0">
              <a:solidFill>
                <a:srgbClr val="222222"/>
              </a:solidFill>
              <a:latin typeface="Times New Roman" panose="02020603050405020304" pitchFamily="34" charset="0"/>
              <a:ea typeface="Times New Roman" panose="02020603050405020304" pitchFamily="34" charset="-122"/>
              <a:cs typeface="Times New Roman" panose="02020603050405020304" pitchFamily="34" charset="-120"/>
            </a:endParaRPr>
          </a:p>
          <a:p>
            <a:pPr indent="0" algn="ctr">
              <a:buSzPct val="100000"/>
              <a:buNone/>
            </a:pPr>
            <a:r>
              <a:rPr lang="en-US" sz="4400" dirty="0">
                <a:ln>
                  <a:solidFill>
                    <a:srgbClr val="00B0F0"/>
                  </a:solidFill>
                </a:ln>
                <a:solidFill>
                  <a:srgbClr val="FF0000"/>
                </a:solidFill>
                <a:latin typeface="Times New Roman" panose="02020603050405020304" pitchFamily="34" charset="0"/>
                <a:ea typeface="Times New Roman" panose="02020603050405020304" pitchFamily="34" charset="-122"/>
                <a:cs typeface="Times New Roman" panose="02020603050405020304" pitchFamily="34" charset="-120"/>
              </a:rPr>
              <a:t>THANK YOU</a:t>
            </a:r>
            <a:endParaRPr lang="en-US" sz="4400" dirty="0">
              <a:ln>
                <a:solidFill>
                  <a:srgbClr val="00B0F0"/>
                </a:solidFill>
              </a:ln>
              <a:solidFill>
                <a:srgbClr val="FF0000"/>
              </a:solidFill>
            </a:endParaRPr>
          </a:p>
          <a:p>
            <a:pPr marL="342900" indent="-342900" algn="ctr">
              <a:buSzPct val="100000"/>
              <a:buChar char="•"/>
            </a:pPr>
            <a:endParaRPr lang="en-US" sz="4400" dirty="0"/>
          </a:p>
          <a:p>
            <a:pPr marL="342900" indent="-342900" algn="ctr">
              <a:buSzPct val="100000"/>
              <a:buChar char="•"/>
            </a:pPr>
            <a:endParaRPr lang="en-US" sz="4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4572000"/>
            <a:ext cx="9144000" cy="576072"/>
          </a:xfrm>
          <a:prstGeom prst="rect">
            <a:avLst/>
          </a:prstGeom>
          <a:solidFill>
            <a:srgbClr val="5EA8A7"/>
          </a:solidFill>
        </p:spPr>
      </p:sp>
      <p:sp>
        <p:nvSpPr>
          <p:cNvPr id="3" name="Shape 1"/>
          <p:cNvSpPr/>
          <p:nvPr/>
        </p:nvSpPr>
        <p:spPr>
          <a:xfrm>
            <a:off x="8503920" y="4572000"/>
            <a:ext cx="640080" cy="576072"/>
          </a:xfrm>
          <a:prstGeom prst="rect">
            <a:avLst/>
          </a:prstGeom>
          <a:solidFill>
            <a:srgbClr val="FE4447"/>
          </a:solidFill>
        </p:spPr>
      </p:sp>
      <p:sp>
        <p:nvSpPr>
          <p:cNvPr id="4" name="Text 2"/>
          <p:cNvSpPr/>
          <p:nvPr/>
        </p:nvSpPr>
        <p:spPr>
          <a:xfrm>
            <a:off x="8503920" y="4572000"/>
            <a:ext cx="640080" cy="576072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algn="ctr"/>
            <a:r>
              <a:rPr lang="en-US" sz="1600" b="0" dirty="0">
                <a:solidFill>
                  <a:srgbClr val="222222"/>
                </a:solidFill>
                <a:latin typeface="Times New Roman" panose="02020603050405020304" pitchFamily="34" charset="0"/>
                <a:ea typeface="Times New Roman" panose="02020603050405020304" pitchFamily="34" charset="-122"/>
                <a:cs typeface="Times New Roman" panose="02020603050405020304" pitchFamily="34" charset="-120"/>
              </a:rPr>
              <a:t>1</a:t>
            </a:r>
            <a:endParaRPr lang="en-US" sz="1600" dirty="0"/>
          </a:p>
        </p:txBody>
      </p:sp>
      <p:sp>
        <p:nvSpPr>
          <p:cNvPr id="7" name="Text 3"/>
          <p:cNvSpPr/>
          <p:nvPr/>
        </p:nvSpPr>
        <p:spPr>
          <a:xfrm>
            <a:off x="457200" y="228600"/>
            <a:ext cx="8229600" cy="822960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r>
              <a:rPr lang="en-US" sz="2400" b="1" dirty="0">
                <a:solidFill>
                  <a:srgbClr val="277884"/>
                </a:solidFill>
                <a:latin typeface="Times New Roman" panose="02020603050405020304" pitchFamily="34" charset="0"/>
                <a:ea typeface="Times New Roman" panose="02020603050405020304" pitchFamily="34" charset="-122"/>
                <a:cs typeface="Times New Roman" panose="02020603050405020304" pitchFamily="34" charset="-120"/>
              </a:rPr>
              <a:t>Introduction</a:t>
            </a:r>
            <a:endParaRPr lang="en-US" sz="2400" dirty="0"/>
          </a:p>
        </p:txBody>
      </p:sp>
      <p:sp>
        <p:nvSpPr>
          <p:cNvPr id="8" name="Text 4"/>
          <p:cNvSpPr/>
          <p:nvPr/>
        </p:nvSpPr>
        <p:spPr>
          <a:xfrm>
            <a:off x="457200" y="1143000"/>
            <a:ext cx="8229600" cy="3200400"/>
          </a:xfrm>
          <a:prstGeom prst="rect">
            <a:avLst/>
          </a:prstGeom>
          <a:noFill/>
        </p:spPr>
        <p:txBody>
          <a:bodyPr wrap="square" rtlCol="0" anchor="t"/>
          <a:lstStyle/>
          <a:p>
            <a:pPr marL="342900" indent="-342900">
              <a:buSzPct val="100000"/>
              <a:buChar char="•"/>
            </a:pPr>
            <a:r>
              <a:rPr lang="en-US" sz="2000" dirty="0">
                <a:solidFill>
                  <a:srgbClr val="222222"/>
                </a:solidFill>
                <a:latin typeface="Times New Roman" panose="02020603050405020304" pitchFamily="34" charset="0"/>
                <a:ea typeface="Times New Roman" panose="02020603050405020304" pitchFamily="34" charset="-122"/>
                <a:cs typeface="Times New Roman" panose="02020603050405020304" pitchFamily="34" charset="-120"/>
              </a:rPr>
              <a:t>Fish spoilage refers to the deterioration of fish quality that makes it unsafe or unpalatable for consumption.</a:t>
            </a:r>
            <a:endParaRPr lang="en-US" sz="2000" dirty="0"/>
          </a:p>
          <a:p>
            <a:pPr marL="342900" indent="-342900">
              <a:buSzPct val="100000"/>
              <a:buChar char="•"/>
            </a:pPr>
            <a:endParaRPr lang="en-US" sz="2000" dirty="0"/>
          </a:p>
          <a:p>
            <a:pPr marL="342900" indent="-342900">
              <a:buSzPct val="100000"/>
              <a:buChar char="•"/>
            </a:pPr>
            <a:r>
              <a:rPr lang="en-US" sz="2000" dirty="0">
                <a:solidFill>
                  <a:srgbClr val="222222"/>
                </a:solidFill>
                <a:latin typeface="Times New Roman" panose="02020603050405020304" pitchFamily="34" charset="0"/>
                <a:ea typeface="Times New Roman" panose="02020603050405020304" pitchFamily="34" charset="-122"/>
                <a:cs typeface="Times New Roman" panose="02020603050405020304" pitchFamily="34" charset="-120"/>
              </a:rPr>
              <a:t>Spoilage can occur due to various factors such as microbial growth, enzymatic reactions, and chemical changes.</a:t>
            </a:r>
            <a:endParaRPr lang="en-US" sz="2000" dirty="0"/>
          </a:p>
          <a:p>
            <a:pPr marL="342900" indent="-342900">
              <a:buSzPct val="100000"/>
              <a:buChar char="•"/>
            </a:pPr>
            <a:endParaRPr lang="en-US" sz="2000" dirty="0"/>
          </a:p>
          <a:p>
            <a:pPr marL="342900" indent="-342900">
              <a:buSzPct val="100000"/>
              <a:buChar char="•"/>
            </a:pPr>
            <a:r>
              <a:rPr lang="en-US" sz="2000" dirty="0">
                <a:solidFill>
                  <a:srgbClr val="222222"/>
                </a:solidFill>
                <a:latin typeface="Times New Roman" panose="02020603050405020304" pitchFamily="34" charset="0"/>
                <a:ea typeface="Times New Roman" panose="02020603050405020304" pitchFamily="34" charset="-122"/>
                <a:cs typeface="Times New Roman" panose="02020603050405020304" pitchFamily="34" charset="-120"/>
              </a:rPr>
              <a:t>Proper handling, storage, and processing techniques are essential to prevent fish spoilage.</a:t>
            </a:r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4572000"/>
            <a:ext cx="9144000" cy="576072"/>
          </a:xfrm>
          <a:prstGeom prst="rect">
            <a:avLst/>
          </a:prstGeom>
          <a:solidFill>
            <a:srgbClr val="5EA8A7"/>
          </a:solidFill>
        </p:spPr>
      </p:sp>
      <p:sp>
        <p:nvSpPr>
          <p:cNvPr id="3" name="Shape 1"/>
          <p:cNvSpPr/>
          <p:nvPr/>
        </p:nvSpPr>
        <p:spPr>
          <a:xfrm>
            <a:off x="8503920" y="4572000"/>
            <a:ext cx="640080" cy="576072"/>
          </a:xfrm>
          <a:prstGeom prst="rect">
            <a:avLst/>
          </a:prstGeom>
          <a:solidFill>
            <a:srgbClr val="FE4447"/>
          </a:solidFill>
        </p:spPr>
      </p:sp>
      <p:sp>
        <p:nvSpPr>
          <p:cNvPr id="4" name="Text 2"/>
          <p:cNvSpPr/>
          <p:nvPr/>
        </p:nvSpPr>
        <p:spPr>
          <a:xfrm>
            <a:off x="8503920" y="4572000"/>
            <a:ext cx="640080" cy="576072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algn="ctr"/>
            <a:r>
              <a:rPr lang="en-US" sz="1600" b="0" dirty="0">
                <a:solidFill>
                  <a:srgbClr val="222222"/>
                </a:solidFill>
                <a:latin typeface="Times New Roman" panose="02020603050405020304" pitchFamily="34" charset="0"/>
                <a:ea typeface="Times New Roman" panose="02020603050405020304" pitchFamily="34" charset="-122"/>
                <a:cs typeface="Times New Roman" panose="02020603050405020304" pitchFamily="34" charset="-120"/>
              </a:rPr>
              <a:t>2</a:t>
            </a:r>
            <a:endParaRPr lang="en-US" sz="1600" dirty="0"/>
          </a:p>
        </p:txBody>
      </p:sp>
      <p:sp>
        <p:nvSpPr>
          <p:cNvPr id="7" name="Text 3"/>
          <p:cNvSpPr/>
          <p:nvPr/>
        </p:nvSpPr>
        <p:spPr>
          <a:xfrm>
            <a:off x="457200" y="228600"/>
            <a:ext cx="8229600" cy="822960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r>
              <a:rPr lang="en-US" sz="2400" b="1" dirty="0">
                <a:solidFill>
                  <a:srgbClr val="277884"/>
                </a:solidFill>
                <a:latin typeface="Times New Roman" panose="02020603050405020304" pitchFamily="34" charset="0"/>
                <a:ea typeface="Times New Roman" panose="02020603050405020304" pitchFamily="34" charset="-122"/>
                <a:cs typeface="Times New Roman" panose="02020603050405020304" pitchFamily="34" charset="-120"/>
              </a:rPr>
              <a:t>Types of Fish Spoilage</a:t>
            </a:r>
            <a:endParaRPr lang="en-US" sz="2400" dirty="0"/>
          </a:p>
        </p:txBody>
      </p:sp>
      <p:sp>
        <p:nvSpPr>
          <p:cNvPr id="8" name="Text 4"/>
          <p:cNvSpPr/>
          <p:nvPr/>
        </p:nvSpPr>
        <p:spPr>
          <a:xfrm>
            <a:off x="457200" y="1211580"/>
            <a:ext cx="8229600" cy="3200400"/>
          </a:xfrm>
          <a:prstGeom prst="rect">
            <a:avLst/>
          </a:prstGeom>
          <a:noFill/>
        </p:spPr>
        <p:txBody>
          <a:bodyPr wrap="square" rtlCol="0" anchor="t"/>
          <a:lstStyle/>
          <a:p>
            <a:pPr marL="342900" indent="-342900">
              <a:buSzPct val="100000"/>
              <a:buChar char="•"/>
            </a:pPr>
            <a:r>
              <a:rPr lang="en-US" sz="2000" dirty="0">
                <a:solidFill>
                  <a:srgbClr val="222222"/>
                </a:solidFill>
                <a:latin typeface="Times New Roman" panose="02020603050405020304" pitchFamily="34" charset="0"/>
                <a:ea typeface="Times New Roman" panose="02020603050405020304" pitchFamily="34" charset="-122"/>
                <a:cs typeface="Times New Roman" panose="02020603050405020304" pitchFamily="34" charset="-120"/>
              </a:rPr>
              <a:t>Microbial Spoilage: Bacteria, molds, and yeasts can multiply on fish, leading to off-flavors, odors, and texture changes.</a:t>
            </a:r>
            <a:endParaRPr lang="en-US" sz="2000" dirty="0"/>
          </a:p>
          <a:p>
            <a:pPr marL="342900" indent="-342900">
              <a:buSzPct val="100000"/>
              <a:buChar char="•"/>
            </a:pPr>
            <a:endParaRPr lang="en-US" sz="2000" dirty="0"/>
          </a:p>
          <a:p>
            <a:pPr marL="342900" indent="-342900">
              <a:buSzPct val="100000"/>
              <a:buChar char="•"/>
            </a:pPr>
            <a:r>
              <a:rPr lang="en-US" sz="2000" dirty="0">
                <a:solidFill>
                  <a:srgbClr val="222222"/>
                </a:solidFill>
                <a:latin typeface="Times New Roman" panose="02020603050405020304" pitchFamily="34" charset="0"/>
                <a:ea typeface="Times New Roman" panose="02020603050405020304" pitchFamily="34" charset="-122"/>
                <a:cs typeface="Times New Roman" panose="02020603050405020304" pitchFamily="34" charset="-120"/>
              </a:rPr>
              <a:t>Enzymatic Spoilage: Enzymes naturally present in fish can break down proteins and fats, causing spoilage.</a:t>
            </a:r>
            <a:endParaRPr lang="en-US" sz="2000" dirty="0"/>
          </a:p>
          <a:p>
            <a:pPr marL="342900" indent="-342900">
              <a:buSzPct val="100000"/>
              <a:buChar char="•"/>
            </a:pPr>
            <a:endParaRPr lang="en-US" sz="2000" dirty="0"/>
          </a:p>
          <a:p>
            <a:pPr marL="342900" indent="-342900">
              <a:buSzPct val="100000"/>
              <a:buChar char="•"/>
            </a:pPr>
            <a:r>
              <a:rPr lang="en-US" sz="2000" dirty="0">
                <a:solidFill>
                  <a:srgbClr val="222222"/>
                </a:solidFill>
                <a:latin typeface="Times New Roman" panose="02020603050405020304" pitchFamily="34" charset="0"/>
                <a:ea typeface="Times New Roman" panose="02020603050405020304" pitchFamily="34" charset="-122"/>
                <a:cs typeface="Times New Roman" panose="02020603050405020304" pitchFamily="34" charset="-120"/>
              </a:rPr>
              <a:t>Chemical Spoilage: Oxidation, rancidity, and formation of biogenic amines can occur in fish due to chemical reactions.</a:t>
            </a:r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4572000"/>
            <a:ext cx="9144000" cy="576072"/>
          </a:xfrm>
          <a:prstGeom prst="rect">
            <a:avLst/>
          </a:prstGeom>
          <a:solidFill>
            <a:srgbClr val="5EA8A7"/>
          </a:solidFill>
        </p:spPr>
      </p:sp>
      <p:sp>
        <p:nvSpPr>
          <p:cNvPr id="3" name="Shape 1"/>
          <p:cNvSpPr/>
          <p:nvPr/>
        </p:nvSpPr>
        <p:spPr>
          <a:xfrm>
            <a:off x="8503920" y="4572000"/>
            <a:ext cx="640080" cy="576072"/>
          </a:xfrm>
          <a:prstGeom prst="rect">
            <a:avLst/>
          </a:prstGeom>
          <a:solidFill>
            <a:srgbClr val="FE4447"/>
          </a:solidFill>
        </p:spPr>
      </p:sp>
      <p:sp>
        <p:nvSpPr>
          <p:cNvPr id="4" name="Text 2"/>
          <p:cNvSpPr/>
          <p:nvPr/>
        </p:nvSpPr>
        <p:spPr>
          <a:xfrm>
            <a:off x="8503920" y="4572000"/>
            <a:ext cx="640080" cy="576072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algn="ctr"/>
            <a:r>
              <a:rPr lang="en-US" sz="1600" b="0" dirty="0">
                <a:solidFill>
                  <a:srgbClr val="222222"/>
                </a:solidFill>
                <a:latin typeface="Times New Roman" panose="02020603050405020304" pitchFamily="34" charset="0"/>
                <a:ea typeface="Times New Roman" panose="02020603050405020304" pitchFamily="34" charset="-122"/>
                <a:cs typeface="Times New Roman" panose="02020603050405020304" pitchFamily="34" charset="-120"/>
              </a:rPr>
              <a:t>3</a:t>
            </a:r>
            <a:endParaRPr lang="en-US" sz="1600" dirty="0"/>
          </a:p>
        </p:txBody>
      </p:sp>
      <p:sp>
        <p:nvSpPr>
          <p:cNvPr id="7" name="Text 3"/>
          <p:cNvSpPr/>
          <p:nvPr/>
        </p:nvSpPr>
        <p:spPr>
          <a:xfrm>
            <a:off x="457200" y="228600"/>
            <a:ext cx="8229600" cy="822960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r>
              <a:rPr lang="en-US" sz="2400" b="1" dirty="0">
                <a:solidFill>
                  <a:srgbClr val="277884"/>
                </a:solidFill>
                <a:latin typeface="Times New Roman" panose="02020603050405020304" pitchFamily="34" charset="0"/>
                <a:ea typeface="Times New Roman" panose="02020603050405020304" pitchFamily="34" charset="-122"/>
                <a:cs typeface="Times New Roman" panose="02020603050405020304" pitchFamily="34" charset="-120"/>
              </a:rPr>
              <a:t>Signs of Fish Spoilage</a:t>
            </a:r>
            <a:endParaRPr lang="en-US" sz="2400" dirty="0"/>
          </a:p>
        </p:txBody>
      </p:sp>
      <p:sp>
        <p:nvSpPr>
          <p:cNvPr id="8" name="Text 4"/>
          <p:cNvSpPr/>
          <p:nvPr/>
        </p:nvSpPr>
        <p:spPr>
          <a:xfrm>
            <a:off x="457200" y="1143000"/>
            <a:ext cx="8229600" cy="3200400"/>
          </a:xfrm>
          <a:prstGeom prst="rect">
            <a:avLst/>
          </a:prstGeom>
          <a:noFill/>
        </p:spPr>
        <p:txBody>
          <a:bodyPr wrap="square" rtlCol="0" anchor="t"/>
          <a:lstStyle/>
          <a:p>
            <a:pPr marL="342900" indent="-342900">
              <a:buSzPct val="100000"/>
              <a:buChar char="•"/>
            </a:pPr>
            <a:r>
              <a:rPr lang="en-US" sz="2000" dirty="0">
                <a:solidFill>
                  <a:srgbClr val="222222"/>
                </a:solidFill>
                <a:latin typeface="Times New Roman" panose="02020603050405020304" pitchFamily="34" charset="0"/>
                <a:ea typeface="Times New Roman" panose="02020603050405020304" pitchFamily="34" charset="-122"/>
                <a:cs typeface="Times New Roman" panose="02020603050405020304" pitchFamily="34" charset="-120"/>
              </a:rPr>
              <a:t>Foul Odor: Fish undergoing spoilage may emit a strong, unpleasant smell indicating microbial activity.</a:t>
            </a:r>
            <a:endParaRPr lang="en-US" sz="2000" dirty="0"/>
          </a:p>
          <a:p>
            <a:pPr marL="342900" indent="-342900">
              <a:buSzPct val="100000"/>
              <a:buChar char="•"/>
            </a:pPr>
            <a:endParaRPr lang="en-US" sz="2000" dirty="0"/>
          </a:p>
          <a:p>
            <a:pPr marL="342900" indent="-342900">
              <a:buSzPct val="100000"/>
              <a:buChar char="•"/>
            </a:pPr>
            <a:r>
              <a:rPr lang="en-US" sz="2000" dirty="0">
                <a:solidFill>
                  <a:srgbClr val="222222"/>
                </a:solidFill>
                <a:latin typeface="Times New Roman" panose="02020603050405020304" pitchFamily="34" charset="0"/>
                <a:ea typeface="Times New Roman" panose="02020603050405020304" pitchFamily="34" charset="-122"/>
                <a:cs typeface="Times New Roman" panose="02020603050405020304" pitchFamily="34" charset="-120"/>
              </a:rPr>
              <a:t>Discoloration: Changes in color, such as browning or darkening of flesh, can be a sign of spoilage.</a:t>
            </a:r>
            <a:endParaRPr lang="en-US" sz="2000" dirty="0"/>
          </a:p>
          <a:p>
            <a:pPr marL="342900" indent="-342900">
              <a:buSzPct val="100000"/>
              <a:buChar char="•"/>
            </a:pPr>
            <a:endParaRPr lang="en-US" sz="2000" dirty="0"/>
          </a:p>
          <a:p>
            <a:pPr marL="342900" indent="-342900">
              <a:buSzPct val="100000"/>
              <a:buChar char="•"/>
            </a:pPr>
            <a:r>
              <a:rPr lang="en-US" sz="2000" dirty="0">
                <a:solidFill>
                  <a:srgbClr val="222222"/>
                </a:solidFill>
                <a:latin typeface="Times New Roman" panose="02020603050405020304" pitchFamily="34" charset="0"/>
                <a:ea typeface="Times New Roman" panose="02020603050405020304" pitchFamily="34" charset="-122"/>
                <a:cs typeface="Times New Roman" panose="02020603050405020304" pitchFamily="34" charset="-120"/>
              </a:rPr>
              <a:t>Texture Changes: Sliminess, mushiness, or dryness in fish flesh can indicate spoilage.</a:t>
            </a:r>
            <a:endParaRPr lang="en-U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4572000"/>
            <a:ext cx="9144000" cy="576072"/>
          </a:xfrm>
          <a:prstGeom prst="rect">
            <a:avLst/>
          </a:prstGeom>
          <a:solidFill>
            <a:srgbClr val="5EA8A7"/>
          </a:solidFill>
        </p:spPr>
      </p:sp>
      <p:sp>
        <p:nvSpPr>
          <p:cNvPr id="3" name="Shape 1"/>
          <p:cNvSpPr/>
          <p:nvPr/>
        </p:nvSpPr>
        <p:spPr>
          <a:xfrm>
            <a:off x="8503920" y="4572000"/>
            <a:ext cx="640080" cy="576072"/>
          </a:xfrm>
          <a:prstGeom prst="rect">
            <a:avLst/>
          </a:prstGeom>
          <a:solidFill>
            <a:srgbClr val="FE4447"/>
          </a:solidFill>
        </p:spPr>
      </p:sp>
      <p:sp>
        <p:nvSpPr>
          <p:cNvPr id="4" name="Text 2"/>
          <p:cNvSpPr/>
          <p:nvPr/>
        </p:nvSpPr>
        <p:spPr>
          <a:xfrm>
            <a:off x="8503920" y="4572000"/>
            <a:ext cx="640080" cy="576072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algn="ctr"/>
            <a:r>
              <a:rPr lang="en-US" sz="1600" b="0" dirty="0">
                <a:solidFill>
                  <a:srgbClr val="222222"/>
                </a:solidFill>
                <a:latin typeface="Times New Roman" panose="02020603050405020304" pitchFamily="34" charset="0"/>
                <a:ea typeface="Times New Roman" panose="02020603050405020304" pitchFamily="34" charset="-122"/>
                <a:cs typeface="Times New Roman" panose="02020603050405020304" pitchFamily="34" charset="-120"/>
              </a:rPr>
              <a:t>4</a:t>
            </a:r>
            <a:endParaRPr lang="en-US" sz="1600" dirty="0"/>
          </a:p>
        </p:txBody>
      </p:sp>
      <p:sp>
        <p:nvSpPr>
          <p:cNvPr id="7" name="Text 3"/>
          <p:cNvSpPr/>
          <p:nvPr/>
        </p:nvSpPr>
        <p:spPr>
          <a:xfrm>
            <a:off x="457200" y="228600"/>
            <a:ext cx="8229600" cy="822960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r>
              <a:rPr lang="en-US" sz="2400" b="1" dirty="0">
                <a:solidFill>
                  <a:srgbClr val="277884"/>
                </a:solidFill>
                <a:latin typeface="Times New Roman" panose="02020603050405020304" pitchFamily="34" charset="0"/>
                <a:ea typeface="Times New Roman" panose="02020603050405020304" pitchFamily="34" charset="-122"/>
                <a:cs typeface="Times New Roman" panose="02020603050405020304" pitchFamily="34" charset="-120"/>
              </a:rPr>
              <a:t>Factors Affecting Fish Spoilage</a:t>
            </a:r>
            <a:endParaRPr lang="en-US" sz="2400" dirty="0"/>
          </a:p>
        </p:txBody>
      </p:sp>
      <p:sp>
        <p:nvSpPr>
          <p:cNvPr id="8" name="Text 4"/>
          <p:cNvSpPr/>
          <p:nvPr/>
        </p:nvSpPr>
        <p:spPr>
          <a:xfrm>
            <a:off x="457200" y="1143000"/>
            <a:ext cx="8229600" cy="3200400"/>
          </a:xfrm>
          <a:prstGeom prst="rect">
            <a:avLst/>
          </a:prstGeom>
          <a:noFill/>
        </p:spPr>
        <p:txBody>
          <a:bodyPr wrap="square" rtlCol="0" anchor="t"/>
          <a:lstStyle/>
          <a:p>
            <a:pPr marL="342900" indent="-342900">
              <a:buSzPct val="100000"/>
              <a:buChar char="•"/>
            </a:pPr>
            <a:r>
              <a:rPr lang="en-US" sz="2000" dirty="0">
                <a:solidFill>
                  <a:srgbClr val="222222"/>
                </a:solidFill>
                <a:latin typeface="Times New Roman" panose="02020603050405020304" pitchFamily="34" charset="0"/>
                <a:ea typeface="Times New Roman" panose="02020603050405020304" pitchFamily="34" charset="-122"/>
                <a:cs typeface="Times New Roman" panose="02020603050405020304" pitchFamily="34" charset="-120"/>
              </a:rPr>
              <a:t>Temperature: Fish should be stored at appropriate temperatures to slow down microbial growth and enzymatic reactions.</a:t>
            </a:r>
            <a:endParaRPr lang="en-US" sz="2000" dirty="0"/>
          </a:p>
          <a:p>
            <a:pPr marL="342900" indent="-342900">
              <a:buSzPct val="100000"/>
              <a:buChar char="•"/>
            </a:pPr>
            <a:endParaRPr lang="en-US" sz="2000" dirty="0"/>
          </a:p>
          <a:p>
            <a:pPr marL="342900" indent="-342900">
              <a:buSzPct val="100000"/>
              <a:buChar char="•"/>
            </a:pPr>
            <a:r>
              <a:rPr lang="en-US" sz="2000" dirty="0">
                <a:solidFill>
                  <a:srgbClr val="222222"/>
                </a:solidFill>
                <a:latin typeface="Times New Roman" panose="02020603050405020304" pitchFamily="34" charset="0"/>
                <a:ea typeface="Times New Roman" panose="02020603050405020304" pitchFamily="34" charset="-122"/>
                <a:cs typeface="Times New Roman" panose="02020603050405020304" pitchFamily="34" charset="-120"/>
              </a:rPr>
              <a:t>Time: The longer fish is stored, the higher the likelihood of spoilage occurring.</a:t>
            </a:r>
            <a:endParaRPr lang="en-US" sz="2000" dirty="0"/>
          </a:p>
          <a:p>
            <a:pPr marL="342900" indent="-342900">
              <a:buSzPct val="100000"/>
              <a:buChar char="•"/>
            </a:pPr>
            <a:endParaRPr lang="en-US" sz="2000" dirty="0"/>
          </a:p>
          <a:p>
            <a:pPr marL="342900" indent="-342900">
              <a:buSzPct val="100000"/>
              <a:buChar char="•"/>
            </a:pPr>
            <a:r>
              <a:rPr lang="en-US" sz="2000" dirty="0">
                <a:solidFill>
                  <a:srgbClr val="222222"/>
                </a:solidFill>
                <a:latin typeface="Times New Roman" panose="02020603050405020304" pitchFamily="34" charset="0"/>
                <a:ea typeface="Times New Roman" panose="02020603050405020304" pitchFamily="34" charset="-122"/>
                <a:cs typeface="Times New Roman" panose="02020603050405020304" pitchFamily="34" charset="-120"/>
              </a:rPr>
              <a:t>Hygiene: Proper sanitation practices during handling, processing, and storage can prevent contamination and spoilage.</a:t>
            </a:r>
            <a:endParaRPr lang="en-US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4572000"/>
            <a:ext cx="9144000" cy="576072"/>
          </a:xfrm>
          <a:prstGeom prst="rect">
            <a:avLst/>
          </a:prstGeom>
          <a:solidFill>
            <a:srgbClr val="5EA8A7"/>
          </a:solidFill>
        </p:spPr>
      </p:sp>
      <p:sp>
        <p:nvSpPr>
          <p:cNvPr id="3" name="Shape 1"/>
          <p:cNvSpPr/>
          <p:nvPr/>
        </p:nvSpPr>
        <p:spPr>
          <a:xfrm>
            <a:off x="8503920" y="4572000"/>
            <a:ext cx="640080" cy="576072"/>
          </a:xfrm>
          <a:prstGeom prst="rect">
            <a:avLst/>
          </a:prstGeom>
          <a:solidFill>
            <a:srgbClr val="FE4447"/>
          </a:solidFill>
        </p:spPr>
      </p:sp>
      <p:sp>
        <p:nvSpPr>
          <p:cNvPr id="4" name="Text 2"/>
          <p:cNvSpPr/>
          <p:nvPr/>
        </p:nvSpPr>
        <p:spPr>
          <a:xfrm>
            <a:off x="8503920" y="4572000"/>
            <a:ext cx="640080" cy="576072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algn="ctr"/>
            <a:r>
              <a:rPr lang="en-US" sz="1600" b="0" dirty="0">
                <a:solidFill>
                  <a:srgbClr val="222222"/>
                </a:solidFill>
                <a:latin typeface="Times New Roman" panose="02020603050405020304" pitchFamily="34" charset="0"/>
                <a:ea typeface="Times New Roman" panose="02020603050405020304" pitchFamily="34" charset="-122"/>
                <a:cs typeface="Times New Roman" panose="02020603050405020304" pitchFamily="34" charset="-120"/>
              </a:rPr>
              <a:t>5</a:t>
            </a:r>
            <a:endParaRPr lang="en-US" sz="1600" dirty="0"/>
          </a:p>
        </p:txBody>
      </p:sp>
      <p:sp>
        <p:nvSpPr>
          <p:cNvPr id="7" name="Text 3"/>
          <p:cNvSpPr/>
          <p:nvPr/>
        </p:nvSpPr>
        <p:spPr>
          <a:xfrm>
            <a:off x="457200" y="228600"/>
            <a:ext cx="8229600" cy="822960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r>
              <a:rPr lang="en-US" sz="2400" b="1" dirty="0">
                <a:solidFill>
                  <a:srgbClr val="277884"/>
                </a:solidFill>
                <a:latin typeface="Times New Roman" panose="02020603050405020304" pitchFamily="34" charset="0"/>
                <a:ea typeface="Times New Roman" panose="02020603050405020304" pitchFamily="34" charset="-122"/>
                <a:cs typeface="Times New Roman" panose="02020603050405020304" pitchFamily="34" charset="-120"/>
              </a:rPr>
              <a:t>Preventing Fish Spoilage - Proper Handling</a:t>
            </a:r>
            <a:endParaRPr lang="en-US" sz="2400" dirty="0"/>
          </a:p>
        </p:txBody>
      </p:sp>
      <p:sp>
        <p:nvSpPr>
          <p:cNvPr id="8" name="Text 4"/>
          <p:cNvSpPr/>
          <p:nvPr/>
        </p:nvSpPr>
        <p:spPr>
          <a:xfrm>
            <a:off x="457200" y="1143000"/>
            <a:ext cx="8229600" cy="3200400"/>
          </a:xfrm>
          <a:prstGeom prst="rect">
            <a:avLst/>
          </a:prstGeom>
          <a:noFill/>
        </p:spPr>
        <p:txBody>
          <a:bodyPr wrap="square" rtlCol="0" anchor="t"/>
          <a:lstStyle/>
          <a:p>
            <a:pPr marL="342900" indent="-342900">
              <a:buSzPct val="100000"/>
              <a:buChar char="•"/>
            </a:pPr>
            <a:r>
              <a:rPr lang="en-US" sz="2000" dirty="0">
                <a:solidFill>
                  <a:srgbClr val="222222"/>
                </a:solidFill>
                <a:latin typeface="Times New Roman" panose="02020603050405020304" pitchFamily="34" charset="0"/>
                <a:ea typeface="Times New Roman" panose="02020603050405020304" pitchFamily="34" charset="-122"/>
                <a:cs typeface="Times New Roman" panose="02020603050405020304" pitchFamily="34" charset="-120"/>
              </a:rPr>
              <a:t>Keep fish cold: Store fish on ice or refrigerate it promptly to slow down bacterial growth.</a:t>
            </a:r>
            <a:endParaRPr lang="en-US" sz="2000" dirty="0"/>
          </a:p>
          <a:p>
            <a:pPr marL="342900" indent="-342900">
              <a:buSzPct val="100000"/>
              <a:buChar char="•"/>
            </a:pPr>
            <a:endParaRPr lang="en-US" sz="2000" dirty="0"/>
          </a:p>
          <a:p>
            <a:pPr marL="342900" indent="-342900">
              <a:buSzPct val="100000"/>
              <a:buChar char="•"/>
            </a:pPr>
            <a:r>
              <a:rPr lang="en-US" sz="2000" dirty="0">
                <a:solidFill>
                  <a:srgbClr val="222222"/>
                </a:solidFill>
                <a:latin typeface="Times New Roman" panose="02020603050405020304" pitchFamily="34" charset="0"/>
                <a:ea typeface="Times New Roman" panose="02020603050405020304" pitchFamily="34" charset="-122"/>
                <a:cs typeface="Times New Roman" panose="02020603050405020304" pitchFamily="34" charset="-120"/>
              </a:rPr>
              <a:t>Avoid cross-contamination: Use separate cutting boards and utensils for raw fish to prevent contamination.</a:t>
            </a:r>
            <a:endParaRPr lang="en-US" sz="2000" dirty="0"/>
          </a:p>
          <a:p>
            <a:pPr marL="342900" indent="-342900">
              <a:buSzPct val="100000"/>
              <a:buChar char="•"/>
            </a:pPr>
            <a:endParaRPr lang="en-US" sz="2000" dirty="0"/>
          </a:p>
          <a:p>
            <a:pPr marL="342900" indent="-342900">
              <a:buSzPct val="100000"/>
              <a:buChar char="•"/>
            </a:pPr>
            <a:r>
              <a:rPr lang="en-US" sz="2000" dirty="0">
                <a:solidFill>
                  <a:srgbClr val="222222"/>
                </a:solidFill>
                <a:latin typeface="Times New Roman" panose="02020603050405020304" pitchFamily="34" charset="0"/>
                <a:ea typeface="Times New Roman" panose="02020603050405020304" pitchFamily="34" charset="-122"/>
                <a:cs typeface="Times New Roman" panose="02020603050405020304" pitchFamily="34" charset="-120"/>
              </a:rPr>
              <a:t>Cleanliness: Wash hands, equipment, and surfaces thoroughly to prevent the spread of bacteria.</a:t>
            </a:r>
            <a:endParaRPr lang="en-US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4572000"/>
            <a:ext cx="9144000" cy="576072"/>
          </a:xfrm>
          <a:prstGeom prst="rect">
            <a:avLst/>
          </a:prstGeom>
          <a:solidFill>
            <a:srgbClr val="5EA8A7"/>
          </a:solidFill>
        </p:spPr>
      </p:sp>
      <p:sp>
        <p:nvSpPr>
          <p:cNvPr id="3" name="Shape 1"/>
          <p:cNvSpPr/>
          <p:nvPr/>
        </p:nvSpPr>
        <p:spPr>
          <a:xfrm>
            <a:off x="8503920" y="4572000"/>
            <a:ext cx="640080" cy="576072"/>
          </a:xfrm>
          <a:prstGeom prst="rect">
            <a:avLst/>
          </a:prstGeom>
          <a:solidFill>
            <a:srgbClr val="FE4447"/>
          </a:solidFill>
        </p:spPr>
      </p:sp>
      <p:sp>
        <p:nvSpPr>
          <p:cNvPr id="4" name="Text 2"/>
          <p:cNvSpPr/>
          <p:nvPr/>
        </p:nvSpPr>
        <p:spPr>
          <a:xfrm>
            <a:off x="8503920" y="4572000"/>
            <a:ext cx="640080" cy="576072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algn="ctr"/>
            <a:r>
              <a:rPr lang="en-US" sz="1600" b="0" dirty="0">
                <a:solidFill>
                  <a:srgbClr val="222222"/>
                </a:solidFill>
                <a:latin typeface="Times New Roman" panose="02020603050405020304" pitchFamily="34" charset="0"/>
                <a:ea typeface="Times New Roman" panose="02020603050405020304" pitchFamily="34" charset="-122"/>
                <a:cs typeface="Times New Roman" panose="02020603050405020304" pitchFamily="34" charset="-120"/>
              </a:rPr>
              <a:t>6</a:t>
            </a:r>
            <a:endParaRPr lang="en-US" sz="1600" dirty="0"/>
          </a:p>
        </p:txBody>
      </p:sp>
      <p:sp>
        <p:nvSpPr>
          <p:cNvPr id="7" name="Text 3"/>
          <p:cNvSpPr/>
          <p:nvPr/>
        </p:nvSpPr>
        <p:spPr>
          <a:xfrm>
            <a:off x="457200" y="228600"/>
            <a:ext cx="8229600" cy="822960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r>
              <a:rPr lang="en-US" sz="2400" b="1" dirty="0">
                <a:solidFill>
                  <a:srgbClr val="277884"/>
                </a:solidFill>
                <a:latin typeface="Times New Roman" panose="02020603050405020304" pitchFamily="34" charset="0"/>
                <a:ea typeface="Times New Roman" panose="02020603050405020304" pitchFamily="34" charset="-122"/>
                <a:cs typeface="Times New Roman" panose="02020603050405020304" pitchFamily="34" charset="-120"/>
              </a:rPr>
              <a:t>Preventing Fish Spoilage - Proper Storage</a:t>
            </a:r>
            <a:endParaRPr lang="en-US" sz="2400" dirty="0"/>
          </a:p>
        </p:txBody>
      </p:sp>
      <p:sp>
        <p:nvSpPr>
          <p:cNvPr id="8" name="Text 4"/>
          <p:cNvSpPr/>
          <p:nvPr/>
        </p:nvSpPr>
        <p:spPr>
          <a:xfrm>
            <a:off x="457200" y="1143000"/>
            <a:ext cx="8229600" cy="3200400"/>
          </a:xfrm>
          <a:prstGeom prst="rect">
            <a:avLst/>
          </a:prstGeom>
          <a:noFill/>
        </p:spPr>
        <p:txBody>
          <a:bodyPr wrap="square" rtlCol="0" anchor="t"/>
          <a:lstStyle/>
          <a:p>
            <a:pPr marL="342900" indent="-342900">
              <a:buSzPct val="100000"/>
              <a:buChar char="•"/>
            </a:pPr>
            <a:r>
              <a:rPr lang="en-US" sz="2000" dirty="0">
                <a:solidFill>
                  <a:srgbClr val="222222"/>
                </a:solidFill>
                <a:latin typeface="Times New Roman" panose="02020603050405020304" pitchFamily="34" charset="0"/>
                <a:ea typeface="Times New Roman" panose="02020603050405020304" pitchFamily="34" charset="-122"/>
                <a:cs typeface="Times New Roman" panose="02020603050405020304" pitchFamily="34" charset="-120"/>
              </a:rPr>
              <a:t>Refrigeration: Store fish at temperatures below 40°F (4°C) to maintain freshness.</a:t>
            </a:r>
            <a:endParaRPr lang="en-US" sz="2000" dirty="0"/>
          </a:p>
          <a:p>
            <a:pPr marL="342900" indent="-342900">
              <a:buSzPct val="100000"/>
              <a:buChar char="•"/>
            </a:pPr>
            <a:endParaRPr lang="en-US" sz="2000" dirty="0"/>
          </a:p>
          <a:p>
            <a:pPr marL="342900" indent="-342900">
              <a:buSzPct val="100000"/>
              <a:buChar char="•"/>
            </a:pPr>
            <a:r>
              <a:rPr lang="en-US" sz="2000" dirty="0">
                <a:solidFill>
                  <a:srgbClr val="222222"/>
                </a:solidFill>
                <a:latin typeface="Times New Roman" panose="02020603050405020304" pitchFamily="34" charset="0"/>
                <a:ea typeface="Times New Roman" panose="02020603050405020304" pitchFamily="34" charset="-122"/>
                <a:cs typeface="Times New Roman" panose="02020603050405020304" pitchFamily="34" charset="-120"/>
              </a:rPr>
              <a:t>Freezing: Properly wrap fish in airtight packaging before freezing to prevent freezer burn.</a:t>
            </a:r>
            <a:endParaRPr lang="en-US" sz="2000" dirty="0"/>
          </a:p>
          <a:p>
            <a:pPr marL="342900" indent="-342900">
              <a:buSzPct val="100000"/>
              <a:buChar char="•"/>
            </a:pPr>
            <a:endParaRPr lang="en-US" sz="2000" dirty="0"/>
          </a:p>
          <a:p>
            <a:pPr marL="342900" indent="-342900">
              <a:buSzPct val="100000"/>
              <a:buChar char="•"/>
            </a:pPr>
            <a:r>
              <a:rPr lang="en-US" sz="2000" dirty="0">
                <a:solidFill>
                  <a:srgbClr val="222222"/>
                </a:solidFill>
                <a:latin typeface="Times New Roman" panose="02020603050405020304" pitchFamily="34" charset="0"/>
                <a:ea typeface="Times New Roman" panose="02020603050405020304" pitchFamily="34" charset="-122"/>
                <a:cs typeface="Times New Roman" panose="02020603050405020304" pitchFamily="34" charset="-120"/>
              </a:rPr>
              <a:t>Use-by dates: Follow expiration dates and consume fish before they spoil.</a:t>
            </a:r>
            <a:endParaRPr lang="en-US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4572000"/>
            <a:ext cx="9144000" cy="576072"/>
          </a:xfrm>
          <a:prstGeom prst="rect">
            <a:avLst/>
          </a:prstGeom>
          <a:solidFill>
            <a:srgbClr val="5EA8A7"/>
          </a:solidFill>
        </p:spPr>
      </p:sp>
      <p:sp>
        <p:nvSpPr>
          <p:cNvPr id="3" name="Shape 1"/>
          <p:cNvSpPr/>
          <p:nvPr/>
        </p:nvSpPr>
        <p:spPr>
          <a:xfrm>
            <a:off x="8503920" y="4572000"/>
            <a:ext cx="640080" cy="576072"/>
          </a:xfrm>
          <a:prstGeom prst="rect">
            <a:avLst/>
          </a:prstGeom>
          <a:solidFill>
            <a:srgbClr val="FE4447"/>
          </a:solidFill>
        </p:spPr>
      </p:sp>
      <p:sp>
        <p:nvSpPr>
          <p:cNvPr id="4" name="Text 2"/>
          <p:cNvSpPr/>
          <p:nvPr/>
        </p:nvSpPr>
        <p:spPr>
          <a:xfrm>
            <a:off x="8503920" y="4572000"/>
            <a:ext cx="640080" cy="576072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algn="ctr"/>
            <a:r>
              <a:rPr lang="en-US" sz="1600" b="0" dirty="0">
                <a:solidFill>
                  <a:srgbClr val="222222"/>
                </a:solidFill>
                <a:latin typeface="Times New Roman" panose="02020603050405020304" pitchFamily="34" charset="0"/>
                <a:ea typeface="Times New Roman" panose="02020603050405020304" pitchFamily="34" charset="-122"/>
                <a:cs typeface="Times New Roman" panose="02020603050405020304" pitchFamily="34" charset="-120"/>
              </a:rPr>
              <a:t>7</a:t>
            </a:r>
            <a:endParaRPr lang="en-US" sz="1600" dirty="0"/>
          </a:p>
        </p:txBody>
      </p:sp>
      <p:sp>
        <p:nvSpPr>
          <p:cNvPr id="7" name="Text 3"/>
          <p:cNvSpPr/>
          <p:nvPr/>
        </p:nvSpPr>
        <p:spPr>
          <a:xfrm>
            <a:off x="457200" y="228600"/>
            <a:ext cx="8229600" cy="822960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r>
              <a:rPr lang="en-US" sz="2400" b="1" dirty="0">
                <a:solidFill>
                  <a:srgbClr val="277884"/>
                </a:solidFill>
                <a:latin typeface="Times New Roman" panose="02020603050405020304" pitchFamily="34" charset="0"/>
                <a:ea typeface="Times New Roman" panose="02020603050405020304" pitchFamily="34" charset="-122"/>
                <a:cs typeface="Times New Roman" panose="02020603050405020304" pitchFamily="34" charset="-120"/>
              </a:rPr>
              <a:t>Preventing Fish Spoilage - Proper Processing</a:t>
            </a:r>
            <a:endParaRPr lang="en-US" sz="2400" dirty="0"/>
          </a:p>
        </p:txBody>
      </p:sp>
      <p:sp>
        <p:nvSpPr>
          <p:cNvPr id="8" name="Text 4"/>
          <p:cNvSpPr/>
          <p:nvPr/>
        </p:nvSpPr>
        <p:spPr>
          <a:xfrm>
            <a:off x="457200" y="1143000"/>
            <a:ext cx="8229600" cy="3200400"/>
          </a:xfrm>
          <a:prstGeom prst="rect">
            <a:avLst/>
          </a:prstGeom>
          <a:noFill/>
        </p:spPr>
        <p:txBody>
          <a:bodyPr wrap="square" rtlCol="0" anchor="t"/>
          <a:lstStyle/>
          <a:p>
            <a:pPr marL="342900" indent="-342900">
              <a:buSzPct val="100000"/>
              <a:buChar char="•"/>
            </a:pPr>
            <a:r>
              <a:rPr lang="en-US" sz="2000" dirty="0">
                <a:solidFill>
                  <a:srgbClr val="222222"/>
                </a:solidFill>
                <a:latin typeface="Times New Roman" panose="02020603050405020304" pitchFamily="34" charset="0"/>
                <a:ea typeface="Times New Roman" panose="02020603050405020304" pitchFamily="34" charset="-122"/>
                <a:cs typeface="Times New Roman" panose="02020603050405020304" pitchFamily="34" charset="-120"/>
              </a:rPr>
              <a:t>Gutting and cleaning: Remove internal organs and rinse fish thoroughly to prevent enzymatic and microbial spoilage.</a:t>
            </a:r>
            <a:endParaRPr lang="en-US" sz="2000" dirty="0"/>
          </a:p>
          <a:p>
            <a:pPr marL="342900" indent="-342900">
              <a:buSzPct val="100000"/>
              <a:buChar char="•"/>
            </a:pPr>
            <a:endParaRPr lang="en-US" sz="2000" dirty="0"/>
          </a:p>
          <a:p>
            <a:pPr marL="342900" indent="-342900">
              <a:buSzPct val="100000"/>
              <a:buChar char="•"/>
            </a:pPr>
            <a:r>
              <a:rPr lang="en-US" sz="2000" dirty="0">
                <a:solidFill>
                  <a:srgbClr val="222222"/>
                </a:solidFill>
                <a:latin typeface="Times New Roman" panose="02020603050405020304" pitchFamily="34" charset="0"/>
                <a:ea typeface="Times New Roman" panose="02020603050405020304" pitchFamily="34" charset="-122"/>
                <a:cs typeface="Times New Roman" panose="02020603050405020304" pitchFamily="34" charset="-120"/>
              </a:rPr>
              <a:t>Filleting: Properly fillet fish to remove bones and increase surface area for chilling or freezing.</a:t>
            </a:r>
            <a:endParaRPr lang="en-US" sz="2000" dirty="0"/>
          </a:p>
          <a:p>
            <a:pPr marL="342900" indent="-342900">
              <a:buSzPct val="100000"/>
              <a:buChar char="•"/>
            </a:pPr>
            <a:endParaRPr lang="en-US" sz="2000" dirty="0"/>
          </a:p>
          <a:p>
            <a:pPr marL="342900" indent="-342900">
              <a:buSzPct val="100000"/>
              <a:buChar char="•"/>
            </a:pPr>
            <a:r>
              <a:rPr lang="en-US" sz="2000" dirty="0">
                <a:solidFill>
                  <a:srgbClr val="222222"/>
                </a:solidFill>
                <a:latin typeface="Times New Roman" panose="02020603050405020304" pitchFamily="34" charset="0"/>
                <a:ea typeface="Times New Roman" panose="02020603050405020304" pitchFamily="34" charset="-122"/>
                <a:cs typeface="Times New Roman" panose="02020603050405020304" pitchFamily="34" charset="-120"/>
              </a:rPr>
              <a:t>Smoking, curing, or pickling: Traditional methods can help preserve fish by reducing moisture content and inhibiting microbial growth.</a:t>
            </a:r>
            <a:endParaRPr lang="en-US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4572000"/>
            <a:ext cx="9144000" cy="576072"/>
          </a:xfrm>
          <a:prstGeom prst="rect">
            <a:avLst/>
          </a:prstGeom>
          <a:solidFill>
            <a:srgbClr val="5EA8A7"/>
          </a:solidFill>
        </p:spPr>
      </p:sp>
      <p:sp>
        <p:nvSpPr>
          <p:cNvPr id="3" name="Shape 1"/>
          <p:cNvSpPr/>
          <p:nvPr/>
        </p:nvSpPr>
        <p:spPr>
          <a:xfrm>
            <a:off x="8503920" y="4572000"/>
            <a:ext cx="640080" cy="576072"/>
          </a:xfrm>
          <a:prstGeom prst="rect">
            <a:avLst/>
          </a:prstGeom>
          <a:solidFill>
            <a:srgbClr val="FE4447"/>
          </a:solidFill>
        </p:spPr>
      </p:sp>
      <p:sp>
        <p:nvSpPr>
          <p:cNvPr id="4" name="Text 2"/>
          <p:cNvSpPr/>
          <p:nvPr/>
        </p:nvSpPr>
        <p:spPr>
          <a:xfrm>
            <a:off x="8503920" y="4572000"/>
            <a:ext cx="640080" cy="576072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algn="ctr"/>
            <a:r>
              <a:rPr lang="en-US" sz="1600" b="0" dirty="0">
                <a:solidFill>
                  <a:srgbClr val="222222"/>
                </a:solidFill>
                <a:latin typeface="Times New Roman" panose="02020603050405020304" pitchFamily="34" charset="0"/>
                <a:ea typeface="Times New Roman" panose="02020603050405020304" pitchFamily="34" charset="-122"/>
                <a:cs typeface="Times New Roman" panose="02020603050405020304" pitchFamily="34" charset="-120"/>
              </a:rPr>
              <a:t>8</a:t>
            </a:r>
            <a:endParaRPr lang="en-US" sz="1600" dirty="0"/>
          </a:p>
        </p:txBody>
      </p:sp>
      <p:sp>
        <p:nvSpPr>
          <p:cNvPr id="7" name="Text 3"/>
          <p:cNvSpPr/>
          <p:nvPr/>
        </p:nvSpPr>
        <p:spPr>
          <a:xfrm>
            <a:off x="457200" y="228600"/>
            <a:ext cx="8229600" cy="822960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r>
              <a:rPr lang="en-US" sz="2400" b="1" dirty="0">
                <a:solidFill>
                  <a:srgbClr val="277884"/>
                </a:solidFill>
                <a:latin typeface="Times New Roman" panose="02020603050405020304" pitchFamily="34" charset="0"/>
                <a:ea typeface="Times New Roman" panose="02020603050405020304" pitchFamily="34" charset="-122"/>
                <a:cs typeface="Times New Roman" panose="02020603050405020304" pitchFamily="34" charset="-120"/>
              </a:rPr>
              <a:t>Common Fish Spoilage Diseases</a:t>
            </a:r>
            <a:endParaRPr lang="en-US" sz="2400" dirty="0"/>
          </a:p>
        </p:txBody>
      </p:sp>
      <p:sp>
        <p:nvSpPr>
          <p:cNvPr id="8" name="Text 4"/>
          <p:cNvSpPr/>
          <p:nvPr/>
        </p:nvSpPr>
        <p:spPr>
          <a:xfrm>
            <a:off x="457200" y="1143000"/>
            <a:ext cx="8229600" cy="3200400"/>
          </a:xfrm>
          <a:prstGeom prst="rect">
            <a:avLst/>
          </a:prstGeom>
          <a:noFill/>
        </p:spPr>
        <p:txBody>
          <a:bodyPr wrap="square" rtlCol="0" anchor="t"/>
          <a:lstStyle/>
          <a:p>
            <a:pPr marL="342900" indent="-342900">
              <a:buSzPct val="100000"/>
              <a:buChar char="•"/>
            </a:pPr>
            <a:r>
              <a:rPr lang="en-US" sz="2000" dirty="0">
                <a:solidFill>
                  <a:srgbClr val="222222"/>
                </a:solidFill>
                <a:latin typeface="Times New Roman" panose="02020603050405020304" pitchFamily="34" charset="0"/>
                <a:ea typeface="Times New Roman" panose="02020603050405020304" pitchFamily="34" charset="-122"/>
                <a:cs typeface="Times New Roman" panose="02020603050405020304" pitchFamily="34" charset="-120"/>
              </a:rPr>
              <a:t>Scombroid Poisoning: Caused by the consumption of histamine-producing bacteria in improperly stored fish such as tuna or mackerel.</a:t>
            </a:r>
            <a:endParaRPr lang="en-US" sz="2000" dirty="0"/>
          </a:p>
          <a:p>
            <a:pPr marL="342900" indent="-342900">
              <a:buSzPct val="100000"/>
              <a:buChar char="•"/>
            </a:pPr>
            <a:endParaRPr lang="en-US" sz="2000" dirty="0"/>
          </a:p>
          <a:p>
            <a:pPr marL="342900" indent="-342900">
              <a:buSzPct val="100000"/>
              <a:buChar char="•"/>
            </a:pPr>
            <a:r>
              <a:rPr lang="en-US" sz="2000" dirty="0">
                <a:solidFill>
                  <a:srgbClr val="222222"/>
                </a:solidFill>
                <a:latin typeface="Times New Roman" panose="02020603050405020304" pitchFamily="34" charset="0"/>
                <a:ea typeface="Times New Roman" panose="02020603050405020304" pitchFamily="34" charset="-122"/>
                <a:cs typeface="Times New Roman" panose="02020603050405020304" pitchFamily="34" charset="-120"/>
              </a:rPr>
              <a:t>Ciguatera Poisoning: Toxin produced by marine algae accumulates in fish such as snapper, grouper, and barracuda, causing food poisoning.</a:t>
            </a:r>
            <a:endParaRPr lang="en-US" sz="2000" dirty="0"/>
          </a:p>
          <a:p>
            <a:pPr marL="342900" indent="-342900">
              <a:buSzPct val="100000"/>
              <a:buChar char="•"/>
            </a:pPr>
            <a:endParaRPr lang="en-US" sz="2000" dirty="0"/>
          </a:p>
          <a:p>
            <a:pPr marL="342900" indent="-342900">
              <a:buSzPct val="100000"/>
              <a:buChar char="•"/>
            </a:pPr>
            <a:r>
              <a:rPr lang="en-US" sz="2000" dirty="0">
                <a:solidFill>
                  <a:srgbClr val="222222"/>
                </a:solidFill>
                <a:latin typeface="Times New Roman" panose="02020603050405020304" pitchFamily="34" charset="0"/>
                <a:ea typeface="Times New Roman" panose="02020603050405020304" pitchFamily="34" charset="-122"/>
                <a:cs typeface="Times New Roman" panose="02020603050405020304" pitchFamily="34" charset="-120"/>
              </a:rPr>
              <a:t>Vibrio Infections: Bacteria like Vibrio parahaemolyticus can cause gastrointestinal illness if ingested from contaminated seafood.</a:t>
            </a:r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3181</Words>
  <Application>WPS Presentation</Application>
  <PresentationFormat>On-screen Show (16:9)</PresentationFormat>
  <Paragraphs>108</Paragraphs>
  <Slides>11</Slides>
  <Notes>11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11</vt:i4>
      </vt:variant>
    </vt:vector>
  </HeadingPairs>
  <TitlesOfParts>
    <vt:vector size="24" baseType="lpstr">
      <vt:lpstr>Arial</vt:lpstr>
      <vt:lpstr>SimSun</vt:lpstr>
      <vt:lpstr>Wingdings</vt:lpstr>
      <vt:lpstr>Times New Roman</vt:lpstr>
      <vt:lpstr>Times New Roman</vt:lpstr>
      <vt:lpstr>Times New Roman</vt:lpstr>
      <vt:lpstr>Calibri</vt:lpstr>
      <vt:lpstr>Microsoft YaHei</vt:lpstr>
      <vt:lpstr>Arial Unicode MS</vt:lpstr>
      <vt:lpstr>Calibri Light</vt:lpstr>
      <vt:lpstr>Aharoni</vt:lpstr>
      <vt:lpstr>Office Theme</vt:lpstr>
      <vt:lpstr>1_Office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SlideMake.com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Spoilage Of Fish</dc:title>
  <dc:creator>SlideMake.com</dc:creator>
  <dc:subject>Spoilage Of Fish</dc:subject>
  <cp:lastModifiedBy>Inst Lab Sys 2</cp:lastModifiedBy>
  <cp:revision>3</cp:revision>
  <dcterms:created xsi:type="dcterms:W3CDTF">2024-06-22T08:04:00Z</dcterms:created>
  <dcterms:modified xsi:type="dcterms:W3CDTF">2024-06-22T08:22:49Z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37FABA5F354A4256A5FF5A554C612BE8_13</vt:lpwstr>
  </property>
  <property fmtid="{D5CDD505-2E9C-101B-9397-08002B2CF9AE}" pid="3" name="KSOProductBuildVer">
    <vt:lpwstr>1033-12.2.0.17119</vt:lpwstr>
  </property>
</Properties>
</file>