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52" r:id="rId1"/>
  </p:sldMasterIdLst>
  <p:notesMasterIdLst>
    <p:notesMasterId r:id="rId2"/>
  </p:notesMasterIdLst>
  <p:sldIdLst>
    <p:sldId id="294" r:id="rId3"/>
    <p:sldId id="295" r:id="rId4"/>
    <p:sldId id="296" r:id="rId5"/>
    <p:sldId id="297" r:id="rId6"/>
    <p:sldId id="298" r:id="rId7"/>
    <p:sldId id="299" r:id="rId8"/>
    <p:sldId id="300" r:id="rId9"/>
    <p:sldId id="301" r:id="rId10"/>
    <p:sldId id="302" r:id="rId11"/>
    <p:sldId id="303"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9" name=""/>
        <p:cNvGrpSpPr/>
        <p:nvPr/>
      </p:nvGrpSpPr>
      <p:grpSpPr>
        <a:xfrm>
          <a:off x="0" y="0"/>
          <a:ext cx="0" cy="0"/>
          <a:chOff x="0" y="0"/>
          <a:chExt cx="0" cy="0"/>
        </a:xfrm>
      </p:grpSpPr>
      <p:sp>
        <p:nvSpPr>
          <p:cNvPr id="1048693"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94"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95"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96"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7"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98"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9" name=""/>
        <p:cNvGrpSpPr/>
        <p:nvPr/>
      </p:nvGrpSpPr>
      <p:grpSpPr>
        <a:xfrm>
          <a:off x="0" y="0"/>
          <a:ext cx="0" cy="0"/>
          <a:chOff x="0" y="0"/>
          <a:chExt cx="0" cy="0"/>
        </a:xfrm>
      </p:grpSpPr>
      <p:sp>
        <p:nvSpPr>
          <p:cNvPr id="1048586" name="Slide Image Placeholder 1"/>
          <p:cNvSpPr>
            <a:spLocks noChangeAspect="1" noRot="1" noGrp="1"/>
          </p:cNvSpPr>
          <p:nvPr>
            <p:ph type="sldImg"/>
          </p:nvPr>
        </p:nvSpPr>
        <p:spPr/>
      </p:sp>
      <p:sp>
        <p:nvSpPr>
          <p:cNvPr id="1048587" name="Notes Placeholder 2"/>
          <p:cNvSpPr>
            <a:spLocks noGrp="1"/>
          </p:cNvSpPr>
          <p:nvPr>
            <p:ph type="body" idx="1"/>
          </p:nvPr>
        </p:nvSpPr>
        <p:spPr/>
        <p:txBody>
          <a:bodyPr/>
          <a:p>
            <a:r>
              <a:rPr dirty="0" lang="en-US"/>
              <a:t/>
            </a:r>
            <a:endParaRPr dirty="0" lang="en-US"/>
          </a:p>
        </p:txBody>
      </p:sp>
      <p:sp>
        <p:nvSpPr>
          <p:cNvPr id="1048588"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608" name="Slide Image Placeholder 1"/>
          <p:cNvSpPr>
            <a:spLocks noChangeAspect="1" noRot="1" noGrp="1"/>
          </p:cNvSpPr>
          <p:nvPr>
            <p:ph type="sldImg"/>
          </p:nvPr>
        </p:nvSpPr>
        <p:spPr/>
      </p:sp>
      <p:sp>
        <p:nvSpPr>
          <p:cNvPr id="1048609" name="Notes Placeholder 2"/>
          <p:cNvSpPr>
            <a:spLocks noGrp="1"/>
          </p:cNvSpPr>
          <p:nvPr>
            <p:ph type="body" idx="1"/>
          </p:nvPr>
        </p:nvSpPr>
        <p:spPr/>
        <p:txBody>
          <a:bodyPr/>
          <a:p>
            <a:r>
              <a:rPr dirty="0" lang="en-US"/>
              <a:t/>
            </a:r>
            <a:endParaRPr dirty="0" lang="en-US"/>
          </a:p>
        </p:txBody>
      </p:sp>
      <p:sp>
        <p:nvSpPr>
          <p:cNvPr id="1048610"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20" name="Slide Image Placeholder 1"/>
          <p:cNvSpPr>
            <a:spLocks noChangeAspect="1" noRot="1" noGrp="1"/>
          </p:cNvSpPr>
          <p:nvPr>
            <p:ph type="sldImg"/>
          </p:nvPr>
        </p:nvSpPr>
        <p:spPr/>
      </p:sp>
      <p:sp>
        <p:nvSpPr>
          <p:cNvPr id="1048621" name="Notes Placeholder 2"/>
          <p:cNvSpPr>
            <a:spLocks noGrp="1"/>
          </p:cNvSpPr>
          <p:nvPr>
            <p:ph type="body" idx="1"/>
          </p:nvPr>
        </p:nvSpPr>
        <p:spPr/>
        <p:txBody>
          <a:bodyPr/>
          <a:p>
            <a:r>
              <a:rPr dirty="0" lang="en-US"/>
              <a:t/>
            </a:r>
            <a:endParaRPr dirty="0" lang="en-US"/>
          </a:p>
        </p:txBody>
      </p:sp>
      <p:sp>
        <p:nvSpPr>
          <p:cNvPr id="1048622"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638" name="Slide Image Placeholder 1"/>
          <p:cNvSpPr>
            <a:spLocks noChangeAspect="1" noRot="1" noGrp="1"/>
          </p:cNvSpPr>
          <p:nvPr>
            <p:ph type="sldImg"/>
          </p:nvPr>
        </p:nvSpPr>
        <p:spPr/>
      </p:sp>
      <p:sp>
        <p:nvSpPr>
          <p:cNvPr id="1048639" name="Notes Placeholder 2"/>
          <p:cNvSpPr>
            <a:spLocks noGrp="1"/>
          </p:cNvSpPr>
          <p:nvPr>
            <p:ph type="body" idx="1"/>
          </p:nvPr>
        </p:nvSpPr>
        <p:spPr/>
        <p:txBody>
          <a:bodyPr/>
          <a:p>
            <a:r>
              <a:rPr dirty="0" lang="en-US"/>
              <a:t/>
            </a:r>
            <a:endParaRPr dirty="0" lang="en-US"/>
          </a:p>
        </p:txBody>
      </p:sp>
      <p:sp>
        <p:nvSpPr>
          <p:cNvPr id="1048640"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60" name="Slide Image Placeholder 1"/>
          <p:cNvSpPr>
            <a:spLocks noChangeAspect="1" noRot="1" noGrp="1"/>
          </p:cNvSpPr>
          <p:nvPr>
            <p:ph type="sldImg"/>
          </p:nvPr>
        </p:nvSpPr>
        <p:spPr/>
      </p:sp>
      <p:sp>
        <p:nvSpPr>
          <p:cNvPr id="1048661" name="Notes Placeholder 2"/>
          <p:cNvSpPr>
            <a:spLocks noGrp="1"/>
          </p:cNvSpPr>
          <p:nvPr>
            <p:ph type="body" idx="1"/>
          </p:nvPr>
        </p:nvSpPr>
        <p:spPr/>
        <p:txBody>
          <a:bodyPr/>
          <a:p>
            <a:r>
              <a:rPr dirty="0" lang="en-US"/>
              <a:t/>
            </a:r>
            <a:endParaRPr dirty="0" lang="en-US"/>
          </a:p>
        </p:txBody>
      </p:sp>
      <p:sp>
        <p:nvSpPr>
          <p:cNvPr id="1048662"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74" name="Slide Image Placeholder 1"/>
          <p:cNvSpPr>
            <a:spLocks noChangeAspect="1" noRot="1" noGrp="1"/>
          </p:cNvSpPr>
          <p:nvPr>
            <p:ph type="sldImg"/>
          </p:nvPr>
        </p:nvSpPr>
        <p:spPr/>
      </p:sp>
      <p:sp>
        <p:nvSpPr>
          <p:cNvPr id="1048675" name="Notes Placeholder 2"/>
          <p:cNvSpPr>
            <a:spLocks noGrp="1"/>
          </p:cNvSpPr>
          <p:nvPr>
            <p:ph type="body" idx="1"/>
          </p:nvPr>
        </p:nvSpPr>
        <p:spPr/>
        <p:txBody>
          <a:bodyPr/>
          <a:p>
            <a:r>
              <a:rPr dirty="0" lang="en-US"/>
              <a:t/>
            </a:r>
            <a:endParaRPr dirty="0" lang="en-US"/>
          </a:p>
        </p:txBody>
      </p:sp>
      <p:sp>
        <p:nvSpPr>
          <p:cNvPr id="1048676"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90" name="Slide Image Placeholder 1"/>
          <p:cNvSpPr>
            <a:spLocks noChangeAspect="1" noRot="1" noGrp="1"/>
          </p:cNvSpPr>
          <p:nvPr>
            <p:ph type="sldImg"/>
          </p:nvPr>
        </p:nvSpPr>
        <p:spPr/>
      </p:sp>
      <p:sp>
        <p:nvSpPr>
          <p:cNvPr id="1048691" name="Notes Placeholder 2"/>
          <p:cNvSpPr>
            <a:spLocks noGrp="1"/>
          </p:cNvSpPr>
          <p:nvPr>
            <p:ph type="body" idx="1"/>
          </p:nvPr>
        </p:nvSpPr>
        <p:spPr/>
        <p:txBody>
          <a:bodyPr/>
          <a:p>
            <a:r>
              <a:rPr dirty="0" lang="en-US"/>
              <a:t/>
            </a:r>
            <a:endParaRPr dirty="0" lang="en-US"/>
          </a:p>
        </p:txBody>
      </p:sp>
      <p:sp>
        <p:nvSpPr>
          <p:cNvPr id="1048692"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4"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53"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5" name=""/>
        <p:cNvGrpSpPr/>
        <p:nvPr/>
      </p:nvGrpSpPr>
      <p:grpSpPr>
        <a:xfrm>
          <a:off x="0" y="0"/>
          <a:ext cx="0" cy="0"/>
          <a:chOff x="0" y="0"/>
          <a:chExt cx="0" cy="0"/>
        </a:xfrm>
      </p:grpSpPr>
      <p:sp>
        <p:nvSpPr>
          <p:cNvPr id="1048576" name=""/>
          <p:cNvSpPr txBox="1"/>
          <p:nvPr/>
        </p:nvSpPr>
        <p:spPr>
          <a:xfrm>
            <a:off x="433864" y="3459448"/>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577" name=""/>
          <p:cNvSpPr txBox="1"/>
          <p:nvPr/>
        </p:nvSpPr>
        <p:spPr>
          <a:xfrm>
            <a:off x="9270184" y="4630389"/>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578" name=""/>
          <p:cNvSpPr txBox="1"/>
          <p:nvPr/>
        </p:nvSpPr>
        <p:spPr>
          <a:xfrm rot="21600000">
            <a:off x="433863" y="421205"/>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02A5E3"/>
                </a:solidFill>
                <a:latin typeface="Calibri"/>
              </a:rPr>
              <a:t>DANTULARI NARAYANA RAJA COLLEGE
(AUTONOMUS)
</a:t>
            </a:r>
            <a:endParaRPr sz="3600" lang="en-IN">
              <a:solidFill>
                <a:srgbClr val="02A5E3"/>
              </a:solidFill>
            </a:endParaRPr>
          </a:p>
        </p:txBody>
      </p:sp>
      <p:sp>
        <p:nvSpPr>
          <p:cNvPr id="1048579" name=""/>
          <p:cNvSpPr txBox="1"/>
          <p:nvPr/>
        </p:nvSpPr>
        <p:spPr>
          <a:xfrm>
            <a:off x="10981179" y="6880860"/>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8"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6" name=""/>
        <p:cNvGrpSpPr/>
        <p:nvPr/>
      </p:nvGrpSpPr>
      <p:grpSpPr>
        <a:xfrm>
          <a:off x="0" y="0"/>
          <a:ext cx="0" cy="0"/>
          <a:chOff x="0" y="0"/>
          <a:chExt cx="0" cy="0"/>
        </a:xfrm>
      </p:grpSpPr>
      <p:sp>
        <p:nvSpPr>
          <p:cNvPr id="1048580" name=""/>
          <p:cNvSpPr txBox="1"/>
          <p:nvPr/>
        </p:nvSpPr>
        <p:spPr>
          <a:xfrm>
            <a:off x="778742" y="3091179"/>
            <a:ext cx="15791912" cy="20472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6600" i="1" lang="en-US">
                <a:solidFill>
                  <a:srgbClr val="FFFF00"/>
                </a:solidFill>
                <a:latin typeface="Arial"/>
              </a:rPr>
              <a:t>BIOCHEMICAL CORRELATION IN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endParaRPr b="1" sz="6600" i="1" lang="en-IN">
              <a:solidFill>
                <a:srgbClr val="FFFF00"/>
              </a:solidFill>
            </a:endParaRPr>
          </a:p>
          <a:p>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D</a:t>
            </a:r>
            <a:r>
              <a:rPr b="1" sz="6600" i="1" lang="en-US">
                <a:solidFill>
                  <a:srgbClr val="FFFF00"/>
                </a:solidFill>
                <a:latin typeface="Arial"/>
              </a:rPr>
              <a:t>I</a:t>
            </a:r>
            <a:r>
              <a:rPr b="1" sz="6600" i="1" lang="en-US">
                <a:solidFill>
                  <a:srgbClr val="FFFF00"/>
                </a:solidFill>
                <a:latin typeface="Arial"/>
              </a:rPr>
              <a:t>S</a:t>
            </a:r>
            <a:r>
              <a:rPr b="1" sz="6600" i="1" lang="en-US">
                <a:solidFill>
                  <a:srgbClr val="FFFF00"/>
                </a:solidFill>
                <a:latin typeface="Arial"/>
              </a:rPr>
              <a:t>O</a:t>
            </a:r>
            <a:r>
              <a:rPr b="1" sz="6600" i="1" lang="en-US">
                <a:solidFill>
                  <a:srgbClr val="FFFF00"/>
                </a:solidFill>
                <a:latin typeface="Arial"/>
              </a:rPr>
              <a:t>R</a:t>
            </a:r>
            <a:r>
              <a:rPr b="1" sz="6600" i="1" lang="en-US">
                <a:solidFill>
                  <a:srgbClr val="FFFF00"/>
                </a:solidFill>
                <a:latin typeface="Arial"/>
              </a:rPr>
              <a:t>DERS</a:t>
            </a:r>
            <a:endParaRPr b="1" sz="6600" i="1" lang="en-IN">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7" name=""/>
        <p:cNvGrpSpPr/>
        <p:nvPr/>
      </p:nvGrpSpPr>
      <p:grpSpPr>
        <a:xfrm>
          <a:off x="0" y="0"/>
          <a:ext cx="0" cy="0"/>
          <a:chOff x="0" y="0"/>
          <a:chExt cx="0" cy="0"/>
        </a:xfrm>
      </p:grpSpPr>
      <p:sp>
        <p:nvSpPr>
          <p:cNvPr id="1048581" name="Shape 0"/>
          <p:cNvSpPr/>
          <p:nvPr/>
        </p:nvSpPr>
        <p:spPr>
          <a:xfrm>
            <a:off x="0" y="0"/>
            <a:ext cx="14630400" cy="8229600"/>
          </a:xfrm>
          <a:prstGeom prst="rect"/>
          <a:solidFill>
            <a:srgbClr val="5C73E6"/>
          </a:solidFill>
        </p:spPr>
      </p:sp>
      <p:sp>
        <p:nvSpPr>
          <p:cNvPr id="1048582" name="Shape 1"/>
          <p:cNvSpPr/>
          <p:nvPr/>
        </p:nvSpPr>
        <p:spPr>
          <a:xfrm>
            <a:off x="0" y="0"/>
            <a:ext cx="14630400" cy="8229600"/>
          </a:xfrm>
          <a:prstGeom prst="rect"/>
          <a:solidFill>
            <a:srgbClr val="F9F9FF"/>
          </a:solidFill>
        </p:spPr>
      </p:sp>
      <p:pic>
        <p:nvPicPr>
          <p:cNvPr id="2097152" name="Image 0" descr="preencoded.png"/>
          <p:cNvPicPr>
            <a:picLocks noChangeAspect="1"/>
          </p:cNvPicPr>
          <p:nvPr/>
        </p:nvPicPr>
        <p:blipFill>
          <a:blip xmlns:r="http://schemas.openxmlformats.org/officeDocument/2006/relationships" r:embed="rId1"/>
          <a:stretch>
            <a:fillRect/>
          </a:stretch>
        </p:blipFill>
        <p:spPr>
          <a:xfrm>
            <a:off x="9144000" y="0"/>
            <a:ext cx="5486400" cy="8229600"/>
          </a:xfrm>
          <a:prstGeom prst="rect"/>
        </p:spPr>
      </p:pic>
      <p:sp>
        <p:nvSpPr>
          <p:cNvPr id="1048583" name="Text 2"/>
          <p:cNvSpPr/>
          <p:nvPr/>
        </p:nvSpPr>
        <p:spPr>
          <a:xfrm>
            <a:off x="833199" y="1025009"/>
            <a:ext cx="7477601" cy="2874645"/>
          </a:xfrm>
          <a:prstGeom prst="rect"/>
          <a:noFill/>
        </p:spPr>
        <p:txBody>
          <a:bodyPr anchor="t" rtlCol="0" wrap="square"/>
          <a:p>
            <a:pPr indent="0" marL="0">
              <a:lnSpc>
                <a:spcPts val="7545"/>
              </a:lnSpc>
              <a:buNone/>
            </a:pPr>
            <a:r>
              <a:rPr dirty="0" sz="6036" lang="en-US">
                <a:solidFill>
                  <a:srgbClr val="1B1B27"/>
                </a:solidFill>
                <a:latin typeface="Alexandria" pitchFamily="34" charset="0"/>
                <a:ea typeface="Alexandria" pitchFamily="34" charset="-122"/>
                <a:cs typeface="Alexandria" pitchFamily="34" charset="-120"/>
              </a:rPr>
              <a:t>Autoimmune Disorders: An Overview</a:t>
            </a:r>
            <a:endParaRPr dirty="0" sz="6036" lang="en-US"/>
          </a:p>
        </p:txBody>
      </p:sp>
      <p:sp>
        <p:nvSpPr>
          <p:cNvPr id="1048584" name="Text 3"/>
          <p:cNvSpPr/>
          <p:nvPr/>
        </p:nvSpPr>
        <p:spPr>
          <a:xfrm>
            <a:off x="833199" y="4232910"/>
            <a:ext cx="7477601" cy="2332792"/>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Autoimmune disorders are a group of chronic conditions where the body's immune system, which normally protects against foreign invaders like bacteria and viruses, mistakenly attacks the body's own tissues and organs. This can lead to a wide range of symptoms, depending on which organs are affected. Autoimmune disorders are complex and often have a combination of genetic and environmental factors contributing to their development.</a:t>
            </a:r>
            <a:endParaRPr dirty="0" sz="1750" lang="en-US"/>
          </a:p>
        </p:txBody>
      </p:sp>
      <p:sp>
        <p:nvSpPr>
          <p:cNvPr id="1048585" name="Shape 4"/>
          <p:cNvSpPr/>
          <p:nvPr/>
        </p:nvSpPr>
        <p:spPr>
          <a:xfrm>
            <a:off x="833199" y="6832283"/>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20" name=""/>
        <p:cNvGrpSpPr/>
        <p:nvPr/>
      </p:nvGrpSpPr>
      <p:grpSpPr>
        <a:xfrm>
          <a:off x="0" y="0"/>
          <a:ext cx="0" cy="0"/>
          <a:chOff x="0" y="0"/>
          <a:chExt cx="0" cy="0"/>
        </a:xfrm>
      </p:grpSpPr>
      <p:sp>
        <p:nvSpPr>
          <p:cNvPr id="1048589" name="Shape 0"/>
          <p:cNvSpPr/>
          <p:nvPr/>
        </p:nvSpPr>
        <p:spPr>
          <a:xfrm>
            <a:off x="0" y="0"/>
            <a:ext cx="14630400" cy="8229600"/>
          </a:xfrm>
          <a:prstGeom prst="rect"/>
          <a:solidFill>
            <a:srgbClr val="5C73E6"/>
          </a:solidFill>
        </p:spPr>
      </p:sp>
      <p:sp>
        <p:nvSpPr>
          <p:cNvPr id="1048590" name="Shape 1"/>
          <p:cNvSpPr/>
          <p:nvPr/>
        </p:nvSpPr>
        <p:spPr>
          <a:xfrm>
            <a:off x="0" y="0"/>
            <a:ext cx="14630400" cy="8229600"/>
          </a:xfrm>
          <a:prstGeom prst="rect"/>
          <a:solidFill>
            <a:srgbClr val="F9F9FF"/>
          </a:solidFill>
        </p:spPr>
      </p:sp>
      <p:sp>
        <p:nvSpPr>
          <p:cNvPr id="1048591" name="Text 2"/>
          <p:cNvSpPr/>
          <p:nvPr/>
        </p:nvSpPr>
        <p:spPr>
          <a:xfrm>
            <a:off x="2037993" y="1190387"/>
            <a:ext cx="8854678" cy="694373"/>
          </a:xfrm>
          <a:prstGeom prst="rect"/>
          <a:noFill/>
        </p:spPr>
        <p:txBody>
          <a:bodyPr anchor="t" rtlCol="0" wrap="none"/>
          <a:p>
            <a:pPr indent="0" marL="0">
              <a:lnSpc>
                <a:spcPts val="5468"/>
              </a:lnSpc>
              <a:buNone/>
            </a:pPr>
            <a:r>
              <a:rPr dirty="0" sz="4374" lang="en-US">
                <a:solidFill>
                  <a:srgbClr val="1B1B27"/>
                </a:solidFill>
                <a:latin typeface="Alexandria" pitchFamily="34" charset="0"/>
                <a:ea typeface="Alexandria" pitchFamily="34" charset="-122"/>
                <a:cs typeface="Alexandria" pitchFamily="34" charset="-120"/>
              </a:rPr>
              <a:t>Types of Autoimmune Disorders</a:t>
            </a:r>
            <a:endParaRPr dirty="0" sz="4374" lang="en-US"/>
          </a:p>
        </p:txBody>
      </p:sp>
      <p:sp>
        <p:nvSpPr>
          <p:cNvPr id="1048592" name="Shape 3"/>
          <p:cNvSpPr/>
          <p:nvPr/>
        </p:nvSpPr>
        <p:spPr>
          <a:xfrm>
            <a:off x="2037993" y="2579013"/>
            <a:ext cx="499943" cy="499943"/>
          </a:xfrm>
          <a:prstGeom prst="roundRect">
            <a:avLst>
              <a:gd name="adj" fmla="val 20000"/>
            </a:avLst>
          </a:prstGeom>
          <a:solidFill>
            <a:srgbClr val="D2DDF9"/>
          </a:solidFill>
          <a:ln w="7620">
            <a:solidFill>
              <a:srgbClr val="B8C3DF"/>
            </a:solidFill>
            <a:prstDash val="solid"/>
          </a:ln>
        </p:spPr>
      </p:sp>
      <p:sp>
        <p:nvSpPr>
          <p:cNvPr id="1048593" name="Text 4"/>
          <p:cNvSpPr/>
          <p:nvPr/>
        </p:nvSpPr>
        <p:spPr>
          <a:xfrm>
            <a:off x="2225397" y="2662357"/>
            <a:ext cx="125016" cy="333256"/>
          </a:xfrm>
          <a:prstGeom prst="rect"/>
          <a:noFill/>
        </p:spPr>
        <p:txBody>
          <a:bodyPr anchor="t" rtlCol="0" wrap="none"/>
          <a:p>
            <a:pPr algn="ctr" indent="0" marL="0">
              <a:lnSpc>
                <a:spcPts val="2624"/>
              </a:lnSpc>
              <a:buNone/>
            </a:pPr>
            <a:r>
              <a:rPr dirty="0" sz="2624" lang="en-US">
                <a:solidFill>
                  <a:srgbClr val="404155"/>
                </a:solidFill>
                <a:latin typeface="Alexandria" pitchFamily="34" charset="0"/>
                <a:ea typeface="Alexandria" pitchFamily="34" charset="-122"/>
                <a:cs typeface="Alexandria" pitchFamily="34" charset="-120"/>
              </a:rPr>
              <a:t>1</a:t>
            </a:r>
            <a:endParaRPr dirty="0" sz="2624" lang="en-US"/>
          </a:p>
        </p:txBody>
      </p:sp>
      <p:sp>
        <p:nvSpPr>
          <p:cNvPr id="1048594" name="Text 5"/>
          <p:cNvSpPr/>
          <p:nvPr/>
        </p:nvSpPr>
        <p:spPr>
          <a:xfrm>
            <a:off x="2760107" y="2579013"/>
            <a:ext cx="2935129" cy="347186"/>
          </a:xfrm>
          <a:prstGeom prst="rect"/>
          <a:noFill/>
        </p:spPr>
        <p:txBody>
          <a:bodyPr anchor="t" rtlCol="0" wrap="none"/>
          <a:p>
            <a:pPr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Rheumatoid Arthritis</a:t>
            </a:r>
            <a:endParaRPr dirty="0" sz="2187" lang="en-US"/>
          </a:p>
        </p:txBody>
      </p:sp>
      <p:sp>
        <p:nvSpPr>
          <p:cNvPr id="1048595" name="Text 6"/>
          <p:cNvSpPr/>
          <p:nvPr/>
        </p:nvSpPr>
        <p:spPr>
          <a:xfrm>
            <a:off x="2760107" y="3059430"/>
            <a:ext cx="4444008" cy="1333024"/>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A chronic inflammatory disorder that primarily affects the joints, causing pain, stiffness, swelling, and decreased range of motion.</a:t>
            </a:r>
            <a:endParaRPr dirty="0" sz="1750" lang="en-US"/>
          </a:p>
        </p:txBody>
      </p:sp>
      <p:sp>
        <p:nvSpPr>
          <p:cNvPr id="1048596" name="Shape 7"/>
          <p:cNvSpPr/>
          <p:nvPr/>
        </p:nvSpPr>
        <p:spPr>
          <a:xfrm>
            <a:off x="7426285" y="2579013"/>
            <a:ext cx="499943" cy="499943"/>
          </a:xfrm>
          <a:prstGeom prst="roundRect">
            <a:avLst>
              <a:gd name="adj" fmla="val 20000"/>
            </a:avLst>
          </a:prstGeom>
          <a:solidFill>
            <a:srgbClr val="D2DDF9"/>
          </a:solidFill>
          <a:ln w="7620">
            <a:solidFill>
              <a:srgbClr val="B8C3DF"/>
            </a:solidFill>
            <a:prstDash val="solid"/>
          </a:ln>
        </p:spPr>
      </p:sp>
      <p:sp>
        <p:nvSpPr>
          <p:cNvPr id="1048597" name="Text 8"/>
          <p:cNvSpPr/>
          <p:nvPr/>
        </p:nvSpPr>
        <p:spPr>
          <a:xfrm>
            <a:off x="7578685" y="2662357"/>
            <a:ext cx="195024" cy="333256"/>
          </a:xfrm>
          <a:prstGeom prst="rect"/>
          <a:noFill/>
        </p:spPr>
        <p:txBody>
          <a:bodyPr anchor="t" rtlCol="0" wrap="none"/>
          <a:p>
            <a:pPr algn="ctr" indent="0" marL="0">
              <a:lnSpc>
                <a:spcPts val="2624"/>
              </a:lnSpc>
              <a:buNone/>
            </a:pPr>
            <a:r>
              <a:rPr dirty="0" sz="2624" lang="en-US">
                <a:solidFill>
                  <a:srgbClr val="404155"/>
                </a:solidFill>
                <a:latin typeface="Alexandria" pitchFamily="34" charset="0"/>
                <a:ea typeface="Alexandria" pitchFamily="34" charset="-122"/>
                <a:cs typeface="Alexandria" pitchFamily="34" charset="-120"/>
              </a:rPr>
              <a:t>2</a:t>
            </a:r>
            <a:endParaRPr dirty="0" sz="2624" lang="en-US"/>
          </a:p>
        </p:txBody>
      </p:sp>
      <p:sp>
        <p:nvSpPr>
          <p:cNvPr id="1048598" name="Text 9"/>
          <p:cNvSpPr/>
          <p:nvPr/>
        </p:nvSpPr>
        <p:spPr>
          <a:xfrm>
            <a:off x="8148399" y="2579013"/>
            <a:ext cx="4444008" cy="694373"/>
          </a:xfrm>
          <a:prstGeom prst="rect"/>
          <a:noFill/>
        </p:spPr>
        <p:txBody>
          <a:bodyPr anchor="t" rtlCol="0" wrap="square"/>
          <a:p>
            <a:pPr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Systemic Lupus Erythematosus (SLE)</a:t>
            </a:r>
            <a:endParaRPr dirty="0" sz="2187" lang="en-US"/>
          </a:p>
        </p:txBody>
      </p:sp>
      <p:sp>
        <p:nvSpPr>
          <p:cNvPr id="1048599" name="Text 10"/>
          <p:cNvSpPr/>
          <p:nvPr/>
        </p:nvSpPr>
        <p:spPr>
          <a:xfrm>
            <a:off x="8148399" y="3406616"/>
            <a:ext cx="4444008" cy="999768"/>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A chronic autoimmune disorder that can affect various organs, including the skin, joints, kidneys, heart, and brain.</a:t>
            </a:r>
            <a:endParaRPr dirty="0" sz="1750" lang="en-US"/>
          </a:p>
        </p:txBody>
      </p:sp>
      <p:sp>
        <p:nvSpPr>
          <p:cNvPr id="1048600" name="Shape 11"/>
          <p:cNvSpPr/>
          <p:nvPr/>
        </p:nvSpPr>
        <p:spPr>
          <a:xfrm>
            <a:off x="2037993" y="4878467"/>
            <a:ext cx="499943" cy="499943"/>
          </a:xfrm>
          <a:prstGeom prst="roundRect">
            <a:avLst>
              <a:gd name="adj" fmla="val 20000"/>
            </a:avLst>
          </a:prstGeom>
          <a:solidFill>
            <a:srgbClr val="D2DDF9"/>
          </a:solidFill>
          <a:ln w="7620">
            <a:solidFill>
              <a:srgbClr val="B8C3DF"/>
            </a:solidFill>
            <a:prstDash val="solid"/>
          </a:ln>
        </p:spPr>
      </p:sp>
      <p:sp>
        <p:nvSpPr>
          <p:cNvPr id="1048601" name="Text 12"/>
          <p:cNvSpPr/>
          <p:nvPr/>
        </p:nvSpPr>
        <p:spPr>
          <a:xfrm>
            <a:off x="2189798" y="4961811"/>
            <a:ext cx="196334" cy="333256"/>
          </a:xfrm>
          <a:prstGeom prst="rect"/>
          <a:noFill/>
        </p:spPr>
        <p:txBody>
          <a:bodyPr anchor="t" rtlCol="0" wrap="none"/>
          <a:p>
            <a:pPr algn="ctr" indent="0" marL="0">
              <a:lnSpc>
                <a:spcPts val="2624"/>
              </a:lnSpc>
              <a:buNone/>
            </a:pPr>
            <a:r>
              <a:rPr dirty="0" sz="2624" lang="en-US">
                <a:solidFill>
                  <a:srgbClr val="404155"/>
                </a:solidFill>
                <a:latin typeface="Alexandria" pitchFamily="34" charset="0"/>
                <a:ea typeface="Alexandria" pitchFamily="34" charset="-122"/>
                <a:cs typeface="Alexandria" pitchFamily="34" charset="-120"/>
              </a:rPr>
              <a:t>3</a:t>
            </a:r>
            <a:endParaRPr dirty="0" sz="2624" lang="en-US"/>
          </a:p>
        </p:txBody>
      </p:sp>
      <p:sp>
        <p:nvSpPr>
          <p:cNvPr id="1048602" name="Text 13"/>
          <p:cNvSpPr/>
          <p:nvPr/>
        </p:nvSpPr>
        <p:spPr>
          <a:xfrm>
            <a:off x="2760107" y="4878467"/>
            <a:ext cx="3104198" cy="347186"/>
          </a:xfrm>
          <a:prstGeom prst="rect"/>
          <a:noFill/>
        </p:spPr>
        <p:txBody>
          <a:bodyPr anchor="t" rtlCol="0" wrap="none"/>
          <a:p>
            <a:pPr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Multiple Sclerosis (MS)</a:t>
            </a:r>
            <a:endParaRPr dirty="0" sz="2187" lang="en-US"/>
          </a:p>
        </p:txBody>
      </p:sp>
      <p:sp>
        <p:nvSpPr>
          <p:cNvPr id="1048603" name="Text 14"/>
          <p:cNvSpPr/>
          <p:nvPr/>
        </p:nvSpPr>
        <p:spPr>
          <a:xfrm>
            <a:off x="2760107" y="5358884"/>
            <a:ext cx="4444008" cy="1333024"/>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An autoimmune disease that affects the central nervous system, damaging the myelin sheath that protects nerve fibers, leading to neurological problems.</a:t>
            </a:r>
            <a:endParaRPr dirty="0" sz="1750" lang="en-US"/>
          </a:p>
        </p:txBody>
      </p:sp>
      <p:sp>
        <p:nvSpPr>
          <p:cNvPr id="1048604" name="Shape 15"/>
          <p:cNvSpPr/>
          <p:nvPr/>
        </p:nvSpPr>
        <p:spPr>
          <a:xfrm>
            <a:off x="7426285" y="4878467"/>
            <a:ext cx="499943" cy="499943"/>
          </a:xfrm>
          <a:prstGeom prst="roundRect">
            <a:avLst>
              <a:gd name="adj" fmla="val 20000"/>
            </a:avLst>
          </a:prstGeom>
          <a:solidFill>
            <a:srgbClr val="D2DDF9"/>
          </a:solidFill>
          <a:ln w="7620">
            <a:solidFill>
              <a:srgbClr val="B8C3DF"/>
            </a:solidFill>
            <a:prstDash val="solid"/>
          </a:ln>
        </p:spPr>
      </p:sp>
      <p:sp>
        <p:nvSpPr>
          <p:cNvPr id="1048605" name="Text 16"/>
          <p:cNvSpPr/>
          <p:nvPr/>
        </p:nvSpPr>
        <p:spPr>
          <a:xfrm>
            <a:off x="7576661" y="4961811"/>
            <a:ext cx="199072" cy="333256"/>
          </a:xfrm>
          <a:prstGeom prst="rect"/>
          <a:noFill/>
        </p:spPr>
        <p:txBody>
          <a:bodyPr anchor="t" rtlCol="0" wrap="none"/>
          <a:p>
            <a:pPr algn="ctr" indent="0" marL="0">
              <a:lnSpc>
                <a:spcPts val="2624"/>
              </a:lnSpc>
              <a:buNone/>
            </a:pPr>
            <a:r>
              <a:rPr dirty="0" sz="2624" lang="en-US">
                <a:solidFill>
                  <a:srgbClr val="404155"/>
                </a:solidFill>
                <a:latin typeface="Alexandria" pitchFamily="34" charset="0"/>
                <a:ea typeface="Alexandria" pitchFamily="34" charset="-122"/>
                <a:cs typeface="Alexandria" pitchFamily="34" charset="-120"/>
              </a:rPr>
              <a:t>4</a:t>
            </a:r>
            <a:endParaRPr dirty="0" sz="2624" lang="en-US"/>
          </a:p>
        </p:txBody>
      </p:sp>
      <p:sp>
        <p:nvSpPr>
          <p:cNvPr id="1048606" name="Text 17"/>
          <p:cNvSpPr/>
          <p:nvPr/>
        </p:nvSpPr>
        <p:spPr>
          <a:xfrm>
            <a:off x="8148399" y="4878467"/>
            <a:ext cx="4444008" cy="694373"/>
          </a:xfrm>
          <a:prstGeom prst="rect"/>
          <a:noFill/>
        </p:spPr>
        <p:txBody>
          <a:bodyPr anchor="t" rtlCol="0" wrap="square"/>
          <a:p>
            <a:pPr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Crohn's Disease and Ulcerative Colitis</a:t>
            </a:r>
            <a:endParaRPr dirty="0" sz="2187" lang="en-US"/>
          </a:p>
        </p:txBody>
      </p:sp>
      <p:sp>
        <p:nvSpPr>
          <p:cNvPr id="1048607" name="Text 18"/>
          <p:cNvSpPr/>
          <p:nvPr/>
        </p:nvSpPr>
        <p:spPr>
          <a:xfrm>
            <a:off x="8148399" y="5706070"/>
            <a:ext cx="4444008" cy="1333024"/>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Inflammatory bowel diseases that affect the digestive tract, causing chronic inflammation and abdominal pain, diarrhea, and weight loss.</a:t>
            </a:r>
            <a:endParaRPr dirty="0" sz="175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23" name=""/>
        <p:cNvGrpSpPr/>
        <p:nvPr/>
      </p:nvGrpSpPr>
      <p:grpSpPr>
        <a:xfrm>
          <a:off x="0" y="0"/>
          <a:ext cx="0" cy="0"/>
          <a:chOff x="0" y="0"/>
          <a:chExt cx="0" cy="0"/>
        </a:xfrm>
      </p:grpSpPr>
      <p:sp>
        <p:nvSpPr>
          <p:cNvPr id="1048611" name="Shape 0"/>
          <p:cNvSpPr/>
          <p:nvPr/>
        </p:nvSpPr>
        <p:spPr>
          <a:xfrm>
            <a:off x="0" y="0"/>
            <a:ext cx="14630400" cy="8229600"/>
          </a:xfrm>
          <a:prstGeom prst="rect"/>
          <a:solidFill>
            <a:srgbClr val="5C73E6"/>
          </a:solidFill>
        </p:spPr>
      </p:sp>
      <p:sp>
        <p:nvSpPr>
          <p:cNvPr id="1048612" name="Shape 1"/>
          <p:cNvSpPr/>
          <p:nvPr/>
        </p:nvSpPr>
        <p:spPr>
          <a:xfrm>
            <a:off x="0" y="0"/>
            <a:ext cx="14630400" cy="8229600"/>
          </a:xfrm>
          <a:prstGeom prst="rect"/>
          <a:solidFill>
            <a:srgbClr val="F9F9FF"/>
          </a:solidFill>
        </p:spPr>
      </p:sp>
      <p:sp>
        <p:nvSpPr>
          <p:cNvPr id="1048613" name="Text 2"/>
          <p:cNvSpPr/>
          <p:nvPr/>
        </p:nvSpPr>
        <p:spPr>
          <a:xfrm>
            <a:off x="2037993" y="1931908"/>
            <a:ext cx="9217938" cy="694373"/>
          </a:xfrm>
          <a:prstGeom prst="rect"/>
          <a:noFill/>
        </p:spPr>
        <p:txBody>
          <a:bodyPr anchor="t" rtlCol="0" wrap="none"/>
          <a:p>
            <a:pPr indent="0" marL="0">
              <a:lnSpc>
                <a:spcPts val="5468"/>
              </a:lnSpc>
              <a:buNone/>
            </a:pPr>
            <a:r>
              <a:rPr dirty="0" sz="4374" lang="en-US">
                <a:solidFill>
                  <a:srgbClr val="1B1B27"/>
                </a:solidFill>
                <a:latin typeface="Alexandria" pitchFamily="34" charset="0"/>
                <a:ea typeface="Alexandria" pitchFamily="34" charset="-122"/>
                <a:cs typeface="Alexandria" pitchFamily="34" charset="-120"/>
              </a:rPr>
              <a:t>Causes of Autoimmune Disorders</a:t>
            </a:r>
            <a:endParaRPr dirty="0" sz="4374" lang="en-US"/>
          </a:p>
        </p:txBody>
      </p:sp>
      <p:sp>
        <p:nvSpPr>
          <p:cNvPr id="1048614" name="Text 3"/>
          <p:cNvSpPr/>
          <p:nvPr/>
        </p:nvSpPr>
        <p:spPr>
          <a:xfrm>
            <a:off x="2037993" y="3181707"/>
            <a:ext cx="3121462" cy="347186"/>
          </a:xfrm>
          <a:prstGeom prst="rect"/>
          <a:noFill/>
        </p:spPr>
        <p:txBody>
          <a:bodyPr anchor="t" rtlCol="0" wrap="none"/>
          <a:p>
            <a:pPr indent="0" marL="0">
              <a:lnSpc>
                <a:spcPts val="2734"/>
              </a:lnSpc>
              <a:buNone/>
            </a:pPr>
            <a:r>
              <a:rPr dirty="0" sz="2187" lang="en-US">
                <a:solidFill>
                  <a:srgbClr val="1B1B27"/>
                </a:solidFill>
                <a:latin typeface="Alexandria" pitchFamily="34" charset="0"/>
                <a:ea typeface="Alexandria" pitchFamily="34" charset="-122"/>
                <a:cs typeface="Alexandria" pitchFamily="34" charset="-120"/>
              </a:rPr>
              <a:t>Genetic Predisposition</a:t>
            </a:r>
            <a:endParaRPr dirty="0" sz="2187" lang="en-US"/>
          </a:p>
        </p:txBody>
      </p:sp>
      <p:sp>
        <p:nvSpPr>
          <p:cNvPr id="1048615" name="Text 4"/>
          <p:cNvSpPr/>
          <p:nvPr/>
        </p:nvSpPr>
        <p:spPr>
          <a:xfrm>
            <a:off x="2037993" y="3751064"/>
            <a:ext cx="3156347" cy="1999536"/>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Certain genes can increase the risk of developing autoimmune disorders. Having a family history of these conditions can be a factor.</a:t>
            </a:r>
            <a:endParaRPr dirty="0" sz="1750" lang="en-US"/>
          </a:p>
        </p:txBody>
      </p:sp>
      <p:sp>
        <p:nvSpPr>
          <p:cNvPr id="1048616" name="Text 5"/>
          <p:cNvSpPr/>
          <p:nvPr/>
        </p:nvSpPr>
        <p:spPr>
          <a:xfrm>
            <a:off x="5743932" y="3181707"/>
            <a:ext cx="3156347" cy="694373"/>
          </a:xfrm>
          <a:prstGeom prst="rect"/>
          <a:noFill/>
        </p:spPr>
        <p:txBody>
          <a:bodyPr anchor="t" rtlCol="0" wrap="square"/>
          <a:p>
            <a:pPr indent="0" marL="0">
              <a:lnSpc>
                <a:spcPts val="2734"/>
              </a:lnSpc>
              <a:buNone/>
            </a:pPr>
            <a:r>
              <a:rPr dirty="0" sz="2187" lang="en-US">
                <a:solidFill>
                  <a:srgbClr val="1B1B27"/>
                </a:solidFill>
                <a:latin typeface="Alexandria" pitchFamily="34" charset="0"/>
                <a:ea typeface="Alexandria" pitchFamily="34" charset="-122"/>
                <a:cs typeface="Alexandria" pitchFamily="34" charset="-120"/>
              </a:rPr>
              <a:t>Environmental Triggers</a:t>
            </a:r>
            <a:endParaRPr dirty="0" sz="2187" lang="en-US"/>
          </a:p>
        </p:txBody>
      </p:sp>
      <p:sp>
        <p:nvSpPr>
          <p:cNvPr id="1048617" name="Text 6"/>
          <p:cNvSpPr/>
          <p:nvPr/>
        </p:nvSpPr>
        <p:spPr>
          <a:xfrm>
            <a:off x="5743932" y="4098250"/>
            <a:ext cx="3156347" cy="1999536"/>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Exposure to infections, certain medications, smoking, and environmental toxins can trigger the immune system to attack the body's own tissues.</a:t>
            </a:r>
            <a:endParaRPr dirty="0" sz="1750" lang="en-US"/>
          </a:p>
        </p:txBody>
      </p:sp>
      <p:sp>
        <p:nvSpPr>
          <p:cNvPr id="1048618" name="Text 7"/>
          <p:cNvSpPr/>
          <p:nvPr/>
        </p:nvSpPr>
        <p:spPr>
          <a:xfrm>
            <a:off x="9449872" y="3181707"/>
            <a:ext cx="2777490" cy="347186"/>
          </a:xfrm>
          <a:prstGeom prst="rect"/>
          <a:noFill/>
        </p:spPr>
        <p:txBody>
          <a:bodyPr anchor="t" rtlCol="0" wrap="none"/>
          <a:p>
            <a:pPr indent="0" marL="0">
              <a:lnSpc>
                <a:spcPts val="2734"/>
              </a:lnSpc>
              <a:buNone/>
            </a:pPr>
            <a:r>
              <a:rPr dirty="0" sz="2187" lang="en-US">
                <a:solidFill>
                  <a:srgbClr val="1B1B27"/>
                </a:solidFill>
                <a:latin typeface="Alexandria" pitchFamily="34" charset="0"/>
                <a:ea typeface="Alexandria" pitchFamily="34" charset="-122"/>
                <a:cs typeface="Alexandria" pitchFamily="34" charset="-120"/>
              </a:rPr>
              <a:t>Hormonal Factors</a:t>
            </a:r>
            <a:endParaRPr dirty="0" sz="2187" lang="en-US"/>
          </a:p>
        </p:txBody>
      </p:sp>
      <p:sp>
        <p:nvSpPr>
          <p:cNvPr id="1048619" name="Text 8"/>
          <p:cNvSpPr/>
          <p:nvPr/>
        </p:nvSpPr>
        <p:spPr>
          <a:xfrm>
            <a:off x="9449872" y="3751064"/>
            <a:ext cx="3156347" cy="1999536"/>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Hormones, particularly estrogen, can influence the immune system's activity and contribute to the development of autoimmune disorders.</a:t>
            </a:r>
            <a:endParaRPr dirty="0" sz="175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6" name=""/>
        <p:cNvGrpSpPr/>
        <p:nvPr/>
      </p:nvGrpSpPr>
      <p:grpSpPr>
        <a:xfrm>
          <a:off x="0" y="0"/>
          <a:ext cx="0" cy="0"/>
          <a:chOff x="0" y="0"/>
          <a:chExt cx="0" cy="0"/>
        </a:xfrm>
      </p:grpSpPr>
      <p:sp>
        <p:nvSpPr>
          <p:cNvPr id="1048623" name="Shape 0"/>
          <p:cNvSpPr/>
          <p:nvPr/>
        </p:nvSpPr>
        <p:spPr>
          <a:xfrm>
            <a:off x="0" y="0"/>
            <a:ext cx="14630400" cy="8229600"/>
          </a:xfrm>
          <a:prstGeom prst="rect"/>
          <a:solidFill>
            <a:srgbClr val="5C73E6"/>
          </a:solidFill>
        </p:spPr>
      </p:sp>
      <p:sp>
        <p:nvSpPr>
          <p:cNvPr id="1048624" name="Shape 1"/>
          <p:cNvSpPr/>
          <p:nvPr/>
        </p:nvSpPr>
        <p:spPr>
          <a:xfrm>
            <a:off x="0" y="0"/>
            <a:ext cx="14630400" cy="8229600"/>
          </a:xfrm>
          <a:prstGeom prst="rect"/>
          <a:solidFill>
            <a:srgbClr val="F9F9FF"/>
          </a:solidFill>
        </p:spPr>
      </p:sp>
      <p:sp>
        <p:nvSpPr>
          <p:cNvPr id="1048625" name="Text 2"/>
          <p:cNvSpPr/>
          <p:nvPr/>
        </p:nvSpPr>
        <p:spPr>
          <a:xfrm>
            <a:off x="2037993" y="1161336"/>
            <a:ext cx="10304859" cy="694373"/>
          </a:xfrm>
          <a:prstGeom prst="rect"/>
          <a:noFill/>
        </p:spPr>
        <p:txBody>
          <a:bodyPr anchor="t" rtlCol="0" wrap="none"/>
          <a:p>
            <a:pPr indent="0" marL="0">
              <a:lnSpc>
                <a:spcPts val="5468"/>
              </a:lnSpc>
              <a:buNone/>
            </a:pPr>
            <a:r>
              <a:rPr dirty="0" sz="4374" lang="en-US">
                <a:solidFill>
                  <a:srgbClr val="1B1B27"/>
                </a:solidFill>
                <a:latin typeface="Alexandria" pitchFamily="34" charset="0"/>
                <a:ea typeface="Alexandria" pitchFamily="34" charset="-122"/>
                <a:cs typeface="Alexandria" pitchFamily="34" charset="-120"/>
              </a:rPr>
              <a:t>Symptoms of Autoimmune Disorders</a:t>
            </a:r>
            <a:endParaRPr dirty="0" sz="4374" lang="en-US"/>
          </a:p>
        </p:txBody>
      </p:sp>
      <p:sp>
        <p:nvSpPr>
          <p:cNvPr id="1048626" name="Shape 3"/>
          <p:cNvSpPr/>
          <p:nvPr/>
        </p:nvSpPr>
        <p:spPr>
          <a:xfrm>
            <a:off x="2037993" y="2300049"/>
            <a:ext cx="5166122" cy="2273022"/>
          </a:xfrm>
          <a:prstGeom prst="roundRect">
            <a:avLst>
              <a:gd name="adj" fmla="val 4399"/>
            </a:avLst>
          </a:prstGeom>
          <a:solidFill>
            <a:srgbClr val="D2DDF9"/>
          </a:solidFill>
          <a:ln w="7620">
            <a:solidFill>
              <a:srgbClr val="B8C3DF"/>
            </a:solidFill>
            <a:prstDash val="solid"/>
          </a:ln>
        </p:spPr>
      </p:sp>
      <p:sp>
        <p:nvSpPr>
          <p:cNvPr id="1048627" name="Text 4"/>
          <p:cNvSpPr/>
          <p:nvPr/>
        </p:nvSpPr>
        <p:spPr>
          <a:xfrm>
            <a:off x="2267783" y="2529840"/>
            <a:ext cx="3233380" cy="347186"/>
          </a:xfrm>
          <a:prstGeom prst="rect"/>
          <a:noFill/>
        </p:spPr>
        <p:txBody>
          <a:bodyPr anchor="t" rtlCol="0" wrap="none"/>
          <a:p>
            <a:pPr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Joint Pain and Stiffness</a:t>
            </a:r>
            <a:endParaRPr dirty="0" sz="2187" lang="en-US"/>
          </a:p>
        </p:txBody>
      </p:sp>
      <p:sp>
        <p:nvSpPr>
          <p:cNvPr id="1048628" name="Text 5"/>
          <p:cNvSpPr/>
          <p:nvPr/>
        </p:nvSpPr>
        <p:spPr>
          <a:xfrm>
            <a:off x="2267783" y="3010257"/>
            <a:ext cx="4706541" cy="999768"/>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Many autoimmune disorders affect the joints, causing pain, stiffness, swelling, and decreased range of motion.</a:t>
            </a:r>
            <a:endParaRPr dirty="0" sz="1750" lang="en-US"/>
          </a:p>
        </p:txBody>
      </p:sp>
      <p:sp>
        <p:nvSpPr>
          <p:cNvPr id="1048629" name="Shape 6"/>
          <p:cNvSpPr/>
          <p:nvPr/>
        </p:nvSpPr>
        <p:spPr>
          <a:xfrm>
            <a:off x="7426285" y="2300049"/>
            <a:ext cx="5166122" cy="2273022"/>
          </a:xfrm>
          <a:prstGeom prst="roundRect">
            <a:avLst>
              <a:gd name="adj" fmla="val 4399"/>
            </a:avLst>
          </a:prstGeom>
          <a:solidFill>
            <a:srgbClr val="D2DDF9"/>
          </a:solidFill>
          <a:ln w="7620">
            <a:solidFill>
              <a:srgbClr val="B8C3DF"/>
            </a:solidFill>
            <a:prstDash val="solid"/>
          </a:ln>
        </p:spPr>
      </p:sp>
      <p:sp>
        <p:nvSpPr>
          <p:cNvPr id="1048630" name="Text 7"/>
          <p:cNvSpPr/>
          <p:nvPr/>
        </p:nvSpPr>
        <p:spPr>
          <a:xfrm>
            <a:off x="7656076" y="2529840"/>
            <a:ext cx="3102293" cy="347186"/>
          </a:xfrm>
          <a:prstGeom prst="rect"/>
          <a:noFill/>
        </p:spPr>
        <p:txBody>
          <a:bodyPr anchor="t" rtlCol="0" wrap="none"/>
          <a:p>
            <a:pPr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Fatigue and Weakness</a:t>
            </a:r>
            <a:endParaRPr dirty="0" sz="2187" lang="en-US"/>
          </a:p>
        </p:txBody>
      </p:sp>
      <p:sp>
        <p:nvSpPr>
          <p:cNvPr id="1048631" name="Text 8"/>
          <p:cNvSpPr/>
          <p:nvPr/>
        </p:nvSpPr>
        <p:spPr>
          <a:xfrm>
            <a:off x="7656076" y="3010257"/>
            <a:ext cx="4706541" cy="1333024"/>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Chronic fatigue and weakness are common symptoms of autoimmune disorders, often due to inflammation and immune system overactivity.</a:t>
            </a:r>
            <a:endParaRPr dirty="0" sz="1750" lang="en-US"/>
          </a:p>
        </p:txBody>
      </p:sp>
      <p:sp>
        <p:nvSpPr>
          <p:cNvPr id="1048632" name="Shape 9"/>
          <p:cNvSpPr/>
          <p:nvPr/>
        </p:nvSpPr>
        <p:spPr>
          <a:xfrm>
            <a:off x="2037993" y="4795242"/>
            <a:ext cx="5166122" cy="2273022"/>
          </a:xfrm>
          <a:prstGeom prst="roundRect">
            <a:avLst>
              <a:gd name="adj" fmla="val 4399"/>
            </a:avLst>
          </a:prstGeom>
          <a:solidFill>
            <a:srgbClr val="D2DDF9"/>
          </a:solidFill>
          <a:ln w="7620">
            <a:solidFill>
              <a:srgbClr val="B8C3DF"/>
            </a:solidFill>
            <a:prstDash val="solid"/>
          </a:ln>
        </p:spPr>
      </p:sp>
      <p:sp>
        <p:nvSpPr>
          <p:cNvPr id="1048633" name="Text 10"/>
          <p:cNvSpPr/>
          <p:nvPr/>
        </p:nvSpPr>
        <p:spPr>
          <a:xfrm>
            <a:off x="2267783" y="5025033"/>
            <a:ext cx="4241721" cy="347186"/>
          </a:xfrm>
          <a:prstGeom prst="rect"/>
          <a:noFill/>
        </p:spPr>
        <p:txBody>
          <a:bodyPr anchor="t" rtlCol="0" wrap="none"/>
          <a:p>
            <a:pPr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Skin Rashes and Inflammation</a:t>
            </a:r>
            <a:endParaRPr dirty="0" sz="2187" lang="en-US"/>
          </a:p>
        </p:txBody>
      </p:sp>
      <p:sp>
        <p:nvSpPr>
          <p:cNvPr id="1048634" name="Text 11"/>
          <p:cNvSpPr/>
          <p:nvPr/>
        </p:nvSpPr>
        <p:spPr>
          <a:xfrm>
            <a:off x="2267783" y="5505450"/>
            <a:ext cx="4706541" cy="1333024"/>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Some autoimmune disorders affect the skin, causing rashes, redness, and inflammation. These rashes can be itchy and painful.</a:t>
            </a:r>
            <a:endParaRPr dirty="0" sz="1750" lang="en-US"/>
          </a:p>
        </p:txBody>
      </p:sp>
      <p:sp>
        <p:nvSpPr>
          <p:cNvPr id="1048635" name="Shape 12"/>
          <p:cNvSpPr/>
          <p:nvPr/>
        </p:nvSpPr>
        <p:spPr>
          <a:xfrm>
            <a:off x="7426285" y="4795242"/>
            <a:ext cx="5166122" cy="2273022"/>
          </a:xfrm>
          <a:prstGeom prst="roundRect">
            <a:avLst>
              <a:gd name="adj" fmla="val 4399"/>
            </a:avLst>
          </a:prstGeom>
          <a:solidFill>
            <a:srgbClr val="D2DDF9"/>
          </a:solidFill>
          <a:ln w="7620">
            <a:solidFill>
              <a:srgbClr val="B8C3DF"/>
            </a:solidFill>
            <a:prstDash val="solid"/>
          </a:ln>
        </p:spPr>
      </p:sp>
      <p:sp>
        <p:nvSpPr>
          <p:cNvPr id="1048636" name="Text 13"/>
          <p:cNvSpPr/>
          <p:nvPr/>
        </p:nvSpPr>
        <p:spPr>
          <a:xfrm>
            <a:off x="7656076" y="5025033"/>
            <a:ext cx="2777490" cy="347186"/>
          </a:xfrm>
          <a:prstGeom prst="rect"/>
          <a:noFill/>
        </p:spPr>
        <p:txBody>
          <a:bodyPr anchor="t" rtlCol="0" wrap="none"/>
          <a:p>
            <a:pPr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Digestive Issues</a:t>
            </a:r>
            <a:endParaRPr dirty="0" sz="2187" lang="en-US"/>
          </a:p>
        </p:txBody>
      </p:sp>
      <p:sp>
        <p:nvSpPr>
          <p:cNvPr id="1048637" name="Text 14"/>
          <p:cNvSpPr/>
          <p:nvPr/>
        </p:nvSpPr>
        <p:spPr>
          <a:xfrm>
            <a:off x="7656076" y="5505450"/>
            <a:ext cx="4706541" cy="999768"/>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Autoimmune disorders can affect the digestive system, causing abdominal pain, diarrhea, constipation, and nausea.</a:t>
            </a:r>
            <a:endParaRPr dirty="0" sz="175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9" name=""/>
        <p:cNvGrpSpPr/>
        <p:nvPr/>
      </p:nvGrpSpPr>
      <p:grpSpPr>
        <a:xfrm>
          <a:off x="0" y="0"/>
          <a:ext cx="0" cy="0"/>
          <a:chOff x="0" y="0"/>
          <a:chExt cx="0" cy="0"/>
        </a:xfrm>
      </p:grpSpPr>
      <p:sp>
        <p:nvSpPr>
          <p:cNvPr id="1048641" name="Shape 0"/>
          <p:cNvSpPr/>
          <p:nvPr/>
        </p:nvSpPr>
        <p:spPr>
          <a:xfrm>
            <a:off x="0" y="0"/>
            <a:ext cx="14630400" cy="8229600"/>
          </a:xfrm>
          <a:prstGeom prst="rect"/>
          <a:solidFill>
            <a:srgbClr val="5C73E6"/>
          </a:solidFill>
        </p:spPr>
      </p:sp>
      <p:sp>
        <p:nvSpPr>
          <p:cNvPr id="1048642" name="Shape 1"/>
          <p:cNvSpPr/>
          <p:nvPr/>
        </p:nvSpPr>
        <p:spPr>
          <a:xfrm>
            <a:off x="0" y="0"/>
            <a:ext cx="14630400" cy="8229600"/>
          </a:xfrm>
          <a:prstGeom prst="rect"/>
          <a:solidFill>
            <a:srgbClr val="F9F9FF"/>
          </a:solidFill>
        </p:spPr>
      </p:sp>
      <p:pic>
        <p:nvPicPr>
          <p:cNvPr id="2097153" name="Image 0" descr="preencoded.png"/>
          <p:cNvPicPr>
            <a:picLocks noChangeAspect="1"/>
          </p:cNvPicPr>
          <p:nvPr/>
        </p:nvPicPr>
        <p:blipFill>
          <a:blip xmlns:r="http://schemas.openxmlformats.org/officeDocument/2006/relationships" r:embed="rId1"/>
          <a:stretch>
            <a:fillRect/>
          </a:stretch>
        </p:blipFill>
        <p:spPr>
          <a:xfrm>
            <a:off x="0" y="0"/>
            <a:ext cx="3657600" cy="8229600"/>
          </a:xfrm>
          <a:prstGeom prst="rect"/>
        </p:spPr>
      </p:pic>
      <p:sp>
        <p:nvSpPr>
          <p:cNvPr id="1048643" name="Text 2"/>
          <p:cNvSpPr/>
          <p:nvPr/>
        </p:nvSpPr>
        <p:spPr>
          <a:xfrm>
            <a:off x="4490799" y="825222"/>
            <a:ext cx="6934557" cy="694373"/>
          </a:xfrm>
          <a:prstGeom prst="rect"/>
          <a:noFill/>
        </p:spPr>
        <p:txBody>
          <a:bodyPr anchor="t" rtlCol="0" wrap="none"/>
          <a:p>
            <a:pPr indent="0" marL="0">
              <a:lnSpc>
                <a:spcPts val="5468"/>
              </a:lnSpc>
              <a:buNone/>
            </a:pPr>
            <a:r>
              <a:rPr dirty="0" sz="4374" lang="en-US">
                <a:solidFill>
                  <a:srgbClr val="1B1B27"/>
                </a:solidFill>
                <a:latin typeface="Alexandria" pitchFamily="34" charset="0"/>
                <a:ea typeface="Alexandria" pitchFamily="34" charset="-122"/>
                <a:cs typeface="Alexandria" pitchFamily="34" charset="-120"/>
              </a:rPr>
              <a:t>Diagnosis and Treatment</a:t>
            </a:r>
            <a:endParaRPr dirty="0" sz="4374" lang="en-US"/>
          </a:p>
        </p:txBody>
      </p:sp>
      <p:sp>
        <p:nvSpPr>
          <p:cNvPr id="1048644" name="Shape 3"/>
          <p:cNvSpPr/>
          <p:nvPr/>
        </p:nvSpPr>
        <p:spPr>
          <a:xfrm>
            <a:off x="4801910" y="1852851"/>
            <a:ext cx="44410" cy="5551408"/>
          </a:xfrm>
          <a:prstGeom prst="roundRect">
            <a:avLst>
              <a:gd name="adj" fmla="val 225151"/>
            </a:avLst>
          </a:prstGeom>
          <a:solidFill>
            <a:srgbClr val="B8C3DF"/>
          </a:solidFill>
        </p:spPr>
      </p:sp>
      <p:sp>
        <p:nvSpPr>
          <p:cNvPr id="1048645" name="Shape 4"/>
          <p:cNvSpPr/>
          <p:nvPr/>
        </p:nvSpPr>
        <p:spPr>
          <a:xfrm>
            <a:off x="5074027" y="2330470"/>
            <a:ext cx="777597" cy="44410"/>
          </a:xfrm>
          <a:prstGeom prst="roundRect">
            <a:avLst>
              <a:gd name="adj" fmla="val 225151"/>
            </a:avLst>
          </a:prstGeom>
          <a:solidFill>
            <a:srgbClr val="B8C3DF"/>
          </a:solidFill>
        </p:spPr>
      </p:sp>
      <p:sp>
        <p:nvSpPr>
          <p:cNvPr id="1048646" name="Shape 5"/>
          <p:cNvSpPr/>
          <p:nvPr/>
        </p:nvSpPr>
        <p:spPr>
          <a:xfrm>
            <a:off x="4574084" y="2102763"/>
            <a:ext cx="499943" cy="499943"/>
          </a:xfrm>
          <a:prstGeom prst="roundRect">
            <a:avLst>
              <a:gd name="adj" fmla="val 20000"/>
            </a:avLst>
          </a:prstGeom>
          <a:solidFill>
            <a:srgbClr val="D2DDF9"/>
          </a:solidFill>
          <a:ln w="7620">
            <a:solidFill>
              <a:srgbClr val="B8C3DF"/>
            </a:solidFill>
            <a:prstDash val="solid"/>
          </a:ln>
        </p:spPr>
      </p:sp>
      <p:sp>
        <p:nvSpPr>
          <p:cNvPr id="1048647" name="Text 6"/>
          <p:cNvSpPr/>
          <p:nvPr/>
        </p:nvSpPr>
        <p:spPr>
          <a:xfrm>
            <a:off x="4761488" y="2186107"/>
            <a:ext cx="125016" cy="333256"/>
          </a:xfrm>
          <a:prstGeom prst="rect"/>
          <a:noFill/>
        </p:spPr>
        <p:txBody>
          <a:bodyPr anchor="t" rtlCol="0" wrap="none"/>
          <a:p>
            <a:pPr algn="ctr" indent="0" marL="0">
              <a:lnSpc>
                <a:spcPts val="2624"/>
              </a:lnSpc>
              <a:buNone/>
            </a:pPr>
            <a:r>
              <a:rPr dirty="0" sz="2624" lang="en-US">
                <a:solidFill>
                  <a:srgbClr val="404155"/>
                </a:solidFill>
                <a:latin typeface="Alexandria" pitchFamily="34" charset="0"/>
                <a:ea typeface="Alexandria" pitchFamily="34" charset="-122"/>
                <a:cs typeface="Alexandria" pitchFamily="34" charset="-120"/>
              </a:rPr>
              <a:t>1</a:t>
            </a:r>
            <a:endParaRPr dirty="0" sz="2624" lang="en-US"/>
          </a:p>
        </p:txBody>
      </p:sp>
      <p:sp>
        <p:nvSpPr>
          <p:cNvPr id="1048648" name="Text 7"/>
          <p:cNvSpPr/>
          <p:nvPr/>
        </p:nvSpPr>
        <p:spPr>
          <a:xfrm>
            <a:off x="6046113" y="2075021"/>
            <a:ext cx="5776317" cy="347186"/>
          </a:xfrm>
          <a:prstGeom prst="rect"/>
          <a:noFill/>
        </p:spPr>
        <p:txBody>
          <a:bodyPr anchor="t" rtlCol="0" wrap="none"/>
          <a:p>
            <a:pPr algn="l"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Medical History and Physical Examination</a:t>
            </a:r>
            <a:endParaRPr dirty="0" sz="2187" lang="en-US"/>
          </a:p>
        </p:txBody>
      </p:sp>
      <p:sp>
        <p:nvSpPr>
          <p:cNvPr id="1048649" name="Text 8"/>
          <p:cNvSpPr/>
          <p:nvPr/>
        </p:nvSpPr>
        <p:spPr>
          <a:xfrm>
            <a:off x="6046113" y="2555438"/>
            <a:ext cx="7751088" cy="666512"/>
          </a:xfrm>
          <a:prstGeom prst="rect"/>
          <a:noFill/>
        </p:spPr>
        <p:txBody>
          <a:bodyPr anchor="t" rtlCol="0" wrap="square"/>
          <a:p>
            <a:pPr algn="l" indent="0" marL="0">
              <a:lnSpc>
                <a:spcPts val="2624"/>
              </a:lnSpc>
              <a:buNone/>
            </a:pPr>
            <a:r>
              <a:rPr dirty="0" sz="1750" lang="en-US">
                <a:solidFill>
                  <a:srgbClr val="404155"/>
                </a:solidFill>
                <a:latin typeface="Nobile" pitchFamily="34" charset="0"/>
                <a:ea typeface="Nobile" pitchFamily="34" charset="-122"/>
                <a:cs typeface="Nobile" pitchFamily="34" charset="-120"/>
              </a:rPr>
              <a:t>Doctors will review the patient's medical history, family history, and perform a physical examination to assess symptoms.</a:t>
            </a:r>
            <a:endParaRPr dirty="0" sz="1750" lang="en-US"/>
          </a:p>
        </p:txBody>
      </p:sp>
      <p:sp>
        <p:nvSpPr>
          <p:cNvPr id="1048650" name="Shape 9"/>
          <p:cNvSpPr/>
          <p:nvPr/>
        </p:nvSpPr>
        <p:spPr>
          <a:xfrm>
            <a:off x="5074027" y="4143911"/>
            <a:ext cx="777597" cy="44410"/>
          </a:xfrm>
          <a:prstGeom prst="roundRect">
            <a:avLst>
              <a:gd name="adj" fmla="val 225151"/>
            </a:avLst>
          </a:prstGeom>
          <a:solidFill>
            <a:srgbClr val="B8C3DF"/>
          </a:solidFill>
        </p:spPr>
      </p:sp>
      <p:sp>
        <p:nvSpPr>
          <p:cNvPr id="1048651" name="Shape 10"/>
          <p:cNvSpPr/>
          <p:nvPr/>
        </p:nvSpPr>
        <p:spPr>
          <a:xfrm>
            <a:off x="4574084" y="3916204"/>
            <a:ext cx="499943" cy="499943"/>
          </a:xfrm>
          <a:prstGeom prst="roundRect">
            <a:avLst>
              <a:gd name="adj" fmla="val 20000"/>
            </a:avLst>
          </a:prstGeom>
          <a:solidFill>
            <a:srgbClr val="D2DDF9"/>
          </a:solidFill>
          <a:ln w="7620">
            <a:solidFill>
              <a:srgbClr val="B8C3DF"/>
            </a:solidFill>
            <a:prstDash val="solid"/>
          </a:ln>
        </p:spPr>
      </p:sp>
      <p:sp>
        <p:nvSpPr>
          <p:cNvPr id="1048652" name="Text 11"/>
          <p:cNvSpPr/>
          <p:nvPr/>
        </p:nvSpPr>
        <p:spPr>
          <a:xfrm>
            <a:off x="4726484" y="3999548"/>
            <a:ext cx="195024" cy="333256"/>
          </a:xfrm>
          <a:prstGeom prst="rect"/>
          <a:noFill/>
        </p:spPr>
        <p:txBody>
          <a:bodyPr anchor="t" rtlCol="0" wrap="none"/>
          <a:p>
            <a:pPr algn="ctr" indent="0" marL="0">
              <a:lnSpc>
                <a:spcPts val="2624"/>
              </a:lnSpc>
              <a:buNone/>
            </a:pPr>
            <a:r>
              <a:rPr dirty="0" sz="2624" lang="en-US">
                <a:solidFill>
                  <a:srgbClr val="404155"/>
                </a:solidFill>
                <a:latin typeface="Alexandria" pitchFamily="34" charset="0"/>
                <a:ea typeface="Alexandria" pitchFamily="34" charset="-122"/>
                <a:cs typeface="Alexandria" pitchFamily="34" charset="-120"/>
              </a:rPr>
              <a:t>2</a:t>
            </a:r>
            <a:endParaRPr dirty="0" sz="2624" lang="en-US"/>
          </a:p>
        </p:txBody>
      </p:sp>
      <p:sp>
        <p:nvSpPr>
          <p:cNvPr id="1048653" name="Text 12"/>
          <p:cNvSpPr/>
          <p:nvPr/>
        </p:nvSpPr>
        <p:spPr>
          <a:xfrm>
            <a:off x="6046113" y="3888462"/>
            <a:ext cx="4512469" cy="347186"/>
          </a:xfrm>
          <a:prstGeom prst="rect"/>
          <a:noFill/>
        </p:spPr>
        <p:txBody>
          <a:bodyPr anchor="t" rtlCol="0" wrap="none"/>
          <a:p>
            <a:pPr algn="l"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Blood Tests and Imaging Studies</a:t>
            </a:r>
            <a:endParaRPr dirty="0" sz="2187" lang="en-US"/>
          </a:p>
        </p:txBody>
      </p:sp>
      <p:sp>
        <p:nvSpPr>
          <p:cNvPr id="1048654" name="Text 13"/>
          <p:cNvSpPr/>
          <p:nvPr/>
        </p:nvSpPr>
        <p:spPr>
          <a:xfrm>
            <a:off x="6046113" y="4368879"/>
            <a:ext cx="7751088" cy="666512"/>
          </a:xfrm>
          <a:prstGeom prst="rect"/>
          <a:noFill/>
        </p:spPr>
        <p:txBody>
          <a:bodyPr anchor="t" rtlCol="0" wrap="square"/>
          <a:p>
            <a:pPr algn="l" indent="0" marL="0">
              <a:lnSpc>
                <a:spcPts val="2624"/>
              </a:lnSpc>
              <a:buNone/>
            </a:pPr>
            <a:r>
              <a:rPr dirty="0" sz="1750" lang="en-US">
                <a:solidFill>
                  <a:srgbClr val="404155"/>
                </a:solidFill>
                <a:latin typeface="Nobile" pitchFamily="34" charset="0"/>
                <a:ea typeface="Nobile" pitchFamily="34" charset="-122"/>
                <a:cs typeface="Nobile" pitchFamily="34" charset="-120"/>
              </a:rPr>
              <a:t>Blood tests help identify markers of inflammation and autoantibodies, while imaging studies like X-rays and MRI can reveal affected organs.</a:t>
            </a:r>
            <a:endParaRPr dirty="0" sz="1750" lang="en-US"/>
          </a:p>
        </p:txBody>
      </p:sp>
      <p:sp>
        <p:nvSpPr>
          <p:cNvPr id="1048655" name="Shape 14"/>
          <p:cNvSpPr/>
          <p:nvPr/>
        </p:nvSpPr>
        <p:spPr>
          <a:xfrm>
            <a:off x="5074027" y="5957352"/>
            <a:ext cx="777597" cy="44410"/>
          </a:xfrm>
          <a:prstGeom prst="roundRect">
            <a:avLst>
              <a:gd name="adj" fmla="val 225151"/>
            </a:avLst>
          </a:prstGeom>
          <a:solidFill>
            <a:srgbClr val="B8C3DF"/>
          </a:solidFill>
        </p:spPr>
      </p:sp>
      <p:sp>
        <p:nvSpPr>
          <p:cNvPr id="1048656" name="Shape 15"/>
          <p:cNvSpPr/>
          <p:nvPr/>
        </p:nvSpPr>
        <p:spPr>
          <a:xfrm>
            <a:off x="4574084" y="5729645"/>
            <a:ext cx="499943" cy="499943"/>
          </a:xfrm>
          <a:prstGeom prst="roundRect">
            <a:avLst>
              <a:gd name="adj" fmla="val 20000"/>
            </a:avLst>
          </a:prstGeom>
          <a:solidFill>
            <a:srgbClr val="D2DDF9"/>
          </a:solidFill>
          <a:ln w="7620">
            <a:solidFill>
              <a:srgbClr val="B8C3DF"/>
            </a:solidFill>
            <a:prstDash val="solid"/>
          </a:ln>
        </p:spPr>
      </p:sp>
      <p:sp>
        <p:nvSpPr>
          <p:cNvPr id="1048657" name="Text 16"/>
          <p:cNvSpPr/>
          <p:nvPr/>
        </p:nvSpPr>
        <p:spPr>
          <a:xfrm>
            <a:off x="4725888" y="5812988"/>
            <a:ext cx="196334" cy="333256"/>
          </a:xfrm>
          <a:prstGeom prst="rect"/>
          <a:noFill/>
        </p:spPr>
        <p:txBody>
          <a:bodyPr anchor="t" rtlCol="0" wrap="none"/>
          <a:p>
            <a:pPr algn="ctr" indent="0" marL="0">
              <a:lnSpc>
                <a:spcPts val="2624"/>
              </a:lnSpc>
              <a:buNone/>
            </a:pPr>
            <a:r>
              <a:rPr dirty="0" sz="2624" lang="en-US">
                <a:solidFill>
                  <a:srgbClr val="404155"/>
                </a:solidFill>
                <a:latin typeface="Alexandria" pitchFamily="34" charset="0"/>
                <a:ea typeface="Alexandria" pitchFamily="34" charset="-122"/>
                <a:cs typeface="Alexandria" pitchFamily="34" charset="-120"/>
              </a:rPr>
              <a:t>3</a:t>
            </a:r>
            <a:endParaRPr dirty="0" sz="2624" lang="en-US"/>
          </a:p>
        </p:txBody>
      </p:sp>
      <p:sp>
        <p:nvSpPr>
          <p:cNvPr id="1048658" name="Text 17"/>
          <p:cNvSpPr/>
          <p:nvPr/>
        </p:nvSpPr>
        <p:spPr>
          <a:xfrm>
            <a:off x="6046113" y="5701903"/>
            <a:ext cx="2777490" cy="347186"/>
          </a:xfrm>
          <a:prstGeom prst="rect"/>
          <a:noFill/>
        </p:spPr>
        <p:txBody>
          <a:bodyPr anchor="t" rtlCol="0" wrap="none"/>
          <a:p>
            <a:pPr algn="l"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Treatment Options</a:t>
            </a:r>
            <a:endParaRPr dirty="0" sz="2187" lang="en-US"/>
          </a:p>
        </p:txBody>
      </p:sp>
      <p:sp>
        <p:nvSpPr>
          <p:cNvPr id="1048659" name="Text 18"/>
          <p:cNvSpPr/>
          <p:nvPr/>
        </p:nvSpPr>
        <p:spPr>
          <a:xfrm>
            <a:off x="6046113" y="6182320"/>
            <a:ext cx="7751088" cy="999768"/>
          </a:xfrm>
          <a:prstGeom prst="rect"/>
          <a:noFill/>
        </p:spPr>
        <p:txBody>
          <a:bodyPr anchor="t" rtlCol="0" wrap="square"/>
          <a:p>
            <a:pPr algn="l" indent="0" marL="0">
              <a:lnSpc>
                <a:spcPts val="2624"/>
              </a:lnSpc>
              <a:buNone/>
            </a:pPr>
            <a:r>
              <a:rPr dirty="0" sz="1750" lang="en-US">
                <a:solidFill>
                  <a:srgbClr val="404155"/>
                </a:solidFill>
                <a:latin typeface="Nobile" pitchFamily="34" charset="0"/>
                <a:ea typeface="Nobile" pitchFamily="34" charset="-122"/>
                <a:cs typeface="Nobile" pitchFamily="34" charset="-120"/>
              </a:rPr>
              <a:t>Treatment goals include reducing inflammation, managing symptoms, and preventing complications. Treatments may include medications, lifestyle modifications, and therapies.</a:t>
            </a:r>
            <a:endParaRPr dirty="0" sz="175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32" name=""/>
        <p:cNvGrpSpPr/>
        <p:nvPr/>
      </p:nvGrpSpPr>
      <p:grpSpPr>
        <a:xfrm>
          <a:off x="0" y="0"/>
          <a:ext cx="0" cy="0"/>
          <a:chOff x="0" y="0"/>
          <a:chExt cx="0" cy="0"/>
        </a:xfrm>
      </p:grpSpPr>
      <p:sp>
        <p:nvSpPr>
          <p:cNvPr id="1048663" name="Shape 0"/>
          <p:cNvSpPr/>
          <p:nvPr/>
        </p:nvSpPr>
        <p:spPr>
          <a:xfrm>
            <a:off x="0" y="0"/>
            <a:ext cx="14630400" cy="8229600"/>
          </a:xfrm>
          <a:prstGeom prst="rect"/>
          <a:solidFill>
            <a:srgbClr val="5C73E6"/>
          </a:solidFill>
        </p:spPr>
      </p:sp>
      <p:sp>
        <p:nvSpPr>
          <p:cNvPr id="1048664" name="Shape 1"/>
          <p:cNvSpPr/>
          <p:nvPr/>
        </p:nvSpPr>
        <p:spPr>
          <a:xfrm>
            <a:off x="0" y="0"/>
            <a:ext cx="14630400" cy="8229600"/>
          </a:xfrm>
          <a:prstGeom prst="rect"/>
          <a:solidFill>
            <a:srgbClr val="F9F9FF"/>
          </a:solidFill>
        </p:spPr>
      </p:sp>
      <p:sp>
        <p:nvSpPr>
          <p:cNvPr id="1048665" name="Text 2"/>
          <p:cNvSpPr/>
          <p:nvPr/>
        </p:nvSpPr>
        <p:spPr>
          <a:xfrm>
            <a:off x="2037993" y="1076563"/>
            <a:ext cx="9631085" cy="694373"/>
          </a:xfrm>
          <a:prstGeom prst="rect"/>
          <a:noFill/>
        </p:spPr>
        <p:txBody>
          <a:bodyPr anchor="t" rtlCol="0" wrap="none"/>
          <a:p>
            <a:pPr indent="0" marL="0">
              <a:lnSpc>
                <a:spcPts val="5468"/>
              </a:lnSpc>
              <a:buNone/>
            </a:pPr>
            <a:r>
              <a:rPr dirty="0" sz="4374" lang="en-US">
                <a:solidFill>
                  <a:srgbClr val="1B1B27"/>
                </a:solidFill>
                <a:latin typeface="Alexandria" pitchFamily="34" charset="0"/>
                <a:ea typeface="Alexandria" pitchFamily="34" charset="-122"/>
                <a:cs typeface="Alexandria" pitchFamily="34" charset="-120"/>
              </a:rPr>
              <a:t>Living with Autoimmune Disorders</a:t>
            </a:r>
            <a:endParaRPr dirty="0" sz="4374" lang="en-US"/>
          </a:p>
        </p:txBody>
      </p:sp>
      <p:pic>
        <p:nvPicPr>
          <p:cNvPr id="2097154" name="Image 0" descr="preencoded.png"/>
          <p:cNvPicPr>
            <a:picLocks noChangeAspect="1"/>
          </p:cNvPicPr>
          <p:nvPr/>
        </p:nvPicPr>
        <p:blipFill>
          <a:blip xmlns:r="http://schemas.openxmlformats.org/officeDocument/2006/relationships" r:embed="rId1"/>
          <a:stretch>
            <a:fillRect/>
          </a:stretch>
        </p:blipFill>
        <p:spPr>
          <a:xfrm>
            <a:off x="2037993" y="2215277"/>
            <a:ext cx="555427" cy="555427"/>
          </a:xfrm>
          <a:prstGeom prst="rect"/>
        </p:spPr>
      </p:pic>
      <p:sp>
        <p:nvSpPr>
          <p:cNvPr id="1048666" name="Text 3"/>
          <p:cNvSpPr/>
          <p:nvPr/>
        </p:nvSpPr>
        <p:spPr>
          <a:xfrm>
            <a:off x="2037993" y="2992874"/>
            <a:ext cx="2388632" cy="694373"/>
          </a:xfrm>
          <a:prstGeom prst="rect"/>
          <a:noFill/>
        </p:spPr>
        <p:txBody>
          <a:bodyPr anchor="t" rtlCol="0" wrap="square"/>
          <a:p>
            <a:pPr algn="l"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Medication Management</a:t>
            </a:r>
            <a:endParaRPr dirty="0" sz="2187" lang="en-US"/>
          </a:p>
        </p:txBody>
      </p:sp>
      <p:sp>
        <p:nvSpPr>
          <p:cNvPr id="1048667" name="Text 4"/>
          <p:cNvSpPr/>
          <p:nvPr/>
        </p:nvSpPr>
        <p:spPr>
          <a:xfrm>
            <a:off x="2037993" y="3820478"/>
            <a:ext cx="2388632" cy="2999303"/>
          </a:xfrm>
          <a:prstGeom prst="rect"/>
          <a:noFill/>
        </p:spPr>
        <p:txBody>
          <a:bodyPr anchor="t" rtlCol="0" wrap="square"/>
          <a:p>
            <a:pPr algn="l" indent="0" marL="0">
              <a:lnSpc>
                <a:spcPts val="2624"/>
              </a:lnSpc>
              <a:buNone/>
            </a:pPr>
            <a:r>
              <a:rPr dirty="0" sz="1750" lang="en-US">
                <a:solidFill>
                  <a:srgbClr val="404155"/>
                </a:solidFill>
                <a:latin typeface="Nobile" pitchFamily="34" charset="0"/>
                <a:ea typeface="Nobile" pitchFamily="34" charset="-122"/>
                <a:cs typeface="Nobile" pitchFamily="34" charset="-120"/>
              </a:rPr>
              <a:t>Taking prescribed medications consistently is crucial to manage symptoms and prevent complications. Working closely with a healthcare provider is essential.</a:t>
            </a:r>
            <a:endParaRPr dirty="0" sz="1750" lang="en-US"/>
          </a:p>
        </p:txBody>
      </p:sp>
      <p:pic>
        <p:nvPicPr>
          <p:cNvPr id="2097155" name="Image 1" descr="preencoded.png"/>
          <p:cNvPicPr>
            <a:picLocks noChangeAspect="1"/>
          </p:cNvPicPr>
          <p:nvPr/>
        </p:nvPicPr>
        <p:blipFill>
          <a:blip xmlns:r="http://schemas.openxmlformats.org/officeDocument/2006/relationships" r:embed="rId2"/>
          <a:stretch>
            <a:fillRect/>
          </a:stretch>
        </p:blipFill>
        <p:spPr>
          <a:xfrm>
            <a:off x="4759881" y="2215277"/>
            <a:ext cx="555427" cy="555427"/>
          </a:xfrm>
          <a:prstGeom prst="rect"/>
        </p:spPr>
      </p:pic>
      <p:sp>
        <p:nvSpPr>
          <p:cNvPr id="1048668" name="Text 5"/>
          <p:cNvSpPr/>
          <p:nvPr/>
        </p:nvSpPr>
        <p:spPr>
          <a:xfrm>
            <a:off x="4759881" y="2992874"/>
            <a:ext cx="2388632" cy="347186"/>
          </a:xfrm>
          <a:prstGeom prst="rect"/>
          <a:noFill/>
        </p:spPr>
        <p:txBody>
          <a:bodyPr anchor="t" rtlCol="0" wrap="none"/>
          <a:p>
            <a:pPr algn="l"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Healthy Lifestyle</a:t>
            </a:r>
            <a:endParaRPr dirty="0" sz="2187" lang="en-US"/>
          </a:p>
        </p:txBody>
      </p:sp>
      <p:sp>
        <p:nvSpPr>
          <p:cNvPr id="1048669" name="Text 6"/>
          <p:cNvSpPr/>
          <p:nvPr/>
        </p:nvSpPr>
        <p:spPr>
          <a:xfrm>
            <a:off x="4759881" y="3473291"/>
            <a:ext cx="2388632" cy="2666048"/>
          </a:xfrm>
          <a:prstGeom prst="rect"/>
          <a:noFill/>
        </p:spPr>
        <p:txBody>
          <a:bodyPr anchor="t" rtlCol="0" wrap="square"/>
          <a:p>
            <a:pPr algn="l" indent="0" marL="0">
              <a:lnSpc>
                <a:spcPts val="2624"/>
              </a:lnSpc>
              <a:buNone/>
            </a:pPr>
            <a:r>
              <a:rPr dirty="0" sz="1750" lang="en-US">
                <a:solidFill>
                  <a:srgbClr val="404155"/>
                </a:solidFill>
                <a:latin typeface="Nobile" pitchFamily="34" charset="0"/>
                <a:ea typeface="Nobile" pitchFamily="34" charset="-122"/>
                <a:cs typeface="Nobile" pitchFamily="34" charset="-120"/>
              </a:rPr>
              <a:t>Maintaining a healthy lifestyle through a balanced diet, regular exercise, and stress management can improve overall well-being and manage symptoms.</a:t>
            </a:r>
            <a:endParaRPr dirty="0" sz="1750" lang="en-US"/>
          </a:p>
        </p:txBody>
      </p:sp>
      <p:pic>
        <p:nvPicPr>
          <p:cNvPr id="2097156" name="Image 2" descr="preencoded.png"/>
          <p:cNvPicPr>
            <a:picLocks noChangeAspect="1"/>
          </p:cNvPicPr>
          <p:nvPr/>
        </p:nvPicPr>
        <p:blipFill>
          <a:blip xmlns:r="http://schemas.openxmlformats.org/officeDocument/2006/relationships" r:embed="rId3"/>
          <a:stretch>
            <a:fillRect/>
          </a:stretch>
        </p:blipFill>
        <p:spPr>
          <a:xfrm>
            <a:off x="7481768" y="2215277"/>
            <a:ext cx="555427" cy="555427"/>
          </a:xfrm>
          <a:prstGeom prst="rect"/>
        </p:spPr>
      </p:pic>
      <p:sp>
        <p:nvSpPr>
          <p:cNvPr id="1048670" name="Text 7"/>
          <p:cNvSpPr/>
          <p:nvPr/>
        </p:nvSpPr>
        <p:spPr>
          <a:xfrm>
            <a:off x="7481768" y="2992874"/>
            <a:ext cx="2388632" cy="694373"/>
          </a:xfrm>
          <a:prstGeom prst="rect"/>
          <a:noFill/>
        </p:spPr>
        <p:txBody>
          <a:bodyPr anchor="t" rtlCol="0" wrap="square"/>
          <a:p>
            <a:pPr algn="l"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Support Groups and Counseling</a:t>
            </a:r>
            <a:endParaRPr dirty="0" sz="2187" lang="en-US"/>
          </a:p>
        </p:txBody>
      </p:sp>
      <p:sp>
        <p:nvSpPr>
          <p:cNvPr id="1048671" name="Text 8"/>
          <p:cNvSpPr/>
          <p:nvPr/>
        </p:nvSpPr>
        <p:spPr>
          <a:xfrm>
            <a:off x="7481768" y="3820478"/>
            <a:ext cx="2388632" cy="2332792"/>
          </a:xfrm>
          <a:prstGeom prst="rect"/>
          <a:noFill/>
        </p:spPr>
        <p:txBody>
          <a:bodyPr anchor="t" rtlCol="0" wrap="square"/>
          <a:p>
            <a:pPr algn="l" indent="0" marL="0">
              <a:lnSpc>
                <a:spcPts val="2624"/>
              </a:lnSpc>
              <a:buNone/>
            </a:pPr>
            <a:r>
              <a:rPr dirty="0" sz="1750" lang="en-US">
                <a:solidFill>
                  <a:srgbClr val="404155"/>
                </a:solidFill>
                <a:latin typeface="Nobile" pitchFamily="34" charset="0"/>
                <a:ea typeface="Nobile" pitchFamily="34" charset="-122"/>
                <a:cs typeface="Nobile" pitchFamily="34" charset="-120"/>
              </a:rPr>
              <a:t>Connecting with support groups and seeking counseling can provide emotional support, coping mechanisms, and a sense of community.</a:t>
            </a:r>
            <a:endParaRPr dirty="0" sz="1750" lang="en-US"/>
          </a:p>
        </p:txBody>
      </p:sp>
      <p:pic>
        <p:nvPicPr>
          <p:cNvPr id="2097157" name="Image 3" descr="preencoded.png"/>
          <p:cNvPicPr>
            <a:picLocks noChangeAspect="1"/>
          </p:cNvPicPr>
          <p:nvPr/>
        </p:nvPicPr>
        <p:blipFill>
          <a:blip xmlns:r="http://schemas.openxmlformats.org/officeDocument/2006/relationships" r:embed="rId4"/>
          <a:stretch>
            <a:fillRect/>
          </a:stretch>
        </p:blipFill>
        <p:spPr>
          <a:xfrm>
            <a:off x="10203656" y="2215277"/>
            <a:ext cx="555427" cy="555427"/>
          </a:xfrm>
          <a:prstGeom prst="rect"/>
        </p:spPr>
      </p:pic>
      <p:sp>
        <p:nvSpPr>
          <p:cNvPr id="1048672" name="Text 9"/>
          <p:cNvSpPr/>
          <p:nvPr/>
        </p:nvSpPr>
        <p:spPr>
          <a:xfrm>
            <a:off x="10203656" y="2992874"/>
            <a:ext cx="2388751" cy="694373"/>
          </a:xfrm>
          <a:prstGeom prst="rect"/>
          <a:noFill/>
        </p:spPr>
        <p:txBody>
          <a:bodyPr anchor="t" rtlCol="0" wrap="square"/>
          <a:p>
            <a:pPr algn="l" indent="0" marL="0">
              <a:lnSpc>
                <a:spcPts val="2734"/>
              </a:lnSpc>
              <a:buNone/>
            </a:pPr>
            <a:r>
              <a:rPr dirty="0" sz="2187" lang="en-US">
                <a:solidFill>
                  <a:srgbClr val="404155"/>
                </a:solidFill>
                <a:latin typeface="Alexandria" pitchFamily="34" charset="0"/>
                <a:ea typeface="Alexandria" pitchFamily="34" charset="-122"/>
                <a:cs typeface="Alexandria" pitchFamily="34" charset="-120"/>
              </a:rPr>
              <a:t>Staying Informed</a:t>
            </a:r>
            <a:endParaRPr dirty="0" sz="2187" lang="en-US"/>
          </a:p>
        </p:txBody>
      </p:sp>
      <p:sp>
        <p:nvSpPr>
          <p:cNvPr id="1048673" name="Text 10"/>
          <p:cNvSpPr/>
          <p:nvPr/>
        </p:nvSpPr>
        <p:spPr>
          <a:xfrm>
            <a:off x="10203656" y="3820478"/>
            <a:ext cx="2388751" cy="3332559"/>
          </a:xfrm>
          <a:prstGeom prst="rect"/>
          <a:noFill/>
        </p:spPr>
        <p:txBody>
          <a:bodyPr anchor="t" rtlCol="0" wrap="square"/>
          <a:p>
            <a:pPr algn="l" indent="0" marL="0">
              <a:lnSpc>
                <a:spcPts val="2624"/>
              </a:lnSpc>
              <a:buNone/>
            </a:pPr>
            <a:r>
              <a:rPr dirty="0" sz="1750" lang="en-US">
                <a:solidFill>
                  <a:srgbClr val="404155"/>
                </a:solidFill>
                <a:latin typeface="Nobile" pitchFamily="34" charset="0"/>
                <a:ea typeface="Nobile" pitchFamily="34" charset="-122"/>
                <a:cs typeface="Nobile" pitchFamily="34" charset="-120"/>
              </a:rPr>
              <a:t>Staying informed about autoimmune disorders and current research can empower individuals to manage their conditions effectively and participate in their healthcare decisions.</a:t>
            </a:r>
            <a:endParaRPr dirty="0" sz="175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5" name=""/>
        <p:cNvGrpSpPr/>
        <p:nvPr/>
      </p:nvGrpSpPr>
      <p:grpSpPr>
        <a:xfrm>
          <a:off x="0" y="0"/>
          <a:ext cx="0" cy="0"/>
          <a:chOff x="0" y="0"/>
          <a:chExt cx="0" cy="0"/>
        </a:xfrm>
      </p:grpSpPr>
      <p:sp>
        <p:nvSpPr>
          <p:cNvPr id="1048677" name="Shape 0"/>
          <p:cNvSpPr/>
          <p:nvPr/>
        </p:nvSpPr>
        <p:spPr>
          <a:xfrm>
            <a:off x="0" y="0"/>
            <a:ext cx="14630400" cy="8229600"/>
          </a:xfrm>
          <a:prstGeom prst="rect"/>
          <a:solidFill>
            <a:srgbClr val="5C73E6"/>
          </a:solidFill>
        </p:spPr>
      </p:sp>
      <p:sp>
        <p:nvSpPr>
          <p:cNvPr id="1048678" name="Shape 1"/>
          <p:cNvSpPr/>
          <p:nvPr/>
        </p:nvSpPr>
        <p:spPr>
          <a:xfrm>
            <a:off x="0" y="0"/>
            <a:ext cx="14630400" cy="8229600"/>
          </a:xfrm>
          <a:prstGeom prst="rect"/>
          <a:solidFill>
            <a:srgbClr val="F9F9FF"/>
          </a:solidFill>
        </p:spPr>
      </p:sp>
      <p:sp>
        <p:nvSpPr>
          <p:cNvPr id="1048679" name="Text 2"/>
          <p:cNvSpPr/>
          <p:nvPr/>
        </p:nvSpPr>
        <p:spPr>
          <a:xfrm>
            <a:off x="2037993" y="1448991"/>
            <a:ext cx="8690848" cy="694373"/>
          </a:xfrm>
          <a:prstGeom prst="rect"/>
          <a:noFill/>
        </p:spPr>
        <p:txBody>
          <a:bodyPr anchor="t" rtlCol="0" wrap="none"/>
          <a:p>
            <a:pPr indent="0" marL="0">
              <a:lnSpc>
                <a:spcPts val="5468"/>
              </a:lnSpc>
              <a:buNone/>
            </a:pPr>
            <a:r>
              <a:rPr dirty="0" sz="4374" lang="en-US">
                <a:solidFill>
                  <a:srgbClr val="1B1B27"/>
                </a:solidFill>
                <a:latin typeface="Alexandria" pitchFamily="34" charset="0"/>
                <a:ea typeface="Alexandria" pitchFamily="34" charset="-122"/>
                <a:cs typeface="Alexandria" pitchFamily="34" charset="-120"/>
              </a:rPr>
              <a:t>Research and Future Directions</a:t>
            </a:r>
            <a:endParaRPr dirty="0" sz="4374" lang="en-US"/>
          </a:p>
        </p:txBody>
      </p:sp>
      <p:sp>
        <p:nvSpPr>
          <p:cNvPr id="1048680" name="Shape 3"/>
          <p:cNvSpPr/>
          <p:nvPr/>
        </p:nvSpPr>
        <p:spPr>
          <a:xfrm>
            <a:off x="2037993" y="2587704"/>
            <a:ext cx="10554414" cy="4192905"/>
          </a:xfrm>
          <a:prstGeom prst="roundRect">
            <a:avLst>
              <a:gd name="adj" fmla="val 2385"/>
            </a:avLst>
          </a:prstGeom>
          <a:noFill/>
          <a:ln w="7620">
            <a:solidFill>
              <a:srgbClr val="000000">
                <a:alpha val="8000"/>
              </a:srgbClr>
            </a:solidFill>
            <a:prstDash val="solid"/>
          </a:ln>
        </p:spPr>
      </p:sp>
      <p:sp>
        <p:nvSpPr>
          <p:cNvPr id="1048681" name="Shape 4"/>
          <p:cNvSpPr/>
          <p:nvPr/>
        </p:nvSpPr>
        <p:spPr>
          <a:xfrm>
            <a:off x="2045613" y="2595324"/>
            <a:ext cx="10539174" cy="1281470"/>
          </a:xfrm>
          <a:prstGeom prst="rect"/>
          <a:solidFill>
            <a:srgbClr val="FFFFFF">
              <a:alpha val="4000"/>
            </a:srgbClr>
          </a:solidFill>
        </p:spPr>
      </p:sp>
      <p:sp>
        <p:nvSpPr>
          <p:cNvPr id="1048682" name="Text 5"/>
          <p:cNvSpPr/>
          <p:nvPr/>
        </p:nvSpPr>
        <p:spPr>
          <a:xfrm>
            <a:off x="2267783" y="2736175"/>
            <a:ext cx="4821436" cy="333256"/>
          </a:xfrm>
          <a:prstGeom prst="rect"/>
          <a:noFill/>
        </p:spPr>
        <p:txBody>
          <a:bodyPr anchor="t" rtlCol="0" wrap="none"/>
          <a:p>
            <a:pPr indent="0" marL="0">
              <a:lnSpc>
                <a:spcPts val="2624"/>
              </a:lnSpc>
              <a:buNone/>
            </a:pPr>
            <a:r>
              <a:rPr dirty="0" sz="1750" lang="en-US">
                <a:solidFill>
                  <a:srgbClr val="404155"/>
                </a:solidFill>
                <a:latin typeface="Nobile" pitchFamily="34" charset="0"/>
                <a:ea typeface="Nobile" pitchFamily="34" charset="-122"/>
                <a:cs typeface="Nobile" pitchFamily="34" charset="-120"/>
              </a:rPr>
              <a:t>New Treatments</a:t>
            </a:r>
            <a:endParaRPr dirty="0" sz="1750" lang="en-US"/>
          </a:p>
        </p:txBody>
      </p:sp>
      <p:sp>
        <p:nvSpPr>
          <p:cNvPr id="1048683" name="Text 6"/>
          <p:cNvSpPr/>
          <p:nvPr/>
        </p:nvSpPr>
        <p:spPr>
          <a:xfrm>
            <a:off x="7541181" y="2736175"/>
            <a:ext cx="4821436" cy="999768"/>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Research is ongoing to develop novel therapies that target specific immune pathways and minimize side effects.</a:t>
            </a:r>
            <a:endParaRPr dirty="0" sz="1750" lang="en-US"/>
          </a:p>
        </p:txBody>
      </p:sp>
      <p:sp>
        <p:nvSpPr>
          <p:cNvPr id="1048684" name="Shape 7"/>
          <p:cNvSpPr/>
          <p:nvPr/>
        </p:nvSpPr>
        <p:spPr>
          <a:xfrm>
            <a:off x="2045613" y="3876794"/>
            <a:ext cx="10539174" cy="1281470"/>
          </a:xfrm>
          <a:prstGeom prst="rect"/>
          <a:solidFill>
            <a:srgbClr val="000000">
              <a:alpha val="4000"/>
            </a:srgbClr>
          </a:solidFill>
        </p:spPr>
      </p:sp>
      <p:sp>
        <p:nvSpPr>
          <p:cNvPr id="1048685" name="Text 8"/>
          <p:cNvSpPr/>
          <p:nvPr/>
        </p:nvSpPr>
        <p:spPr>
          <a:xfrm>
            <a:off x="2267783" y="4017645"/>
            <a:ext cx="4821436" cy="333256"/>
          </a:xfrm>
          <a:prstGeom prst="rect"/>
          <a:noFill/>
        </p:spPr>
        <p:txBody>
          <a:bodyPr anchor="t" rtlCol="0" wrap="none"/>
          <a:p>
            <a:pPr indent="0" marL="0">
              <a:lnSpc>
                <a:spcPts val="2624"/>
              </a:lnSpc>
              <a:buNone/>
            </a:pPr>
            <a:r>
              <a:rPr dirty="0" sz="1750" lang="en-US">
                <a:solidFill>
                  <a:srgbClr val="404155"/>
                </a:solidFill>
                <a:latin typeface="Nobile" pitchFamily="34" charset="0"/>
                <a:ea typeface="Nobile" pitchFamily="34" charset="-122"/>
                <a:cs typeface="Nobile" pitchFamily="34" charset="-120"/>
              </a:rPr>
              <a:t>Precision Medicine</a:t>
            </a:r>
            <a:endParaRPr dirty="0" sz="1750" lang="en-US"/>
          </a:p>
        </p:txBody>
      </p:sp>
      <p:sp>
        <p:nvSpPr>
          <p:cNvPr id="1048686" name="Text 9"/>
          <p:cNvSpPr/>
          <p:nvPr/>
        </p:nvSpPr>
        <p:spPr>
          <a:xfrm>
            <a:off x="7541181" y="4017645"/>
            <a:ext cx="4821436" cy="999768"/>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Personalized medicine approaches aim to tailor treatment strategies based on an individual's genetic and other factors.</a:t>
            </a:r>
            <a:endParaRPr dirty="0" sz="1750" lang="en-US"/>
          </a:p>
        </p:txBody>
      </p:sp>
      <p:sp>
        <p:nvSpPr>
          <p:cNvPr id="1048687" name="Shape 10"/>
          <p:cNvSpPr/>
          <p:nvPr/>
        </p:nvSpPr>
        <p:spPr>
          <a:xfrm>
            <a:off x="2045613" y="5158264"/>
            <a:ext cx="10539174" cy="1614726"/>
          </a:xfrm>
          <a:prstGeom prst="rect"/>
          <a:solidFill>
            <a:srgbClr val="FFFFFF">
              <a:alpha val="4000"/>
            </a:srgbClr>
          </a:solidFill>
        </p:spPr>
      </p:sp>
      <p:sp>
        <p:nvSpPr>
          <p:cNvPr id="1048688" name="Text 11"/>
          <p:cNvSpPr/>
          <p:nvPr/>
        </p:nvSpPr>
        <p:spPr>
          <a:xfrm>
            <a:off x="2267783" y="5299115"/>
            <a:ext cx="4821436" cy="333256"/>
          </a:xfrm>
          <a:prstGeom prst="rect"/>
          <a:noFill/>
        </p:spPr>
        <p:txBody>
          <a:bodyPr anchor="t" rtlCol="0" wrap="none"/>
          <a:p>
            <a:pPr indent="0" marL="0">
              <a:lnSpc>
                <a:spcPts val="2624"/>
              </a:lnSpc>
              <a:buNone/>
            </a:pPr>
            <a:r>
              <a:rPr dirty="0" sz="1750" lang="en-US">
                <a:solidFill>
                  <a:srgbClr val="404155"/>
                </a:solidFill>
                <a:latin typeface="Nobile" pitchFamily="34" charset="0"/>
                <a:ea typeface="Nobile" pitchFamily="34" charset="-122"/>
                <a:cs typeface="Nobile" pitchFamily="34" charset="-120"/>
              </a:rPr>
              <a:t>Early Detection and Prevention</a:t>
            </a:r>
            <a:endParaRPr dirty="0" sz="1750" lang="en-US"/>
          </a:p>
        </p:txBody>
      </p:sp>
      <p:sp>
        <p:nvSpPr>
          <p:cNvPr id="1048689" name="Text 12"/>
          <p:cNvSpPr/>
          <p:nvPr/>
        </p:nvSpPr>
        <p:spPr>
          <a:xfrm>
            <a:off x="7541181" y="5299115"/>
            <a:ext cx="4821436" cy="1333024"/>
          </a:xfrm>
          <a:prstGeom prst="rect"/>
          <a:noFill/>
        </p:spPr>
        <p:txBody>
          <a:bodyPr anchor="t" rtlCol="0" wrap="square"/>
          <a:p>
            <a:pPr indent="0" marL="0">
              <a:lnSpc>
                <a:spcPts val="2624"/>
              </a:lnSpc>
              <a:buNone/>
            </a:pPr>
            <a:r>
              <a:rPr dirty="0" sz="1750" lang="en-US">
                <a:solidFill>
                  <a:srgbClr val="404155"/>
                </a:solidFill>
                <a:latin typeface="Nobile" pitchFamily="34" charset="0"/>
                <a:ea typeface="Nobile" pitchFamily="34" charset="-122"/>
                <a:cs typeface="Nobile" pitchFamily="34" charset="-120"/>
              </a:rPr>
              <a:t>Research focuses on identifying biomarkers for early diagnosis and developing strategies to prevent the development of autoimmune disorders.</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2024-06-16T19:22:45Z</dcterms:created>
  <dcterms:modified xsi:type="dcterms:W3CDTF">2024-06-18T03:39:37Z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da0d138c24b24e9983e45819c1ecba7a</vt:lpwstr>
  </property>
</Properties>
</file>