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1" name=""/>
        <p:cNvGrpSpPr/>
        <p:nvPr/>
      </p:nvGrpSpPr>
      <p:grpSpPr>
        <a:xfrm>
          <a:off x="0" y="0"/>
          <a:ext cx="0" cy="0"/>
          <a:chOff x="0" y="0"/>
          <a:chExt cx="0" cy="0"/>
        </a:xfrm>
      </p:grpSpPr>
      <p:sp>
        <p:nvSpPr>
          <p:cNvPr id="104868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82"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83"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4"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6"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584" name="Slide Image Placeholder 1"/>
          <p:cNvSpPr>
            <a:spLocks noChangeAspect="1" noRot="1" noGrp="1"/>
          </p:cNvSpPr>
          <p:nvPr>
            <p:ph type="sldImg"/>
          </p:nvPr>
        </p:nvSpPr>
        <p:spPr/>
      </p:sp>
      <p:sp>
        <p:nvSpPr>
          <p:cNvPr id="1048585" name="Notes Placeholder 2"/>
          <p:cNvSpPr>
            <a:spLocks noGrp="1"/>
          </p:cNvSpPr>
          <p:nvPr>
            <p:ph type="body" idx="1"/>
          </p:nvPr>
        </p:nvSpPr>
        <p:spPr/>
        <p:txBody>
          <a:bodyPr/>
          <a:p>
            <a:r>
              <a:rPr dirty="0" lang="en-US"/>
              <a:t/>
            </a:r>
            <a:endParaRPr dirty="0" lang="en-US"/>
          </a:p>
        </p:txBody>
      </p:sp>
      <p:sp>
        <p:nvSpPr>
          <p:cNvPr id="1048586"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78" name="Slide Image Placeholder 1"/>
          <p:cNvSpPr>
            <a:spLocks noChangeAspect="1" noRot="1" noGrp="1"/>
          </p:cNvSpPr>
          <p:nvPr>
            <p:ph type="sldImg"/>
          </p:nvPr>
        </p:nvSpPr>
        <p:spPr/>
      </p:sp>
      <p:sp>
        <p:nvSpPr>
          <p:cNvPr id="1048679" name="Notes Placeholder 2"/>
          <p:cNvSpPr>
            <a:spLocks noGrp="1"/>
          </p:cNvSpPr>
          <p:nvPr>
            <p:ph type="body" idx="1"/>
          </p:nvPr>
        </p:nvSpPr>
        <p:spPr/>
        <p:txBody>
          <a:bodyPr/>
          <a:p>
            <a:r>
              <a:rPr dirty="0" lang="en-US"/>
              <a:t/>
            </a:r>
            <a:endParaRPr dirty="0" lang="en-US"/>
          </a:p>
        </p:txBody>
      </p:sp>
      <p:sp>
        <p:nvSpPr>
          <p:cNvPr id="1048680" name="Slide Number Placeholder 3"/>
          <p:cNvSpPr>
            <a:spLocks noGrp="1"/>
          </p:cNvSpPr>
          <p:nvPr>
            <p:ph type="sldNum" sz="quarter" idx="10"/>
          </p:nvPr>
        </p:nvSpPr>
        <p:spPr/>
        <p:txBody>
          <a:bodyPr/>
          <a:p>
            <a:fld id="{F7021451-1387-4CA6-816F-3879F97B5CBC}" type="slidenum">
              <a:rPr lang="en-US"/>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0" name="Slide Image Placeholder 1"/>
          <p:cNvSpPr>
            <a:spLocks noChangeAspect="1" noRot="1" noGrp="1"/>
          </p:cNvSpPr>
          <p:nvPr>
            <p:ph type="sldImg"/>
          </p:nvPr>
        </p:nvSpPr>
        <p:spPr/>
      </p:sp>
      <p:sp>
        <p:nvSpPr>
          <p:cNvPr id="1048591" name="Notes Placeholder 2"/>
          <p:cNvSpPr>
            <a:spLocks noGrp="1"/>
          </p:cNvSpPr>
          <p:nvPr>
            <p:ph type="body" idx="1"/>
          </p:nvPr>
        </p:nvSpPr>
        <p:spPr/>
        <p:txBody>
          <a:bodyPr/>
          <a:p>
            <a:r>
              <a:rPr dirty="0" lang="en-US"/>
              <a:t/>
            </a:r>
            <a:endParaRPr dirty="0" lang="en-US"/>
          </a:p>
        </p:txBody>
      </p:sp>
      <p:sp>
        <p:nvSpPr>
          <p:cNvPr id="1048592"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7" name="Slide Image Placeholder 1"/>
          <p:cNvSpPr>
            <a:spLocks noChangeAspect="1" noRot="1" noGrp="1"/>
          </p:cNvSpPr>
          <p:nvPr>
            <p:ph type="sldImg"/>
          </p:nvPr>
        </p:nvSpPr>
        <p:spPr/>
      </p:sp>
      <p:sp>
        <p:nvSpPr>
          <p:cNvPr id="1048598" name="Notes Placeholder 2"/>
          <p:cNvSpPr>
            <a:spLocks noGrp="1"/>
          </p:cNvSpPr>
          <p:nvPr>
            <p:ph type="body" idx="1"/>
          </p:nvPr>
        </p:nvSpPr>
        <p:spPr/>
        <p:txBody>
          <a:bodyPr/>
          <a:p>
            <a:r>
              <a:rPr dirty="0" lang="en-US"/>
              <a:t/>
            </a:r>
            <a:endParaRPr dirty="0" lang="en-US"/>
          </a:p>
        </p:txBody>
      </p:sp>
      <p:sp>
        <p:nvSpPr>
          <p:cNvPr id="1048599"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4" name="Slide Image Placeholder 1"/>
          <p:cNvSpPr>
            <a:spLocks noChangeAspect="1" noRot="1" noGrp="1"/>
          </p:cNvSpPr>
          <p:nvPr>
            <p:ph type="sldImg"/>
          </p:nvPr>
        </p:nvSpPr>
        <p:spPr/>
      </p:sp>
      <p:sp>
        <p:nvSpPr>
          <p:cNvPr id="1048605" name="Notes Placeholder 2"/>
          <p:cNvSpPr>
            <a:spLocks noGrp="1"/>
          </p:cNvSpPr>
          <p:nvPr>
            <p:ph type="body" idx="1"/>
          </p:nvPr>
        </p:nvSpPr>
        <p:spPr/>
        <p:txBody>
          <a:bodyPr/>
          <a:p>
            <a:r>
              <a:rPr dirty="0" lang="en-US"/>
              <a:t/>
            </a:r>
            <a:endParaRPr dirty="0" lang="en-US"/>
          </a:p>
        </p:txBody>
      </p:sp>
      <p:sp>
        <p:nvSpPr>
          <p:cNvPr id="1048606"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3" name="Slide Image Placeholder 1"/>
          <p:cNvSpPr>
            <a:spLocks noChangeAspect="1" noRot="1" noGrp="1"/>
          </p:cNvSpPr>
          <p:nvPr>
            <p:ph type="sldImg"/>
          </p:nvPr>
        </p:nvSpPr>
        <p:spPr/>
      </p:sp>
      <p:sp>
        <p:nvSpPr>
          <p:cNvPr id="1048614" name="Notes Placeholder 2"/>
          <p:cNvSpPr>
            <a:spLocks noGrp="1"/>
          </p:cNvSpPr>
          <p:nvPr>
            <p:ph type="body" idx="1"/>
          </p:nvPr>
        </p:nvSpPr>
        <p:spPr/>
        <p:txBody>
          <a:bodyPr/>
          <a:p>
            <a:r>
              <a:rPr dirty="0" lang="en-US"/>
              <a:t/>
            </a:r>
            <a:endParaRPr dirty="0" lang="en-US"/>
          </a:p>
        </p:txBody>
      </p:sp>
      <p:sp>
        <p:nvSpPr>
          <p:cNvPr id="1048615"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29" name="Slide Image Placeholder 1"/>
          <p:cNvSpPr>
            <a:spLocks noChangeAspect="1" noRot="1" noGrp="1"/>
          </p:cNvSpPr>
          <p:nvPr>
            <p:ph type="sldImg"/>
          </p:nvPr>
        </p:nvSpPr>
        <p:spPr/>
      </p:sp>
      <p:sp>
        <p:nvSpPr>
          <p:cNvPr id="1048630" name="Notes Placeholder 2"/>
          <p:cNvSpPr>
            <a:spLocks noGrp="1"/>
          </p:cNvSpPr>
          <p:nvPr>
            <p:ph type="body" idx="1"/>
          </p:nvPr>
        </p:nvSpPr>
        <p:spPr/>
        <p:txBody>
          <a:bodyPr/>
          <a:p>
            <a:r>
              <a:rPr dirty="0" lang="en-US"/>
              <a:t/>
            </a:r>
            <a:endParaRPr dirty="0" lang="en-US"/>
          </a:p>
        </p:txBody>
      </p:sp>
      <p:sp>
        <p:nvSpPr>
          <p:cNvPr id="1048631"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40" name="Slide Image Placeholder 1"/>
          <p:cNvSpPr>
            <a:spLocks noChangeAspect="1" noRot="1" noGrp="1"/>
          </p:cNvSpPr>
          <p:nvPr>
            <p:ph type="sldImg"/>
          </p:nvPr>
        </p:nvSpPr>
        <p:spPr/>
      </p:sp>
      <p:sp>
        <p:nvSpPr>
          <p:cNvPr id="1048641" name="Notes Placeholder 2"/>
          <p:cNvSpPr>
            <a:spLocks noGrp="1"/>
          </p:cNvSpPr>
          <p:nvPr>
            <p:ph type="body" idx="1"/>
          </p:nvPr>
        </p:nvSpPr>
        <p:spPr/>
        <p:txBody>
          <a:bodyPr/>
          <a:p>
            <a:r>
              <a:rPr dirty="0" lang="en-US"/>
              <a:t/>
            </a:r>
            <a:endParaRPr dirty="0" lang="en-US"/>
          </a:p>
        </p:txBody>
      </p:sp>
      <p:sp>
        <p:nvSpPr>
          <p:cNvPr id="1048642"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54" name="Slide Image Placeholder 1"/>
          <p:cNvSpPr>
            <a:spLocks noChangeAspect="1" noRot="1" noGrp="1"/>
          </p:cNvSpPr>
          <p:nvPr>
            <p:ph type="sldImg"/>
          </p:nvPr>
        </p:nvSpPr>
        <p:spPr/>
      </p:sp>
      <p:sp>
        <p:nvSpPr>
          <p:cNvPr id="1048655" name="Notes Placeholder 2"/>
          <p:cNvSpPr>
            <a:spLocks noGrp="1"/>
          </p:cNvSpPr>
          <p:nvPr>
            <p:ph type="body" idx="1"/>
          </p:nvPr>
        </p:nvSpPr>
        <p:spPr/>
        <p:txBody>
          <a:bodyPr/>
          <a:p>
            <a:r>
              <a:rPr dirty="0" lang="en-US"/>
              <a:t/>
            </a:r>
            <a:endParaRPr dirty="0" lang="en-US"/>
          </a:p>
        </p:txBody>
      </p:sp>
      <p:sp>
        <p:nvSpPr>
          <p:cNvPr id="1048656" name="Slide Number Placeholder 3"/>
          <p:cNvSpPr>
            <a:spLocks noGrp="1"/>
          </p:cNvSpPr>
          <p:nvPr>
            <p:ph type="sldNum" sz="quarter" idx="10"/>
          </p:nvPr>
        </p:nvSpPr>
        <p:spPr/>
        <p:txBody>
          <a:bodyPr/>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65" name="Slide Image Placeholder 1"/>
          <p:cNvSpPr>
            <a:spLocks noChangeAspect="1" noRot="1" noGrp="1"/>
          </p:cNvSpPr>
          <p:nvPr>
            <p:ph type="sldImg"/>
          </p:nvPr>
        </p:nvSpPr>
        <p:spPr/>
      </p:sp>
      <p:sp>
        <p:nvSpPr>
          <p:cNvPr id="1048666" name="Notes Placeholder 2"/>
          <p:cNvSpPr>
            <a:spLocks noGrp="1"/>
          </p:cNvSpPr>
          <p:nvPr>
            <p:ph type="body" idx="1"/>
          </p:nvPr>
        </p:nvSpPr>
        <p:spPr/>
        <p:txBody>
          <a:bodyPr/>
          <a:p>
            <a:r>
              <a:rPr dirty="0" lang="en-US"/>
              <a:t/>
            </a:r>
            <a:endParaRPr dirty="0" lang="en-US"/>
          </a:p>
        </p:txBody>
      </p:sp>
      <p:sp>
        <p:nvSpPr>
          <p:cNvPr id="1048667" name="Slide Number Placeholder 3"/>
          <p:cNvSpPr>
            <a:spLocks noGrp="1"/>
          </p:cNvSpPr>
          <p:nvPr>
            <p:ph type="sldNum" sz="quarter" idx="10"/>
          </p:nvPr>
        </p:nvSpPr>
        <p:spPr/>
        <p:txBody>
          <a:bodyPr/>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s://gamma.app" TargetMode="External"/><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5" name=""/>
        <p:cNvGrpSpPr/>
        <p:nvPr/>
      </p:nvGrpSpPr>
      <p:grpSpPr>
        <a:xfrm>
          <a:off x="0" y="0"/>
          <a:ext cx="0" cy="0"/>
          <a:chOff x="0" y="0"/>
          <a:chExt cx="0" cy="0"/>
        </a:xfrm>
      </p:grpSpPr>
      <p:sp>
        <p:nvSpPr>
          <p:cNvPr id="1048576" name=""/>
          <p:cNvSpPr txBox="1"/>
          <p:nvPr/>
        </p:nvSpPr>
        <p:spPr>
          <a:xfrm>
            <a:off x="101093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577" name=""/>
          <p:cNvSpPr txBox="1"/>
          <p:nvPr/>
        </p:nvSpPr>
        <p:spPr>
          <a:xfrm>
            <a:off x="9270184" y="4630389"/>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578"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579" name=""/>
          <p:cNvSpPr txBox="1"/>
          <p:nvPr/>
        </p:nvSpPr>
        <p:spPr>
          <a:xfrm rot="21600000">
            <a:off x="456499" y="1212848"/>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02A5E3"/>
                </a:solidFill>
                <a:latin typeface="Calibri"/>
              </a:rPr>
              <a:t>DANTULARI NARAYANA RAJA COLLEGE
(AUTONOMUS)
</a:t>
            </a:r>
            <a:endParaRPr sz="3600" lang="en-IN">
              <a:solidFill>
                <a:srgbClr val="02A5E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41" name=""/>
        <p:cNvGrpSpPr/>
        <p:nvPr/>
      </p:nvGrpSpPr>
      <p:grpSpPr>
        <a:xfrm>
          <a:off x="0" y="0"/>
          <a:ext cx="0" cy="0"/>
          <a:chOff x="0" y="0"/>
          <a:chExt cx="0" cy="0"/>
        </a:xfrm>
      </p:grpSpPr>
      <p:pic>
        <p:nvPicPr>
          <p:cNvPr id="2097167"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43" name="Shape 0"/>
          <p:cNvSpPr/>
          <p:nvPr/>
        </p:nvSpPr>
        <p:spPr>
          <a:xfrm>
            <a:off x="0" y="0"/>
            <a:ext cx="14630400" cy="8229600"/>
          </a:xfrm>
          <a:prstGeom prst="rect"/>
          <a:solidFill>
            <a:srgbClr val="2A2A2D">
              <a:alpha val="75000"/>
            </a:srgbClr>
          </a:solidFill>
        </p:spPr>
      </p:sp>
      <p:sp>
        <p:nvSpPr>
          <p:cNvPr id="1048644" name="Text 1"/>
          <p:cNvSpPr/>
          <p:nvPr/>
        </p:nvSpPr>
        <p:spPr>
          <a:xfrm>
            <a:off x="2037993" y="735687"/>
            <a:ext cx="5554980" cy="694373"/>
          </a:xfrm>
          <a:prstGeom prst="rect"/>
          <a:noFill/>
        </p:spPr>
        <p:txBody>
          <a:bodyPr anchor="t" rtlCol="0" wrap="none"/>
          <a:p>
            <a:pPr indent="0" marL="0">
              <a:lnSpc>
                <a:spcPts val="5468"/>
              </a:lnSpc>
              <a:buNone/>
            </a:pPr>
            <a:r>
              <a:rPr b="1" dirty="0" sz="4374" lang="en-US">
                <a:solidFill>
                  <a:srgbClr val="FFFFFF"/>
                </a:solidFill>
                <a:latin typeface="Instrument Sans" pitchFamily="34" charset="0"/>
                <a:ea typeface="Instrument Sans" pitchFamily="34" charset="-122"/>
                <a:cs typeface="Instrument Sans" pitchFamily="34" charset="-120"/>
              </a:rPr>
              <a:t>Estrogen Dominance</a:t>
            </a:r>
            <a:endParaRPr dirty="0" sz="4374" lang="en-US"/>
          </a:p>
        </p:txBody>
      </p:sp>
      <p:sp>
        <p:nvSpPr>
          <p:cNvPr id="1048645" name="Shape 2"/>
          <p:cNvSpPr/>
          <p:nvPr/>
        </p:nvSpPr>
        <p:spPr>
          <a:xfrm>
            <a:off x="2037993" y="1874401"/>
            <a:ext cx="3370064" cy="5619512"/>
          </a:xfrm>
          <a:prstGeom prst="roundRect">
            <a:avLst>
              <a:gd name="adj" fmla="val 2967"/>
            </a:avLst>
          </a:prstGeom>
          <a:solidFill>
            <a:srgbClr val="3C3C43"/>
          </a:solidFill>
          <a:ln w="7620">
            <a:solidFill>
              <a:srgbClr val="55555C"/>
            </a:solidFill>
            <a:prstDash val="solid"/>
          </a:ln>
        </p:spPr>
      </p:sp>
      <p:sp>
        <p:nvSpPr>
          <p:cNvPr id="1048646" name="Text 3"/>
          <p:cNvSpPr/>
          <p:nvPr/>
        </p:nvSpPr>
        <p:spPr>
          <a:xfrm>
            <a:off x="2267783" y="2104192"/>
            <a:ext cx="2777490" cy="347186"/>
          </a:xfrm>
          <a:prstGeom prst="rect"/>
          <a:noFill/>
        </p:spPr>
        <p:txBody>
          <a:bodyPr anchor="t" rtlCol="0" wrap="none"/>
          <a:p>
            <a:pPr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What It Is</a:t>
            </a:r>
            <a:endParaRPr dirty="0" sz="2187" lang="en-US"/>
          </a:p>
        </p:txBody>
      </p:sp>
      <p:sp>
        <p:nvSpPr>
          <p:cNvPr id="1048647" name="Text 4"/>
          <p:cNvSpPr/>
          <p:nvPr/>
        </p:nvSpPr>
        <p:spPr>
          <a:xfrm>
            <a:off x="2267783" y="2584609"/>
            <a:ext cx="2910483" cy="3665815"/>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Estrogen dominance occurs when estrogen levels are high relative to progesterone. This can happen due to factors like stress, poor diet, and exposure to environmental toxins. This imbalance can disrupt hormonal balance and lead to a variety of health problems.</a:t>
            </a:r>
            <a:endParaRPr dirty="0" sz="1750" lang="en-US"/>
          </a:p>
        </p:txBody>
      </p:sp>
      <p:sp>
        <p:nvSpPr>
          <p:cNvPr id="1048648" name="Shape 5"/>
          <p:cNvSpPr/>
          <p:nvPr/>
        </p:nvSpPr>
        <p:spPr>
          <a:xfrm>
            <a:off x="5630228" y="1874401"/>
            <a:ext cx="3370064" cy="5619512"/>
          </a:xfrm>
          <a:prstGeom prst="roundRect">
            <a:avLst>
              <a:gd name="adj" fmla="val 2967"/>
            </a:avLst>
          </a:prstGeom>
          <a:solidFill>
            <a:srgbClr val="3C3C43"/>
          </a:solidFill>
          <a:ln w="7620">
            <a:solidFill>
              <a:srgbClr val="55555C"/>
            </a:solidFill>
            <a:prstDash val="solid"/>
          </a:ln>
        </p:spPr>
      </p:sp>
      <p:sp>
        <p:nvSpPr>
          <p:cNvPr id="1048649" name="Text 6"/>
          <p:cNvSpPr/>
          <p:nvPr/>
        </p:nvSpPr>
        <p:spPr>
          <a:xfrm>
            <a:off x="5860018" y="2104192"/>
            <a:ext cx="2910483" cy="694373"/>
          </a:xfrm>
          <a:prstGeom prst="rect"/>
          <a:noFill/>
        </p:spPr>
        <p:txBody>
          <a:bodyPr anchor="t" rtlCol="0" wrap="square"/>
          <a:p>
            <a:pPr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Symptoms and Impact</a:t>
            </a:r>
            <a:endParaRPr dirty="0" sz="2187" lang="en-US"/>
          </a:p>
        </p:txBody>
      </p:sp>
      <p:sp>
        <p:nvSpPr>
          <p:cNvPr id="1048650" name="Text 7"/>
          <p:cNvSpPr/>
          <p:nvPr/>
        </p:nvSpPr>
        <p:spPr>
          <a:xfrm>
            <a:off x="5860018" y="2931795"/>
            <a:ext cx="2910483" cy="3332559"/>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Symptoms of estrogen dominance can include irregular periods, weight gain, fatigue, and mood swings. In some cases, it can also contribute to autoimmune conditions, potentially by affecting immune cell function and inflammation.</a:t>
            </a:r>
            <a:endParaRPr dirty="0" sz="1750" lang="en-US"/>
          </a:p>
        </p:txBody>
      </p:sp>
      <p:sp>
        <p:nvSpPr>
          <p:cNvPr id="1048651" name="Shape 8"/>
          <p:cNvSpPr/>
          <p:nvPr/>
        </p:nvSpPr>
        <p:spPr>
          <a:xfrm>
            <a:off x="9222462" y="1874401"/>
            <a:ext cx="3370064" cy="5619512"/>
          </a:xfrm>
          <a:prstGeom prst="roundRect">
            <a:avLst>
              <a:gd name="adj" fmla="val 2967"/>
            </a:avLst>
          </a:prstGeom>
          <a:solidFill>
            <a:srgbClr val="3C3C43"/>
          </a:solidFill>
          <a:ln w="7620">
            <a:solidFill>
              <a:srgbClr val="55555C"/>
            </a:solidFill>
            <a:prstDash val="solid"/>
          </a:ln>
        </p:spPr>
      </p:sp>
      <p:sp>
        <p:nvSpPr>
          <p:cNvPr id="1048652" name="Text 9"/>
          <p:cNvSpPr/>
          <p:nvPr/>
        </p:nvSpPr>
        <p:spPr>
          <a:xfrm>
            <a:off x="9452253" y="2104192"/>
            <a:ext cx="2910483" cy="694373"/>
          </a:xfrm>
          <a:prstGeom prst="rect"/>
          <a:noFill/>
        </p:spPr>
        <p:txBody>
          <a:bodyPr anchor="t" rtlCol="0" wrap="square"/>
          <a:p>
            <a:pPr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Managing Estrogen Dominance</a:t>
            </a:r>
            <a:endParaRPr dirty="0" sz="2187" lang="en-US"/>
          </a:p>
        </p:txBody>
      </p:sp>
      <p:sp>
        <p:nvSpPr>
          <p:cNvPr id="1048653" name="Text 10"/>
          <p:cNvSpPr/>
          <p:nvPr/>
        </p:nvSpPr>
        <p:spPr>
          <a:xfrm>
            <a:off x="9452253" y="2931795"/>
            <a:ext cx="2910483" cy="4332327"/>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Managing estrogen dominance often involves lifestyle changes, such as reducing exposure to environmental toxins and adopting a healthy diet. Natural therapies like herbs and supplements, as well as bioidentical hormone replacement therapy, can also be considered under the guidance of a healthcare professional.</a:t>
            </a:r>
            <a:endParaRPr dirty="0" sz="175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44" name=""/>
        <p:cNvGrpSpPr/>
        <p:nvPr/>
      </p:nvGrpSpPr>
      <p:grpSpPr>
        <a:xfrm>
          <a:off x="0" y="0"/>
          <a:ext cx="0" cy="0"/>
          <a:chOff x="0" y="0"/>
          <a:chExt cx="0" cy="0"/>
        </a:xfrm>
      </p:grpSpPr>
      <p:pic>
        <p:nvPicPr>
          <p:cNvPr id="209716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57" name="Shape 0"/>
          <p:cNvSpPr/>
          <p:nvPr/>
        </p:nvSpPr>
        <p:spPr>
          <a:xfrm>
            <a:off x="0" y="0"/>
            <a:ext cx="14630400" cy="8229600"/>
          </a:xfrm>
          <a:prstGeom prst="rect"/>
          <a:solidFill>
            <a:srgbClr val="2A2A2D">
              <a:alpha val="75000"/>
            </a:srgbClr>
          </a:solidFill>
        </p:spPr>
      </p:sp>
      <p:sp>
        <p:nvSpPr>
          <p:cNvPr id="1048658" name="Text 1"/>
          <p:cNvSpPr/>
          <p:nvPr/>
        </p:nvSpPr>
        <p:spPr>
          <a:xfrm>
            <a:off x="2037993" y="641271"/>
            <a:ext cx="6472952" cy="694373"/>
          </a:xfrm>
          <a:prstGeom prst="rect"/>
          <a:noFill/>
        </p:spPr>
        <p:txBody>
          <a:bodyPr anchor="t" rtlCol="0" wrap="none"/>
          <a:p>
            <a:pPr indent="0" marL="0">
              <a:lnSpc>
                <a:spcPts val="5468"/>
              </a:lnSpc>
              <a:buNone/>
            </a:pPr>
            <a:r>
              <a:rPr b="1" dirty="0" sz="4374" lang="en-US">
                <a:solidFill>
                  <a:srgbClr val="FFFFFF"/>
                </a:solidFill>
                <a:latin typeface="Instrument Sans" pitchFamily="34" charset="0"/>
                <a:ea typeface="Instrument Sans" pitchFamily="34" charset="-122"/>
                <a:cs typeface="Instrument Sans" pitchFamily="34" charset="-120"/>
              </a:rPr>
              <a:t>Progesterone Deficiency</a:t>
            </a:r>
            <a:endParaRPr dirty="0" sz="4374" lang="en-US"/>
          </a:p>
        </p:txBody>
      </p:sp>
      <p:pic>
        <p:nvPicPr>
          <p:cNvPr id="2097169" name="Image 1" descr="preencoded.png"/>
          <p:cNvPicPr>
            <a:picLocks noChangeAspect="1"/>
          </p:cNvPicPr>
          <p:nvPr/>
        </p:nvPicPr>
        <p:blipFill>
          <a:blip xmlns:r="http://schemas.openxmlformats.org/officeDocument/2006/relationships" r:embed="rId2"/>
          <a:stretch>
            <a:fillRect/>
          </a:stretch>
        </p:blipFill>
        <p:spPr>
          <a:xfrm>
            <a:off x="2037993" y="1779984"/>
            <a:ext cx="3295888" cy="2036921"/>
          </a:xfrm>
          <a:prstGeom prst="rect"/>
        </p:spPr>
      </p:pic>
      <p:sp>
        <p:nvSpPr>
          <p:cNvPr id="1048659" name="Text 2"/>
          <p:cNvSpPr/>
          <p:nvPr/>
        </p:nvSpPr>
        <p:spPr>
          <a:xfrm>
            <a:off x="2037993" y="4094559"/>
            <a:ext cx="3295888" cy="694373"/>
          </a:xfrm>
          <a:prstGeom prst="rect"/>
          <a:noFill/>
        </p:spPr>
        <p:txBody>
          <a:bodyPr anchor="t" rtlCol="0" wrap="squar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Menstrual Cycle Irregularities</a:t>
            </a:r>
            <a:endParaRPr dirty="0" sz="2187" lang="en-US"/>
          </a:p>
        </p:txBody>
      </p:sp>
      <p:sp>
        <p:nvSpPr>
          <p:cNvPr id="1048660" name="Text 3"/>
          <p:cNvSpPr/>
          <p:nvPr/>
        </p:nvSpPr>
        <p:spPr>
          <a:xfrm>
            <a:off x="2037993" y="4922163"/>
            <a:ext cx="3295888" cy="2666048"/>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Progesterone is crucial for regulating the menstrual cycle. Low levels can cause irregular periods, such as missed periods or very short cycles. This is often a primary symptom for women with progesterone deficiency.</a:t>
            </a:r>
            <a:endParaRPr dirty="0" sz="1750" lang="en-US"/>
          </a:p>
        </p:txBody>
      </p:sp>
      <p:pic>
        <p:nvPicPr>
          <p:cNvPr id="2097170" name="Image 2" descr="preencoded.png"/>
          <p:cNvPicPr>
            <a:picLocks noChangeAspect="1"/>
          </p:cNvPicPr>
          <p:nvPr/>
        </p:nvPicPr>
        <p:blipFill>
          <a:blip xmlns:r="http://schemas.openxmlformats.org/officeDocument/2006/relationships" r:embed="rId3"/>
          <a:stretch>
            <a:fillRect/>
          </a:stretch>
        </p:blipFill>
        <p:spPr>
          <a:xfrm>
            <a:off x="5667137" y="1779984"/>
            <a:ext cx="3296007" cy="2037040"/>
          </a:xfrm>
          <a:prstGeom prst="rect"/>
        </p:spPr>
      </p:pic>
      <p:sp>
        <p:nvSpPr>
          <p:cNvPr id="1048661" name="Text 4"/>
          <p:cNvSpPr/>
          <p:nvPr/>
        </p:nvSpPr>
        <p:spPr>
          <a:xfrm>
            <a:off x="5667137" y="4094678"/>
            <a:ext cx="3296007" cy="694373"/>
          </a:xfrm>
          <a:prstGeom prst="rect"/>
          <a:noFill/>
        </p:spPr>
        <p:txBody>
          <a:bodyPr anchor="t" rtlCol="0" wrap="squar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Mood Swings and Depression</a:t>
            </a:r>
            <a:endParaRPr dirty="0" sz="2187" lang="en-US"/>
          </a:p>
        </p:txBody>
      </p:sp>
      <p:sp>
        <p:nvSpPr>
          <p:cNvPr id="1048662" name="Text 5"/>
          <p:cNvSpPr/>
          <p:nvPr/>
        </p:nvSpPr>
        <p:spPr>
          <a:xfrm>
            <a:off x="5667137" y="4922282"/>
            <a:ext cx="3296007" cy="2666048"/>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Progesterone has a calming effect on the brain, so a deficiency can contribute to mood swings, anxiety, and even depression. These mood changes can be severe and significantly impact quality of life.</a:t>
            </a:r>
            <a:endParaRPr dirty="0" sz="1750" lang="en-US"/>
          </a:p>
        </p:txBody>
      </p:sp>
      <p:pic>
        <p:nvPicPr>
          <p:cNvPr id="2097171" name="Image 3" descr="preencoded.png"/>
          <p:cNvPicPr>
            <a:picLocks noChangeAspect="1"/>
          </p:cNvPicPr>
          <p:nvPr/>
        </p:nvPicPr>
        <p:blipFill>
          <a:blip xmlns:r="http://schemas.openxmlformats.org/officeDocument/2006/relationships" r:embed="rId4"/>
          <a:stretch>
            <a:fillRect/>
          </a:stretch>
        </p:blipFill>
        <p:spPr>
          <a:xfrm>
            <a:off x="9296400" y="1779984"/>
            <a:ext cx="3296007" cy="2037040"/>
          </a:xfrm>
          <a:prstGeom prst="rect"/>
        </p:spPr>
      </p:pic>
      <p:sp>
        <p:nvSpPr>
          <p:cNvPr id="1048663" name="Text 6"/>
          <p:cNvSpPr/>
          <p:nvPr/>
        </p:nvSpPr>
        <p:spPr>
          <a:xfrm>
            <a:off x="9296400" y="4094678"/>
            <a:ext cx="3296007" cy="694373"/>
          </a:xfrm>
          <a:prstGeom prst="rect"/>
          <a:noFill/>
        </p:spPr>
        <p:txBody>
          <a:bodyPr anchor="t" rtlCol="0" wrap="squar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Premenstrual Syndrome (PMS)</a:t>
            </a:r>
            <a:endParaRPr dirty="0" sz="2187" lang="en-US"/>
          </a:p>
        </p:txBody>
      </p:sp>
      <p:sp>
        <p:nvSpPr>
          <p:cNvPr id="1048664" name="Text 7"/>
          <p:cNvSpPr/>
          <p:nvPr/>
        </p:nvSpPr>
        <p:spPr>
          <a:xfrm>
            <a:off x="9296400" y="4922282"/>
            <a:ext cx="3296007" cy="2666048"/>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Progesterone deficiency can worsen PMS symptoms, causing more severe cramping, bloating, breast tenderness, and mood swings. These symptoms can be debilitating and interfere with daily activities.</a:t>
            </a:r>
            <a:endParaRPr dirty="0" sz="175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47" name=""/>
        <p:cNvGrpSpPr/>
        <p:nvPr/>
      </p:nvGrpSpPr>
      <p:grpSpPr>
        <a:xfrm>
          <a:off x="0" y="0"/>
          <a:ext cx="0" cy="0"/>
          <a:chOff x="0" y="0"/>
          <a:chExt cx="0" cy="0"/>
        </a:xfrm>
      </p:grpSpPr>
      <p:pic>
        <p:nvPicPr>
          <p:cNvPr id="209717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68" name="Shape 0"/>
          <p:cNvSpPr/>
          <p:nvPr/>
        </p:nvSpPr>
        <p:spPr>
          <a:xfrm>
            <a:off x="0" y="0"/>
            <a:ext cx="14630400" cy="8231148"/>
          </a:xfrm>
          <a:prstGeom prst="rect"/>
          <a:solidFill>
            <a:srgbClr val="2A2A2D">
              <a:alpha val="75000"/>
            </a:srgbClr>
          </a:solidFill>
        </p:spPr>
      </p:sp>
      <p:sp>
        <p:nvSpPr>
          <p:cNvPr id="1048669" name="Text 1"/>
          <p:cNvSpPr/>
          <p:nvPr/>
        </p:nvSpPr>
        <p:spPr>
          <a:xfrm>
            <a:off x="2951202" y="505301"/>
            <a:ext cx="5556647" cy="574119"/>
          </a:xfrm>
          <a:prstGeom prst="rect"/>
          <a:noFill/>
        </p:spPr>
        <p:txBody>
          <a:bodyPr anchor="t" rtlCol="0" wrap="none"/>
          <a:p>
            <a:pPr indent="0" marL="0">
              <a:lnSpc>
                <a:spcPts val="4521"/>
              </a:lnSpc>
              <a:buNone/>
            </a:pPr>
            <a:r>
              <a:rPr b="1" dirty="0" sz="3617" lang="en-US">
                <a:solidFill>
                  <a:srgbClr val="FFFFFF"/>
                </a:solidFill>
                <a:latin typeface="Instrument Sans" pitchFamily="34" charset="0"/>
                <a:ea typeface="Instrument Sans" pitchFamily="34" charset="-122"/>
                <a:cs typeface="Instrument Sans" pitchFamily="34" charset="-120"/>
              </a:rPr>
              <a:t>- Testosterone Deficiency</a:t>
            </a:r>
            <a:endParaRPr dirty="0" sz="3617" lang="en-US"/>
          </a:p>
        </p:txBody>
      </p:sp>
      <p:pic>
        <p:nvPicPr>
          <p:cNvPr id="2097173" name="Image 1" descr="preencoded.png"/>
          <p:cNvPicPr>
            <a:picLocks noChangeAspect="1"/>
          </p:cNvPicPr>
          <p:nvPr/>
        </p:nvPicPr>
        <p:blipFill>
          <a:blip xmlns:r="http://schemas.openxmlformats.org/officeDocument/2006/relationships" r:embed="rId2"/>
          <a:stretch>
            <a:fillRect/>
          </a:stretch>
        </p:blipFill>
        <p:spPr>
          <a:xfrm>
            <a:off x="2951202" y="1446848"/>
            <a:ext cx="1975366" cy="1220867"/>
          </a:xfrm>
          <a:prstGeom prst="rect"/>
        </p:spPr>
      </p:pic>
      <p:sp>
        <p:nvSpPr>
          <p:cNvPr id="1048670" name="Text 2"/>
          <p:cNvSpPr/>
          <p:nvPr/>
        </p:nvSpPr>
        <p:spPr>
          <a:xfrm>
            <a:off x="2951202" y="2897386"/>
            <a:ext cx="1975366" cy="574119"/>
          </a:xfrm>
          <a:prstGeom prst="rect"/>
          <a:noFill/>
        </p:spPr>
        <p:txBody>
          <a:bodyPr anchor="t" rtlCol="0" wrap="square"/>
          <a:p>
            <a:pPr algn="l" indent="0" marL="0">
              <a:lnSpc>
                <a:spcPts val="2261"/>
              </a:lnSpc>
              <a:buNone/>
            </a:pPr>
            <a:r>
              <a:rPr b="1" dirty="0" sz="1809" lang="en-US">
                <a:solidFill>
                  <a:srgbClr val="CFD0D8"/>
                </a:solidFill>
                <a:latin typeface="Instrument Sans" pitchFamily="34" charset="0"/>
                <a:ea typeface="Instrument Sans" pitchFamily="34" charset="-122"/>
                <a:cs typeface="Instrument Sans" pitchFamily="34" charset="-120"/>
              </a:rPr>
              <a:t>Fatigue and Low Energy</a:t>
            </a:r>
            <a:endParaRPr dirty="0" sz="1809" lang="en-US"/>
          </a:p>
        </p:txBody>
      </p:sp>
      <p:sp>
        <p:nvSpPr>
          <p:cNvPr id="1048671" name="Text 3"/>
          <p:cNvSpPr/>
          <p:nvPr/>
        </p:nvSpPr>
        <p:spPr>
          <a:xfrm>
            <a:off x="2951202" y="3581638"/>
            <a:ext cx="1975366" cy="3306128"/>
          </a:xfrm>
          <a:prstGeom prst="rect"/>
          <a:noFill/>
        </p:spPr>
        <p:txBody>
          <a:bodyPr anchor="t" rtlCol="0" wrap="square"/>
          <a:p>
            <a:pPr algn="l" indent="0" marL="0">
              <a:lnSpc>
                <a:spcPts val="2170"/>
              </a:lnSpc>
              <a:buNone/>
            </a:pPr>
            <a:r>
              <a:rPr dirty="0" sz="1447" lang="en-US">
                <a:solidFill>
                  <a:srgbClr val="CFD0D8"/>
                </a:solidFill>
                <a:latin typeface="Instrument Sans" pitchFamily="34" charset="0"/>
                <a:ea typeface="Instrument Sans" pitchFamily="34" charset="-122"/>
                <a:cs typeface="Instrument Sans" pitchFamily="34" charset="-120"/>
              </a:rPr>
              <a:t>Testosterone deficiency can lead to chronic fatigue, low energy, and a lack of motivation. This can significantly impact daily life, making it difficult to maintain a healthy lifestyle and participate in activities that were once enjoyable.</a:t>
            </a:r>
            <a:endParaRPr dirty="0" sz="1447" lang="en-US"/>
          </a:p>
        </p:txBody>
      </p:sp>
      <p:pic>
        <p:nvPicPr>
          <p:cNvPr id="2097174" name="Image 2" descr="preencoded.png"/>
          <p:cNvPicPr>
            <a:picLocks noChangeAspect="1"/>
          </p:cNvPicPr>
          <p:nvPr/>
        </p:nvPicPr>
        <p:blipFill>
          <a:blip xmlns:r="http://schemas.openxmlformats.org/officeDocument/2006/relationships" r:embed="rId3"/>
          <a:stretch>
            <a:fillRect/>
          </a:stretch>
        </p:blipFill>
        <p:spPr>
          <a:xfrm>
            <a:off x="5202079" y="1446848"/>
            <a:ext cx="1975366" cy="1220867"/>
          </a:xfrm>
          <a:prstGeom prst="rect"/>
        </p:spPr>
      </p:pic>
      <p:sp>
        <p:nvSpPr>
          <p:cNvPr id="1048672" name="Text 4"/>
          <p:cNvSpPr/>
          <p:nvPr/>
        </p:nvSpPr>
        <p:spPr>
          <a:xfrm>
            <a:off x="5202079" y="2897386"/>
            <a:ext cx="1975366" cy="574119"/>
          </a:xfrm>
          <a:prstGeom prst="rect"/>
          <a:noFill/>
        </p:spPr>
        <p:txBody>
          <a:bodyPr anchor="t" rtlCol="0" wrap="square"/>
          <a:p>
            <a:pPr algn="l" indent="0" marL="0">
              <a:lnSpc>
                <a:spcPts val="2261"/>
              </a:lnSpc>
              <a:buNone/>
            </a:pPr>
            <a:r>
              <a:rPr b="1" dirty="0" sz="1809" lang="en-US">
                <a:solidFill>
                  <a:srgbClr val="CFD0D8"/>
                </a:solidFill>
                <a:latin typeface="Instrument Sans" pitchFamily="34" charset="0"/>
                <a:ea typeface="Instrument Sans" pitchFamily="34" charset="-122"/>
                <a:cs typeface="Instrument Sans" pitchFamily="34" charset="-120"/>
              </a:rPr>
              <a:t>Muscle Loss and Weakness</a:t>
            </a:r>
            <a:endParaRPr dirty="0" sz="1809" lang="en-US"/>
          </a:p>
        </p:txBody>
      </p:sp>
      <p:sp>
        <p:nvSpPr>
          <p:cNvPr id="1048673" name="Text 5"/>
          <p:cNvSpPr/>
          <p:nvPr/>
        </p:nvSpPr>
        <p:spPr>
          <a:xfrm>
            <a:off x="5202079" y="3581638"/>
            <a:ext cx="1975366" cy="3581638"/>
          </a:xfrm>
          <a:prstGeom prst="rect"/>
          <a:noFill/>
        </p:spPr>
        <p:txBody>
          <a:bodyPr anchor="t" rtlCol="0" wrap="square"/>
          <a:p>
            <a:pPr algn="l" indent="0" marL="0">
              <a:lnSpc>
                <a:spcPts val="2170"/>
              </a:lnSpc>
              <a:buNone/>
            </a:pPr>
            <a:r>
              <a:rPr dirty="0" sz="1447" lang="en-US">
                <a:solidFill>
                  <a:srgbClr val="CFD0D8"/>
                </a:solidFill>
                <a:latin typeface="Instrument Sans" pitchFamily="34" charset="0"/>
                <a:ea typeface="Instrument Sans" pitchFamily="34" charset="-122"/>
                <a:cs typeface="Instrument Sans" pitchFamily="34" charset="-120"/>
              </a:rPr>
              <a:t>Testosterone plays a crucial role in muscle growth and maintenance. A deficiency can result in muscle loss, decreased strength, and an overall decline in physical performance. This can affect both athletic abilities and daily tasks that require physical effort.</a:t>
            </a:r>
            <a:endParaRPr dirty="0" sz="1447" lang="en-US"/>
          </a:p>
        </p:txBody>
      </p:sp>
      <p:pic>
        <p:nvPicPr>
          <p:cNvPr id="2097175" name="Image 3" descr="preencoded.png"/>
          <p:cNvPicPr>
            <a:picLocks noChangeAspect="1"/>
          </p:cNvPicPr>
          <p:nvPr/>
        </p:nvPicPr>
        <p:blipFill>
          <a:blip xmlns:r="http://schemas.openxmlformats.org/officeDocument/2006/relationships" r:embed="rId4"/>
          <a:stretch>
            <a:fillRect/>
          </a:stretch>
        </p:blipFill>
        <p:spPr>
          <a:xfrm>
            <a:off x="7452955" y="1446848"/>
            <a:ext cx="1975366" cy="1220867"/>
          </a:xfrm>
          <a:prstGeom prst="rect"/>
        </p:spPr>
      </p:pic>
      <p:sp>
        <p:nvSpPr>
          <p:cNvPr id="1048674" name="Text 6"/>
          <p:cNvSpPr/>
          <p:nvPr/>
        </p:nvSpPr>
        <p:spPr>
          <a:xfrm>
            <a:off x="7452955" y="2897386"/>
            <a:ext cx="1975366" cy="861179"/>
          </a:xfrm>
          <a:prstGeom prst="rect"/>
          <a:noFill/>
        </p:spPr>
        <p:txBody>
          <a:bodyPr anchor="t" rtlCol="0" wrap="square"/>
          <a:p>
            <a:pPr algn="l" indent="0" marL="0">
              <a:lnSpc>
                <a:spcPts val="2261"/>
              </a:lnSpc>
              <a:buNone/>
            </a:pPr>
            <a:r>
              <a:rPr b="1" dirty="0" sz="1809" lang="en-US">
                <a:solidFill>
                  <a:srgbClr val="CFD0D8"/>
                </a:solidFill>
                <a:latin typeface="Instrument Sans" pitchFamily="34" charset="0"/>
                <a:ea typeface="Instrument Sans" pitchFamily="34" charset="-122"/>
                <a:cs typeface="Instrument Sans" pitchFamily="34" charset="-120"/>
              </a:rPr>
              <a:t>Hair Loss and Changes in Body Composition</a:t>
            </a:r>
            <a:endParaRPr dirty="0" sz="1809" lang="en-US"/>
          </a:p>
        </p:txBody>
      </p:sp>
      <p:sp>
        <p:nvSpPr>
          <p:cNvPr id="1048675" name="Text 7"/>
          <p:cNvSpPr/>
          <p:nvPr/>
        </p:nvSpPr>
        <p:spPr>
          <a:xfrm>
            <a:off x="7452955" y="3868698"/>
            <a:ext cx="1975366" cy="3857149"/>
          </a:xfrm>
          <a:prstGeom prst="rect"/>
          <a:noFill/>
        </p:spPr>
        <p:txBody>
          <a:bodyPr anchor="t" rtlCol="0" wrap="square"/>
          <a:p>
            <a:pPr algn="l" indent="0" marL="0">
              <a:lnSpc>
                <a:spcPts val="2170"/>
              </a:lnSpc>
              <a:buNone/>
            </a:pPr>
            <a:r>
              <a:rPr dirty="0" sz="1447" lang="en-US">
                <a:solidFill>
                  <a:srgbClr val="CFD0D8"/>
                </a:solidFill>
                <a:latin typeface="Instrument Sans" pitchFamily="34" charset="0"/>
                <a:ea typeface="Instrument Sans" pitchFamily="34" charset="-122"/>
                <a:cs typeface="Instrument Sans" pitchFamily="34" charset="-120"/>
              </a:rPr>
              <a:t>Testosterone deficiency can contribute to hair loss, particularly on the scalp, and changes in body composition, such as an increase in body fat and a decrease in lean muscle mass. These changes can negatively affect self-esteem and overall well-being.</a:t>
            </a:r>
            <a:endParaRPr dirty="0" sz="1447" lang="en-US"/>
          </a:p>
        </p:txBody>
      </p:sp>
      <p:pic>
        <p:nvPicPr>
          <p:cNvPr id="2097176" name="Image 4" descr="preencoded.png"/>
          <p:cNvPicPr>
            <a:picLocks noChangeAspect="1"/>
          </p:cNvPicPr>
          <p:nvPr/>
        </p:nvPicPr>
        <p:blipFill>
          <a:blip xmlns:r="http://schemas.openxmlformats.org/officeDocument/2006/relationships" r:embed="rId5"/>
          <a:stretch>
            <a:fillRect/>
          </a:stretch>
        </p:blipFill>
        <p:spPr>
          <a:xfrm>
            <a:off x="9703832" y="1446848"/>
            <a:ext cx="1975366" cy="1220867"/>
          </a:xfrm>
          <a:prstGeom prst="rect"/>
        </p:spPr>
      </p:pic>
      <p:sp>
        <p:nvSpPr>
          <p:cNvPr id="1048676" name="Text 8"/>
          <p:cNvSpPr/>
          <p:nvPr/>
        </p:nvSpPr>
        <p:spPr>
          <a:xfrm>
            <a:off x="9703832" y="2897386"/>
            <a:ext cx="1975366" cy="574119"/>
          </a:xfrm>
          <a:prstGeom prst="rect"/>
          <a:noFill/>
        </p:spPr>
        <p:txBody>
          <a:bodyPr anchor="t" rtlCol="0" wrap="square"/>
          <a:p>
            <a:pPr algn="l" indent="0" marL="0">
              <a:lnSpc>
                <a:spcPts val="2261"/>
              </a:lnSpc>
              <a:buNone/>
            </a:pPr>
            <a:r>
              <a:rPr b="1" dirty="0" sz="1809" lang="en-US">
                <a:solidFill>
                  <a:srgbClr val="CFD0D8"/>
                </a:solidFill>
                <a:latin typeface="Instrument Sans" pitchFamily="34" charset="0"/>
                <a:ea typeface="Instrument Sans" pitchFamily="34" charset="-122"/>
                <a:cs typeface="Instrument Sans" pitchFamily="34" charset="-120"/>
              </a:rPr>
              <a:t>Mood Swings and Depression</a:t>
            </a:r>
            <a:endParaRPr dirty="0" sz="1809" lang="en-US"/>
          </a:p>
        </p:txBody>
      </p:sp>
      <p:sp>
        <p:nvSpPr>
          <p:cNvPr id="1048677" name="Text 9"/>
          <p:cNvSpPr/>
          <p:nvPr/>
        </p:nvSpPr>
        <p:spPr>
          <a:xfrm>
            <a:off x="9703832" y="3581638"/>
            <a:ext cx="1975366" cy="3857149"/>
          </a:xfrm>
          <a:prstGeom prst="rect"/>
          <a:noFill/>
        </p:spPr>
        <p:txBody>
          <a:bodyPr anchor="t" rtlCol="0" wrap="square"/>
          <a:p>
            <a:pPr algn="l" indent="0" marL="0">
              <a:lnSpc>
                <a:spcPts val="2170"/>
              </a:lnSpc>
              <a:buNone/>
            </a:pPr>
            <a:r>
              <a:rPr dirty="0" sz="1447" lang="en-US">
                <a:solidFill>
                  <a:srgbClr val="CFD0D8"/>
                </a:solidFill>
                <a:latin typeface="Instrument Sans" pitchFamily="34" charset="0"/>
                <a:ea typeface="Instrument Sans" pitchFamily="34" charset="-122"/>
                <a:cs typeface="Instrument Sans" pitchFamily="34" charset="-120"/>
              </a:rPr>
              <a:t>Testosterone plays a role in mood regulation and cognitive function. A deficiency can lead to mood swings, irritability, anxiety, and even depression. These mental health challenges can further exacerbate the effects of testosterone deficiency on overall health and quality of life.</a:t>
            </a:r>
            <a:endParaRPr dirty="0" sz="1447"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50"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9" name=""/>
        <p:cNvGrpSpPr/>
        <p:nvPr/>
      </p:nvGrpSpPr>
      <p:grpSpPr>
        <a:xfrm>
          <a:off x="0" y="0"/>
          <a:ext cx="0" cy="0"/>
          <a:chOff x="0" y="0"/>
          <a:chExt cx="0" cy="0"/>
        </a:xfrm>
      </p:grpSpPr>
      <p:sp>
        <p:nvSpPr>
          <p:cNvPr id="1048580" name=""/>
          <p:cNvSpPr txBox="1"/>
          <p:nvPr/>
        </p:nvSpPr>
        <p:spPr>
          <a:xfrm>
            <a:off x="778742" y="3091179"/>
            <a:ext cx="15791912" cy="2047241"/>
          </a:xfrm>
          <a:prstGeom prst="rect"/>
        </p:spPr>
        <p:txBody>
          <a:bodyPr rtlCol="0" wrap="square">
            <a:spAutoFit/>
          </a:bodyPr>
          <a:p>
            <a:r>
              <a:rPr b="1" sz="6600" i="1" lang="en-US">
                <a:solidFill>
                  <a:srgbClr val="FFFF00"/>
                </a:solidFill>
              </a:rPr>
              <a:t>BIOCHEMICAL CORRELATION IN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endParaRPr b="1" sz="6600" i="1" lang="en-IN">
              <a:solidFill>
                <a:srgbClr val="FFFF00"/>
              </a:solidFill>
            </a:endParaRPr>
          </a:p>
          <a:p>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 </a:t>
            </a:r>
            <a:r>
              <a:rPr b="1" sz="6600" i="1" lang="en-US">
                <a:solidFill>
                  <a:srgbClr val="FFFF00"/>
                </a:solidFill>
              </a:rPr>
              <a:t>D</a:t>
            </a:r>
            <a:r>
              <a:rPr b="1" sz="6600" i="1" lang="en-US">
                <a:solidFill>
                  <a:srgbClr val="FFFF00"/>
                </a:solidFill>
              </a:rPr>
              <a:t>I</a:t>
            </a:r>
            <a:r>
              <a:rPr b="1" sz="6600" i="1" lang="en-US">
                <a:solidFill>
                  <a:srgbClr val="FFFF00"/>
                </a:solidFill>
              </a:rPr>
              <a:t>S</a:t>
            </a:r>
            <a:r>
              <a:rPr b="1" sz="6600" i="1" lang="en-US">
                <a:solidFill>
                  <a:srgbClr val="FFFF00"/>
                </a:solidFill>
              </a:rPr>
              <a:t>O</a:t>
            </a:r>
            <a:r>
              <a:rPr b="1" sz="6600" i="1" lang="en-US">
                <a:solidFill>
                  <a:srgbClr val="FFFF00"/>
                </a:solidFill>
              </a:rPr>
              <a:t>R</a:t>
            </a:r>
            <a:r>
              <a:rPr b="1" sz="6600" i="1" lang="en-US">
                <a:solidFill>
                  <a:srgbClr val="FFFF00"/>
                </a:solidFill>
              </a:rPr>
              <a:t>DERS</a:t>
            </a:r>
            <a:endParaRPr b="1" sz="66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20"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53"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81" name="Text 1"/>
          <p:cNvSpPr/>
          <p:nvPr/>
        </p:nvSpPr>
        <p:spPr>
          <a:xfrm>
            <a:off x="796290" y="584002"/>
            <a:ext cx="7551420" cy="3663315"/>
          </a:xfrm>
          <a:prstGeom prst="rect"/>
          <a:noFill/>
        </p:spPr>
        <p:txBody>
          <a:bodyPr anchor="t" rtlCol="0" wrap="square"/>
          <a:p>
            <a:pPr indent="0" marL="0">
              <a:lnSpc>
                <a:spcPts val="7211"/>
              </a:lnSpc>
              <a:buNone/>
            </a:pPr>
            <a:r>
              <a:rPr b="1" dirty="0" sz="5769" lang="en-US">
                <a:solidFill>
                  <a:srgbClr val="FFFFFF"/>
                </a:solidFill>
                <a:latin typeface="Instrument Sans" pitchFamily="34" charset="0"/>
                <a:ea typeface="Instrument Sans" pitchFamily="34" charset="-122"/>
                <a:cs typeface="Instrument Sans" pitchFamily="34" charset="-120"/>
              </a:rPr>
              <a:t>Hormones and Autoimmunity: A Complex Relationship</a:t>
            </a:r>
            <a:endParaRPr dirty="0" sz="5769" lang="en-US"/>
          </a:p>
        </p:txBody>
      </p:sp>
      <p:sp>
        <p:nvSpPr>
          <p:cNvPr id="1048582" name="Text 2"/>
          <p:cNvSpPr/>
          <p:nvPr/>
        </p:nvSpPr>
        <p:spPr>
          <a:xfrm>
            <a:off x="796290" y="4565809"/>
            <a:ext cx="7551420" cy="1274445"/>
          </a:xfrm>
          <a:prstGeom prst="rect"/>
          <a:noFill/>
        </p:spPr>
        <p:txBody>
          <a:bodyPr anchor="t" rtlCol="0" wrap="square"/>
          <a:p>
            <a:pPr indent="0" marL="0">
              <a:lnSpc>
                <a:spcPts val="2508"/>
              </a:lnSpc>
              <a:buNone/>
            </a:pPr>
            <a:r>
              <a:rPr dirty="0" sz="1672" lang="en-US">
                <a:solidFill>
                  <a:srgbClr val="CFD0D8"/>
                </a:solidFill>
                <a:latin typeface="Instrument Sans" pitchFamily="34" charset="0"/>
                <a:ea typeface="Instrument Sans" pitchFamily="34" charset="-122"/>
                <a:cs typeface="Instrument Sans" pitchFamily="34" charset="-120"/>
              </a:rPr>
              <a:t>Autoimmune diseases are conditions where the body's immune system mistakenly attacks its own healthy tissues. Hormones play a crucial role in regulating the immune system and influencing the development and progression of these diseases.</a:t>
            </a:r>
            <a:endParaRPr dirty="0" sz="1672" lang="en-US"/>
          </a:p>
        </p:txBody>
      </p:sp>
      <p:sp>
        <p:nvSpPr>
          <p:cNvPr id="1048583" name="Text 3"/>
          <p:cNvSpPr/>
          <p:nvPr/>
        </p:nvSpPr>
        <p:spPr>
          <a:xfrm>
            <a:off x="796290" y="6079093"/>
            <a:ext cx="7551420" cy="955834"/>
          </a:xfrm>
          <a:prstGeom prst="rect"/>
          <a:noFill/>
        </p:spPr>
        <p:txBody>
          <a:bodyPr anchor="t" rtlCol="0" wrap="square"/>
          <a:p>
            <a:pPr indent="0" marL="0">
              <a:lnSpc>
                <a:spcPts val="2508"/>
              </a:lnSpc>
              <a:buNone/>
            </a:pPr>
            <a:r>
              <a:rPr dirty="0" sz="1672" lang="en-US">
                <a:solidFill>
                  <a:srgbClr val="CFD0D8"/>
                </a:solidFill>
                <a:latin typeface="Instrument Sans" pitchFamily="34" charset="0"/>
                <a:ea typeface="Instrument Sans" pitchFamily="34" charset="-122"/>
                <a:cs typeface="Instrument Sans" pitchFamily="34" charset="-120"/>
              </a:rPr>
              <a:t>The intricate interplay between hormones and autoimmunity is not fully understood. However, evidence suggests that hormonal imbalances can contribute to the onset or exacerbation of autoimmune conditions.</a:t>
            </a:r>
            <a:endParaRPr dirty="0" sz="1672"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23" name=""/>
        <p:cNvGrpSpPr/>
        <p:nvPr/>
      </p:nvGrpSpPr>
      <p:grpSpPr>
        <a:xfrm>
          <a:off x="0" y="0"/>
          <a:ext cx="0" cy="0"/>
          <a:chOff x="0" y="0"/>
          <a:chExt cx="0" cy="0"/>
        </a:xfrm>
      </p:grpSpPr>
      <p:pic>
        <p:nvPicPr>
          <p:cNvPr id="209715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55" name="Image 1" descr="preencoded.png"/>
          <p:cNvPicPr>
            <a:picLocks noChangeAspect="1"/>
          </p:cNvPicPr>
          <p:nvPr/>
        </p:nvPicPr>
        <p:blipFill>
          <a:blip xmlns:r="http://schemas.openxmlformats.org/officeDocument/2006/relationships" r:embed="rId2"/>
          <a:stretch>
            <a:fillRect/>
          </a:stretch>
        </p:blipFill>
        <p:spPr>
          <a:xfrm>
            <a:off x="0" y="0"/>
            <a:ext cx="5486400" cy="8229600"/>
          </a:xfrm>
          <a:prstGeom prst="rect"/>
        </p:spPr>
      </p:pic>
      <p:sp>
        <p:nvSpPr>
          <p:cNvPr id="1048587" name="Text 1"/>
          <p:cNvSpPr/>
          <p:nvPr/>
        </p:nvSpPr>
        <p:spPr>
          <a:xfrm>
            <a:off x="6319599" y="1052870"/>
            <a:ext cx="7477601" cy="2874645"/>
          </a:xfrm>
          <a:prstGeom prst="rect"/>
          <a:noFill/>
        </p:spPr>
        <p:txBody>
          <a:bodyPr anchor="t" rtlCol="0" wrap="square"/>
          <a:p>
            <a:pPr indent="0" marL="0">
              <a:lnSpc>
                <a:spcPts val="7545"/>
              </a:lnSpc>
              <a:buNone/>
            </a:pPr>
            <a:r>
              <a:rPr b="1" dirty="0" sz="6036" lang="en-US">
                <a:solidFill>
                  <a:srgbClr val="FFFFFF"/>
                </a:solidFill>
                <a:latin typeface="Instrument Sans" pitchFamily="34" charset="0"/>
                <a:ea typeface="Instrument Sans" pitchFamily="34" charset="-122"/>
                <a:cs typeface="Instrument Sans" pitchFamily="34" charset="-120"/>
              </a:rPr>
              <a:t>Understanding Autoimmune Diseases</a:t>
            </a:r>
            <a:endParaRPr dirty="0" sz="6036" lang="en-US"/>
          </a:p>
        </p:txBody>
      </p:sp>
      <p:sp>
        <p:nvSpPr>
          <p:cNvPr id="1048588" name="Text 2"/>
          <p:cNvSpPr/>
          <p:nvPr/>
        </p:nvSpPr>
        <p:spPr>
          <a:xfrm>
            <a:off x="6319599" y="4260771"/>
            <a:ext cx="7477601" cy="1333024"/>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Autoimmune diseases are chronic conditions that occur when the body's immune system mistakenly attacks its own healthy tissues. This can happen when the immune system is unable to distinguish between foreign invaders, like bacteria or viruses, and the body's own cells.</a:t>
            </a:r>
            <a:endParaRPr dirty="0" sz="1750" lang="en-US"/>
          </a:p>
        </p:txBody>
      </p:sp>
      <p:sp>
        <p:nvSpPr>
          <p:cNvPr id="1048589" name="Text 3"/>
          <p:cNvSpPr/>
          <p:nvPr/>
        </p:nvSpPr>
        <p:spPr>
          <a:xfrm>
            <a:off x="6319599" y="5843707"/>
            <a:ext cx="7477601" cy="1333024"/>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There are over 80 known autoimmune diseases, affecting various parts of the body. Examples include rheumatoid arthritis, lupus, inflammatory bowel disease, and multiple sclerosis. Each disease has unique symptoms and treatment approaches.</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6"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3" name="Shape 0"/>
          <p:cNvSpPr/>
          <p:nvPr/>
        </p:nvSpPr>
        <p:spPr>
          <a:xfrm>
            <a:off x="0" y="0"/>
            <a:ext cx="14630400" cy="8229600"/>
          </a:xfrm>
          <a:prstGeom prst="rect"/>
          <a:solidFill>
            <a:srgbClr val="2A2A2D">
              <a:alpha val="75000"/>
            </a:srgbClr>
          </a:solidFill>
        </p:spPr>
      </p:sp>
      <p:pic>
        <p:nvPicPr>
          <p:cNvPr id="2097157"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94" name="Text 1"/>
          <p:cNvSpPr/>
          <p:nvPr/>
        </p:nvSpPr>
        <p:spPr>
          <a:xfrm>
            <a:off x="833199" y="1219438"/>
            <a:ext cx="7477601" cy="2874645"/>
          </a:xfrm>
          <a:prstGeom prst="rect"/>
          <a:noFill/>
        </p:spPr>
        <p:txBody>
          <a:bodyPr anchor="t" rtlCol="0" wrap="square"/>
          <a:p>
            <a:pPr indent="0" marL="0">
              <a:lnSpc>
                <a:spcPts val="7545"/>
              </a:lnSpc>
              <a:buNone/>
            </a:pPr>
            <a:r>
              <a:rPr b="1" dirty="0" sz="6036" lang="en-US">
                <a:solidFill>
                  <a:srgbClr val="FFFFFF"/>
                </a:solidFill>
                <a:latin typeface="Instrument Sans" pitchFamily="34" charset="0"/>
                <a:ea typeface="Instrument Sans" pitchFamily="34" charset="-122"/>
                <a:cs typeface="Instrument Sans" pitchFamily="34" charset="-120"/>
              </a:rPr>
              <a:t>The Role of Hormones in Immune Regulation</a:t>
            </a:r>
            <a:endParaRPr dirty="0" sz="6036" lang="en-US"/>
          </a:p>
        </p:txBody>
      </p:sp>
      <p:sp>
        <p:nvSpPr>
          <p:cNvPr id="1048595" name="Text 2"/>
          <p:cNvSpPr/>
          <p:nvPr/>
        </p:nvSpPr>
        <p:spPr>
          <a:xfrm>
            <a:off x="833199" y="4427339"/>
            <a:ext cx="7477601" cy="999768"/>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Hormones play a crucial role in regulating the immune system. The endocrine system, responsible for hormone production, works in conjunction with the immune system to maintain a balance.</a:t>
            </a:r>
            <a:endParaRPr dirty="0" sz="1750" lang="en-US"/>
          </a:p>
        </p:txBody>
      </p:sp>
      <p:sp>
        <p:nvSpPr>
          <p:cNvPr id="1048596" name="Text 3"/>
          <p:cNvSpPr/>
          <p:nvPr/>
        </p:nvSpPr>
        <p:spPr>
          <a:xfrm>
            <a:off x="833199" y="5677019"/>
            <a:ext cx="7477601" cy="1333024"/>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Hormones, like cortisol and cytokines, act as messengers, influencing the activity of immune cells. They help to fine-tune the immune response, ensuring that it's strong enough to fight off infections but not overly aggressive, leading to autoimmune diseases.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9"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0" name="Shape 0"/>
          <p:cNvSpPr/>
          <p:nvPr/>
        </p:nvSpPr>
        <p:spPr>
          <a:xfrm>
            <a:off x="0" y="0"/>
            <a:ext cx="14630400" cy="8229600"/>
          </a:xfrm>
          <a:prstGeom prst="rect"/>
          <a:solidFill>
            <a:srgbClr val="2A2A2D">
              <a:alpha val="75000"/>
            </a:srgbClr>
          </a:solidFill>
        </p:spPr>
      </p:sp>
      <p:pic>
        <p:nvPicPr>
          <p:cNvPr id="2097159"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01" name="Text 1"/>
          <p:cNvSpPr/>
          <p:nvPr/>
        </p:nvSpPr>
        <p:spPr>
          <a:xfrm>
            <a:off x="690562" y="1179671"/>
            <a:ext cx="7762875" cy="3177064"/>
          </a:xfrm>
          <a:prstGeom prst="rect"/>
          <a:noFill/>
        </p:spPr>
        <p:txBody>
          <a:bodyPr anchor="t" rtlCol="0" wrap="square"/>
          <a:p>
            <a:pPr indent="0" marL="0">
              <a:lnSpc>
                <a:spcPts val="6254"/>
              </a:lnSpc>
              <a:buNone/>
            </a:pPr>
            <a:r>
              <a:rPr b="1" dirty="0" sz="5003" lang="en-US">
                <a:solidFill>
                  <a:srgbClr val="FFFFFF"/>
                </a:solidFill>
                <a:latin typeface="Instrument Sans" pitchFamily="34" charset="0"/>
                <a:ea typeface="Instrument Sans" pitchFamily="34" charset="-122"/>
                <a:cs typeface="Instrument Sans" pitchFamily="34" charset="-120"/>
              </a:rPr>
              <a:t>Common Hormonal Imbalances and Their Link to Autoimmune Disease</a:t>
            </a:r>
            <a:endParaRPr dirty="0" sz="5003" lang="en-US"/>
          </a:p>
        </p:txBody>
      </p:sp>
      <p:sp>
        <p:nvSpPr>
          <p:cNvPr id="1048602" name="Text 2"/>
          <p:cNvSpPr/>
          <p:nvPr/>
        </p:nvSpPr>
        <p:spPr>
          <a:xfrm>
            <a:off x="690562" y="4632960"/>
            <a:ext cx="7762875" cy="1104900"/>
          </a:xfrm>
          <a:prstGeom prst="rect"/>
          <a:noFill/>
        </p:spPr>
        <p:txBody>
          <a:bodyPr anchor="t" rtlCol="0" wrap="square"/>
          <a:p>
            <a:pPr indent="0" marL="0">
              <a:lnSpc>
                <a:spcPts val="2175"/>
              </a:lnSpc>
              <a:buNone/>
            </a:pPr>
            <a:r>
              <a:rPr dirty="0" sz="1450" lang="en-US">
                <a:solidFill>
                  <a:srgbClr val="CFD0D8"/>
                </a:solidFill>
                <a:latin typeface="Instrument Sans" pitchFamily="34" charset="0"/>
                <a:ea typeface="Instrument Sans" pitchFamily="34" charset="-122"/>
                <a:cs typeface="Instrument Sans" pitchFamily="34" charset="-120"/>
              </a:rPr>
              <a:t>Hormonal imbalances can disrupt the delicate balance of the immune system, increasing the risk of developing autoimmune diseases. When hormones are out of whack, the immune system may misinterpret healthy cells as foreign invaders, triggering an attack on the body's own tissues.</a:t>
            </a:r>
            <a:endParaRPr dirty="0" sz="1450" lang="en-US"/>
          </a:p>
        </p:txBody>
      </p:sp>
      <p:sp>
        <p:nvSpPr>
          <p:cNvPr id="1048603" name="Text 3"/>
          <p:cNvSpPr/>
          <p:nvPr/>
        </p:nvSpPr>
        <p:spPr>
          <a:xfrm>
            <a:off x="690562" y="5945029"/>
            <a:ext cx="7762875" cy="1104900"/>
          </a:xfrm>
          <a:prstGeom prst="rect"/>
          <a:noFill/>
        </p:spPr>
        <p:txBody>
          <a:bodyPr anchor="t" rtlCol="0" wrap="square"/>
          <a:p>
            <a:pPr indent="0" marL="0">
              <a:lnSpc>
                <a:spcPts val="2175"/>
              </a:lnSpc>
              <a:buNone/>
            </a:pPr>
            <a:r>
              <a:rPr dirty="0" sz="1450" lang="en-US">
                <a:solidFill>
                  <a:srgbClr val="CFD0D8"/>
                </a:solidFill>
                <a:latin typeface="Instrument Sans" pitchFamily="34" charset="0"/>
                <a:ea typeface="Instrument Sans" pitchFamily="34" charset="-122"/>
                <a:cs typeface="Instrument Sans" pitchFamily="34" charset="-120"/>
              </a:rPr>
              <a:t>Common hormonal imbalances associated with autoimmune diseases include thyroid disorders, adrenal imbalances, and sex hormone imbalances. Understanding the connection between these imbalances and autoimmune disorders is crucial for effective diagnosis, treatment, and prevention.</a:t>
            </a:r>
            <a:endParaRPr dirty="0" sz="14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32" name=""/>
        <p:cNvGrpSpPr/>
        <p:nvPr/>
      </p:nvGrpSpPr>
      <p:grpSpPr>
        <a:xfrm>
          <a:off x="0" y="0"/>
          <a:ext cx="0" cy="0"/>
          <a:chOff x="0" y="0"/>
          <a:chExt cx="0" cy="0"/>
        </a:xfrm>
      </p:grpSpPr>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7" name="Shape 0"/>
          <p:cNvSpPr/>
          <p:nvPr/>
        </p:nvSpPr>
        <p:spPr>
          <a:xfrm>
            <a:off x="0" y="0"/>
            <a:ext cx="14630400" cy="8229600"/>
          </a:xfrm>
          <a:prstGeom prst="rect"/>
          <a:solidFill>
            <a:srgbClr val="2A2A2D">
              <a:alpha val="75000"/>
            </a:srgbClr>
          </a:solidFill>
        </p:spPr>
      </p:sp>
      <p:sp>
        <p:nvSpPr>
          <p:cNvPr id="1048608" name="Text 1"/>
          <p:cNvSpPr/>
          <p:nvPr/>
        </p:nvSpPr>
        <p:spPr>
          <a:xfrm>
            <a:off x="2037993" y="1938814"/>
            <a:ext cx="5554980" cy="694373"/>
          </a:xfrm>
          <a:prstGeom prst="rect"/>
          <a:noFill/>
        </p:spPr>
        <p:txBody>
          <a:bodyPr anchor="t" rtlCol="0" wrap="none"/>
          <a:p>
            <a:pPr indent="0" marL="0">
              <a:lnSpc>
                <a:spcPts val="5468"/>
              </a:lnSpc>
              <a:buNone/>
            </a:pPr>
            <a:r>
              <a:rPr b="1" dirty="0" sz="4374" lang="en-US">
                <a:solidFill>
                  <a:srgbClr val="FFFFFF"/>
                </a:solidFill>
                <a:latin typeface="Instrument Sans" pitchFamily="34" charset="0"/>
                <a:ea typeface="Instrument Sans" pitchFamily="34" charset="-122"/>
                <a:cs typeface="Instrument Sans" pitchFamily="34" charset="-120"/>
              </a:rPr>
              <a:t>Thyroid Disorders</a:t>
            </a:r>
            <a:endParaRPr dirty="0" sz="4374" lang="en-US"/>
          </a:p>
        </p:txBody>
      </p:sp>
      <p:sp>
        <p:nvSpPr>
          <p:cNvPr id="1048609" name="Text 2"/>
          <p:cNvSpPr/>
          <p:nvPr/>
        </p:nvSpPr>
        <p:spPr>
          <a:xfrm>
            <a:off x="2037993" y="3188613"/>
            <a:ext cx="2777490" cy="347186"/>
          </a:xfrm>
          <a:prstGeom prst="rect"/>
          <a:noFill/>
        </p:spPr>
        <p:txBody>
          <a:bodyPr anchor="t" rtlCol="0" wrap="none"/>
          <a:p>
            <a:pPr indent="0" marL="0">
              <a:lnSpc>
                <a:spcPts val="2734"/>
              </a:lnSpc>
              <a:buNone/>
            </a:pPr>
            <a:r>
              <a:rPr b="1" dirty="0" sz="2187" lang="en-US">
                <a:solidFill>
                  <a:srgbClr val="FFFFFF"/>
                </a:solidFill>
                <a:latin typeface="Instrument Sans" pitchFamily="34" charset="0"/>
                <a:ea typeface="Instrument Sans" pitchFamily="34" charset="-122"/>
                <a:cs typeface="Instrument Sans" pitchFamily="34" charset="-120"/>
              </a:rPr>
              <a:t>Hypothyroidism</a:t>
            </a:r>
            <a:endParaRPr dirty="0" sz="2187" lang="en-US"/>
          </a:p>
        </p:txBody>
      </p:sp>
      <p:sp>
        <p:nvSpPr>
          <p:cNvPr id="1048610" name="Text 3"/>
          <p:cNvSpPr/>
          <p:nvPr/>
        </p:nvSpPr>
        <p:spPr>
          <a:xfrm>
            <a:off x="2037993" y="3757970"/>
            <a:ext cx="5006221" cy="2332792"/>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Hypothyroidism is a condition where the thyroid gland doesn't produce enough thyroid hormones. These hormones regulate metabolism, heart rate, and body temperature. Symptoms include fatigue, weight gain, and depression. Hypothyroidism is often treatable with medication.</a:t>
            </a:r>
            <a:endParaRPr dirty="0" sz="1750" lang="en-US"/>
          </a:p>
        </p:txBody>
      </p:sp>
      <p:sp>
        <p:nvSpPr>
          <p:cNvPr id="1048611" name="Text 4"/>
          <p:cNvSpPr/>
          <p:nvPr/>
        </p:nvSpPr>
        <p:spPr>
          <a:xfrm>
            <a:off x="7593806" y="3188613"/>
            <a:ext cx="2777490" cy="347186"/>
          </a:xfrm>
          <a:prstGeom prst="rect"/>
          <a:noFill/>
        </p:spPr>
        <p:txBody>
          <a:bodyPr anchor="t" rtlCol="0" wrap="none"/>
          <a:p>
            <a:pPr indent="0" marL="0">
              <a:lnSpc>
                <a:spcPts val="2734"/>
              </a:lnSpc>
              <a:buNone/>
            </a:pPr>
            <a:r>
              <a:rPr b="1" dirty="0" sz="2187" lang="en-US">
                <a:solidFill>
                  <a:srgbClr val="FFFFFF"/>
                </a:solidFill>
                <a:latin typeface="Instrument Sans" pitchFamily="34" charset="0"/>
                <a:ea typeface="Instrument Sans" pitchFamily="34" charset="-122"/>
                <a:cs typeface="Instrument Sans" pitchFamily="34" charset="-120"/>
              </a:rPr>
              <a:t>Hyperthyroidism</a:t>
            </a:r>
            <a:endParaRPr dirty="0" sz="2187" lang="en-US"/>
          </a:p>
        </p:txBody>
      </p:sp>
      <p:sp>
        <p:nvSpPr>
          <p:cNvPr id="1048612" name="Text 5"/>
          <p:cNvSpPr/>
          <p:nvPr/>
        </p:nvSpPr>
        <p:spPr>
          <a:xfrm>
            <a:off x="7593806" y="3757970"/>
            <a:ext cx="5006221" cy="1666280"/>
          </a:xfrm>
          <a:prstGeom prst="rect"/>
          <a:noFill/>
        </p:spPr>
        <p:txBody>
          <a:bodyPr anchor="t" rtlCol="0" wrap="square"/>
          <a:p>
            <a:pPr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Hyperthyroidism is a condition where the thyroid gland produces too much thyroid hormone. This can lead to rapid heartbeat, weight loss, and anxiety. Hyperthyroidism is often treated with medication or surgery.</a:t>
            </a:r>
            <a:endParaRPr dirty="0" sz="1750" lang="en-US"/>
          </a:p>
        </p:txBody>
      </p:sp>
      <p:pic>
        <p:nvPicPr>
          <p:cNvPr id="2097161" name="Image 1" descr="preencoded.png">
            <a:hlinkClick r:id="rId2" tooltip=""/>
          </p:cNvPr>
          <p:cNvPicPr>
            <a:picLocks noChangeAspect="1"/>
          </p:cNvPicPr>
          <p:nvPr/>
        </p:nvPicPr>
        <p:blipFill>
          <a:blip xmlns:r="http://schemas.openxmlformats.org/officeDocument/2006/relationships" r:embed="rId3"/>
          <a:stretch>
            <a:fillRect/>
          </a:stretch>
        </p:blipFill>
        <p:spPr>
          <a:xfrm>
            <a:off x="12242153" y="7589520"/>
            <a:ext cx="2296807" cy="548640"/>
          </a:xfrm>
          <a:prstGeom prst="rec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5"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283369"/>
            <a:ext cx="14630400" cy="8229600"/>
          </a:xfrm>
          <a:prstGeom prst="rect"/>
        </p:spPr>
      </p:pic>
      <p:sp>
        <p:nvSpPr>
          <p:cNvPr id="1048616" name="Text 1"/>
          <p:cNvSpPr/>
          <p:nvPr/>
        </p:nvSpPr>
        <p:spPr>
          <a:xfrm>
            <a:off x="1158717" y="1743133"/>
            <a:ext cx="4245769" cy="530662"/>
          </a:xfrm>
          <a:prstGeom prst="rect"/>
          <a:noFill/>
        </p:spPr>
        <p:txBody>
          <a:bodyPr anchor="t" rtlCol="0" wrap="none"/>
          <a:p>
            <a:pPr indent="0" marL="0">
              <a:lnSpc>
                <a:spcPts val="4179"/>
              </a:lnSpc>
              <a:buNone/>
            </a:pPr>
            <a:r>
              <a:rPr b="1" dirty="0" sz="7200" lang="en-US">
                <a:solidFill>
                  <a:srgbClr val="FFFFFF"/>
                </a:solidFill>
                <a:latin typeface="Instrument Sans" pitchFamily="34" charset="0"/>
                <a:ea typeface="Instrument Sans" pitchFamily="34" charset="-122"/>
                <a:cs typeface="Instrument Sans" pitchFamily="34" charset="-120"/>
              </a:rPr>
              <a:t>Adrenal Imbalances</a:t>
            </a:r>
            <a:endParaRPr dirty="0" sz="7200" lang="en-US"/>
          </a:p>
        </p:txBody>
      </p:sp>
      <p:sp>
        <p:nvSpPr>
          <p:cNvPr id="1048617" name="Shape 2"/>
          <p:cNvSpPr/>
          <p:nvPr/>
        </p:nvSpPr>
        <p:spPr>
          <a:xfrm>
            <a:off x="3281601" y="3566160"/>
            <a:ext cx="382072" cy="382072"/>
          </a:xfrm>
          <a:prstGeom prst="roundRect">
            <a:avLst>
              <a:gd name="adj" fmla="val 20003"/>
            </a:avLst>
          </a:prstGeom>
          <a:solidFill>
            <a:srgbClr val="3C3C43"/>
          </a:solidFill>
          <a:ln w="7620">
            <a:solidFill>
              <a:srgbClr val="55555C"/>
            </a:solidFill>
            <a:prstDash val="solid"/>
          </a:ln>
        </p:spPr>
      </p:sp>
      <p:sp>
        <p:nvSpPr>
          <p:cNvPr id="1048618" name="Text 3"/>
          <p:cNvSpPr/>
          <p:nvPr/>
        </p:nvSpPr>
        <p:spPr>
          <a:xfrm>
            <a:off x="3423285" y="3629739"/>
            <a:ext cx="98584" cy="254794"/>
          </a:xfrm>
          <a:prstGeom prst="rect"/>
          <a:noFill/>
        </p:spPr>
        <p:txBody>
          <a:bodyPr anchor="t" rtlCol="0" wrap="none"/>
          <a:p>
            <a:pPr algn="ctr" indent="0" marL="0">
              <a:lnSpc>
                <a:spcPts val="2006"/>
              </a:lnSpc>
              <a:buNone/>
            </a:pPr>
            <a:r>
              <a:rPr b="1" dirty="0" sz="2006" lang="en-US">
                <a:solidFill>
                  <a:srgbClr val="CFD0D8"/>
                </a:solidFill>
                <a:latin typeface="Instrument Sans" pitchFamily="34" charset="0"/>
                <a:ea typeface="Instrument Sans" pitchFamily="34" charset="-122"/>
                <a:cs typeface="Instrument Sans" pitchFamily="34" charset="-120"/>
              </a:rPr>
              <a:t>1</a:t>
            </a:r>
            <a:endParaRPr dirty="0" sz="2006" lang="en-US"/>
          </a:p>
        </p:txBody>
      </p:sp>
      <p:sp>
        <p:nvSpPr>
          <p:cNvPr id="1048619" name="Text 4"/>
          <p:cNvSpPr/>
          <p:nvPr/>
        </p:nvSpPr>
        <p:spPr>
          <a:xfrm>
            <a:off x="3833455" y="3566160"/>
            <a:ext cx="2023943" cy="265271"/>
          </a:xfrm>
          <a:prstGeom prst="rect"/>
          <a:noFill/>
        </p:spPr>
        <p:txBody>
          <a:bodyPr anchor="t" rtlCol="0" wrap="none"/>
          <a:p>
            <a:pPr indent="0" marL="0">
              <a:lnSpc>
                <a:spcPts val="2089"/>
              </a:lnSpc>
              <a:buNone/>
            </a:pPr>
            <a:r>
              <a:rPr b="1" dirty="0" sz="1672" lang="en-US">
                <a:solidFill>
                  <a:srgbClr val="CFD0D8"/>
                </a:solidFill>
                <a:latin typeface="Instrument Sans" pitchFamily="34" charset="0"/>
                <a:ea typeface="Instrument Sans" pitchFamily="34" charset="-122"/>
                <a:cs typeface="Instrument Sans" pitchFamily="34" charset="-120"/>
              </a:rPr>
              <a:t>Stress Response</a:t>
            </a:r>
            <a:endParaRPr dirty="0" sz="1672" lang="en-US"/>
          </a:p>
        </p:txBody>
      </p:sp>
      <p:sp>
        <p:nvSpPr>
          <p:cNvPr id="1048620" name="Text 5"/>
          <p:cNvSpPr/>
          <p:nvPr/>
        </p:nvSpPr>
        <p:spPr>
          <a:xfrm>
            <a:off x="3833455" y="3933230"/>
            <a:ext cx="2023943" cy="2546747"/>
          </a:xfrm>
          <a:prstGeom prst="rect"/>
          <a:noFill/>
        </p:spPr>
        <p:txBody>
          <a:bodyPr anchor="t" rtlCol="0" wrap="square"/>
          <a:p>
            <a:pPr indent="0" marL="0">
              <a:lnSpc>
                <a:spcPts val="2006"/>
              </a:lnSpc>
              <a:buNone/>
            </a:pPr>
            <a:r>
              <a:rPr dirty="0" sz="1337" lang="en-US">
                <a:solidFill>
                  <a:srgbClr val="CFD0D8"/>
                </a:solidFill>
                <a:latin typeface="Instrument Sans" pitchFamily="34" charset="0"/>
                <a:ea typeface="Instrument Sans" pitchFamily="34" charset="-122"/>
                <a:cs typeface="Instrument Sans" pitchFamily="34" charset="-120"/>
              </a:rPr>
              <a:t>The adrenal glands produce cortisol, a hormone critical for stress response. Chronic stress can lead to adrenal fatigue, characterized by low cortisol levels. This can manifest as fatigue, low mood, and difficulty concentrating.</a:t>
            </a:r>
            <a:endParaRPr dirty="0" sz="1337" lang="en-US"/>
          </a:p>
        </p:txBody>
      </p:sp>
      <p:sp>
        <p:nvSpPr>
          <p:cNvPr id="1048621" name="Shape 6"/>
          <p:cNvSpPr/>
          <p:nvPr/>
        </p:nvSpPr>
        <p:spPr>
          <a:xfrm>
            <a:off x="6027182" y="3566160"/>
            <a:ext cx="382072" cy="382072"/>
          </a:xfrm>
          <a:prstGeom prst="roundRect">
            <a:avLst>
              <a:gd name="adj" fmla="val 20003"/>
            </a:avLst>
          </a:prstGeom>
          <a:solidFill>
            <a:srgbClr val="3C3C43"/>
          </a:solidFill>
          <a:ln w="7620">
            <a:solidFill>
              <a:srgbClr val="55555C"/>
            </a:solidFill>
            <a:prstDash val="solid"/>
          </a:ln>
        </p:spPr>
      </p:sp>
      <p:sp>
        <p:nvSpPr>
          <p:cNvPr id="1048622" name="Text 7"/>
          <p:cNvSpPr/>
          <p:nvPr/>
        </p:nvSpPr>
        <p:spPr>
          <a:xfrm>
            <a:off x="6147197" y="3629739"/>
            <a:ext cx="141923" cy="254794"/>
          </a:xfrm>
          <a:prstGeom prst="rect"/>
          <a:noFill/>
        </p:spPr>
        <p:txBody>
          <a:bodyPr anchor="t" rtlCol="0" wrap="none"/>
          <a:p>
            <a:pPr algn="ctr" indent="0" marL="0">
              <a:lnSpc>
                <a:spcPts val="2006"/>
              </a:lnSpc>
              <a:buNone/>
            </a:pPr>
            <a:r>
              <a:rPr b="1" dirty="0" sz="2006" lang="en-US">
                <a:solidFill>
                  <a:srgbClr val="CFD0D8"/>
                </a:solidFill>
                <a:latin typeface="Instrument Sans" pitchFamily="34" charset="0"/>
                <a:ea typeface="Instrument Sans" pitchFamily="34" charset="-122"/>
                <a:cs typeface="Instrument Sans" pitchFamily="34" charset="-120"/>
              </a:rPr>
              <a:t>2</a:t>
            </a:r>
            <a:endParaRPr dirty="0" sz="2006" lang="en-US"/>
          </a:p>
        </p:txBody>
      </p:sp>
      <p:sp>
        <p:nvSpPr>
          <p:cNvPr id="1048623" name="Text 8"/>
          <p:cNvSpPr/>
          <p:nvPr/>
        </p:nvSpPr>
        <p:spPr>
          <a:xfrm>
            <a:off x="6579037" y="3566160"/>
            <a:ext cx="2023943" cy="265271"/>
          </a:xfrm>
          <a:prstGeom prst="rect"/>
          <a:noFill/>
        </p:spPr>
        <p:txBody>
          <a:bodyPr anchor="t" rtlCol="0" wrap="none"/>
          <a:p>
            <a:pPr indent="0" marL="0">
              <a:lnSpc>
                <a:spcPts val="2089"/>
              </a:lnSpc>
              <a:buNone/>
            </a:pPr>
            <a:r>
              <a:rPr b="1" dirty="0" sz="1672" lang="en-US">
                <a:solidFill>
                  <a:srgbClr val="CFD0D8"/>
                </a:solidFill>
                <a:latin typeface="Instrument Sans" pitchFamily="34" charset="0"/>
                <a:ea typeface="Instrument Sans" pitchFamily="34" charset="-122"/>
                <a:cs typeface="Instrument Sans" pitchFamily="34" charset="-120"/>
              </a:rPr>
              <a:t>Hormonal Cascade</a:t>
            </a:r>
            <a:endParaRPr dirty="0" sz="1672" lang="en-US"/>
          </a:p>
        </p:txBody>
      </p:sp>
      <p:sp>
        <p:nvSpPr>
          <p:cNvPr id="1048624" name="Text 9"/>
          <p:cNvSpPr/>
          <p:nvPr/>
        </p:nvSpPr>
        <p:spPr>
          <a:xfrm>
            <a:off x="6893754" y="4114800"/>
            <a:ext cx="1996286" cy="3565446"/>
          </a:xfrm>
          <a:prstGeom prst="rect"/>
          <a:noFill/>
        </p:spPr>
        <p:txBody>
          <a:bodyPr anchor="t" rtlCol="0" wrap="square"/>
          <a:p>
            <a:pPr indent="0" marL="0">
              <a:lnSpc>
                <a:spcPts val="2006"/>
              </a:lnSpc>
              <a:buNone/>
            </a:pPr>
            <a:r>
              <a:rPr dirty="0" sz="1337" lang="en-US">
                <a:solidFill>
                  <a:srgbClr val="CFD0D8"/>
                </a:solidFill>
                <a:latin typeface="Instrument Sans" pitchFamily="34" charset="0"/>
                <a:ea typeface="Instrument Sans" pitchFamily="34" charset="-122"/>
                <a:cs typeface="Instrument Sans" pitchFamily="34" charset="-120"/>
              </a:rPr>
              <a:t>Adrenal imbalances can disrupt the delicate balance of other hormones in the body. This is because the adrenal glands are involved in the production of several hormones, including cortisol, aldosterone, and DHEA. Imbalances in these hormones can impact various bodily functions.</a:t>
            </a:r>
            <a:endParaRPr dirty="0" sz="1337" lang="en-US"/>
          </a:p>
        </p:txBody>
      </p:sp>
      <p:sp>
        <p:nvSpPr>
          <p:cNvPr id="1048625" name="Shape 10"/>
          <p:cNvSpPr/>
          <p:nvPr/>
        </p:nvSpPr>
        <p:spPr>
          <a:xfrm>
            <a:off x="8772763" y="3566160"/>
            <a:ext cx="382072" cy="382072"/>
          </a:xfrm>
          <a:prstGeom prst="roundRect">
            <a:avLst>
              <a:gd name="adj" fmla="val 20003"/>
            </a:avLst>
          </a:prstGeom>
          <a:solidFill>
            <a:srgbClr val="3C3C43"/>
          </a:solidFill>
          <a:ln w="7620">
            <a:solidFill>
              <a:srgbClr val="55555C"/>
            </a:solidFill>
            <a:prstDash val="solid"/>
          </a:ln>
        </p:spPr>
      </p:sp>
      <p:sp>
        <p:nvSpPr>
          <p:cNvPr id="1048626" name="Text 11"/>
          <p:cNvSpPr/>
          <p:nvPr/>
        </p:nvSpPr>
        <p:spPr>
          <a:xfrm>
            <a:off x="8890040" y="3629739"/>
            <a:ext cx="147518" cy="254794"/>
          </a:xfrm>
          <a:prstGeom prst="rect"/>
          <a:noFill/>
        </p:spPr>
        <p:txBody>
          <a:bodyPr anchor="t" rtlCol="0" wrap="none"/>
          <a:p>
            <a:pPr algn="ctr" indent="0" marL="0">
              <a:lnSpc>
                <a:spcPts val="2006"/>
              </a:lnSpc>
              <a:buNone/>
            </a:pPr>
            <a:r>
              <a:rPr b="1" dirty="0" sz="2006" lang="en-US">
                <a:solidFill>
                  <a:srgbClr val="CFD0D8"/>
                </a:solidFill>
                <a:latin typeface="Instrument Sans" pitchFamily="34" charset="0"/>
                <a:ea typeface="Instrument Sans" pitchFamily="34" charset="-122"/>
                <a:cs typeface="Instrument Sans" pitchFamily="34" charset="-120"/>
              </a:rPr>
              <a:t>3</a:t>
            </a:r>
            <a:endParaRPr dirty="0" sz="2006" lang="en-US"/>
          </a:p>
        </p:txBody>
      </p:sp>
      <p:sp>
        <p:nvSpPr>
          <p:cNvPr id="1048627" name="Text 12"/>
          <p:cNvSpPr/>
          <p:nvPr/>
        </p:nvSpPr>
        <p:spPr>
          <a:xfrm>
            <a:off x="9324618" y="3566160"/>
            <a:ext cx="2023943" cy="530543"/>
          </a:xfrm>
          <a:prstGeom prst="rect"/>
          <a:noFill/>
        </p:spPr>
        <p:txBody>
          <a:bodyPr anchor="t" rtlCol="0" wrap="square"/>
          <a:p>
            <a:pPr indent="0" marL="0">
              <a:lnSpc>
                <a:spcPts val="2089"/>
              </a:lnSpc>
              <a:buNone/>
            </a:pPr>
            <a:r>
              <a:rPr b="1" dirty="0" sz="1672" lang="en-US">
                <a:solidFill>
                  <a:srgbClr val="CFD0D8"/>
                </a:solidFill>
                <a:latin typeface="Instrument Sans" pitchFamily="34" charset="0"/>
                <a:ea typeface="Instrument Sans" pitchFamily="34" charset="-122"/>
                <a:cs typeface="Instrument Sans" pitchFamily="34" charset="-120"/>
              </a:rPr>
              <a:t>Autoimmune Connection</a:t>
            </a:r>
            <a:endParaRPr dirty="0" sz="1672" lang="en-US"/>
          </a:p>
        </p:txBody>
      </p:sp>
      <p:sp>
        <p:nvSpPr>
          <p:cNvPr id="1048628" name="Text 13"/>
          <p:cNvSpPr/>
          <p:nvPr/>
        </p:nvSpPr>
        <p:spPr>
          <a:xfrm>
            <a:off x="9324618" y="4198501"/>
            <a:ext cx="2023943" cy="3565446"/>
          </a:xfrm>
          <a:prstGeom prst="rect"/>
          <a:noFill/>
        </p:spPr>
        <p:txBody>
          <a:bodyPr anchor="t" rtlCol="0" wrap="square"/>
          <a:p>
            <a:pPr indent="0" marL="0">
              <a:lnSpc>
                <a:spcPts val="2006"/>
              </a:lnSpc>
              <a:buNone/>
            </a:pPr>
            <a:r>
              <a:rPr dirty="0" sz="1337" lang="en-US">
                <a:solidFill>
                  <a:srgbClr val="CFD0D8"/>
                </a:solidFill>
                <a:latin typeface="Instrument Sans" pitchFamily="34" charset="0"/>
                <a:ea typeface="Instrument Sans" pitchFamily="34" charset="-122"/>
                <a:cs typeface="Instrument Sans" pitchFamily="34" charset="-120"/>
              </a:rPr>
              <a:t>Research suggests a potential link between adrenal imbalances and autoimmune diseases. Adrenal fatigue may compromise the immune system, making individuals more susceptible to autoimmune conditions. However, more research is needed to fully understand this connection.</a:t>
            </a:r>
            <a:endParaRPr dirty="0" sz="1337"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8" name=""/>
        <p:cNvGrpSpPr/>
        <p:nvPr/>
      </p:nvGrpSpPr>
      <p:grpSpPr>
        <a:xfrm>
          <a:off x="0" y="0"/>
          <a:ext cx="0" cy="0"/>
          <a:chOff x="0" y="0"/>
          <a:chExt cx="0" cy="0"/>
        </a:xfrm>
      </p:grpSpPr>
      <p:pic>
        <p:nvPicPr>
          <p:cNvPr id="2097163"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32" name="Shape 0"/>
          <p:cNvSpPr/>
          <p:nvPr/>
        </p:nvSpPr>
        <p:spPr>
          <a:xfrm>
            <a:off x="0" y="0"/>
            <a:ext cx="14630400" cy="8229600"/>
          </a:xfrm>
          <a:prstGeom prst="rect"/>
          <a:solidFill>
            <a:srgbClr val="2A2A2D">
              <a:alpha val="75000"/>
            </a:srgbClr>
          </a:solidFill>
        </p:spPr>
      </p:sp>
      <p:sp>
        <p:nvSpPr>
          <p:cNvPr id="1048633" name="Text 1"/>
          <p:cNvSpPr/>
          <p:nvPr/>
        </p:nvSpPr>
        <p:spPr>
          <a:xfrm>
            <a:off x="2037993" y="750213"/>
            <a:ext cx="6659642" cy="694373"/>
          </a:xfrm>
          <a:prstGeom prst="rect"/>
          <a:noFill/>
        </p:spPr>
        <p:txBody>
          <a:bodyPr anchor="t" rtlCol="0" wrap="none"/>
          <a:p>
            <a:pPr indent="0" marL="0">
              <a:lnSpc>
                <a:spcPts val="5468"/>
              </a:lnSpc>
              <a:buNone/>
            </a:pPr>
            <a:r>
              <a:rPr b="1" dirty="0" sz="4374" lang="en-US">
                <a:solidFill>
                  <a:srgbClr val="FFFFFF"/>
                </a:solidFill>
                <a:latin typeface="Instrument Sans" pitchFamily="34" charset="0"/>
                <a:ea typeface="Instrument Sans" pitchFamily="34" charset="-122"/>
                <a:cs typeface="Instrument Sans" pitchFamily="34" charset="-120"/>
              </a:rPr>
              <a:t>Sex Hormone Imbalances</a:t>
            </a:r>
            <a:endParaRPr dirty="0" sz="4374" lang="en-US"/>
          </a:p>
        </p:txBody>
      </p:sp>
      <p:pic>
        <p:nvPicPr>
          <p:cNvPr id="2097164" name="Image 1" descr="preencoded.png"/>
          <p:cNvPicPr>
            <a:picLocks noChangeAspect="1"/>
          </p:cNvPicPr>
          <p:nvPr/>
        </p:nvPicPr>
        <p:blipFill>
          <a:blip xmlns:r="http://schemas.openxmlformats.org/officeDocument/2006/relationships" r:embed="rId2"/>
          <a:stretch>
            <a:fillRect/>
          </a:stretch>
        </p:blipFill>
        <p:spPr>
          <a:xfrm>
            <a:off x="2037993" y="1888927"/>
            <a:ext cx="555427" cy="555427"/>
          </a:xfrm>
          <a:prstGeom prst="rect"/>
        </p:spPr>
      </p:pic>
      <p:sp>
        <p:nvSpPr>
          <p:cNvPr id="1048634" name="Text 2"/>
          <p:cNvSpPr/>
          <p:nvPr/>
        </p:nvSpPr>
        <p:spPr>
          <a:xfrm>
            <a:off x="2037993" y="2666524"/>
            <a:ext cx="2777490" cy="347186"/>
          </a:xfrm>
          <a:prstGeom prst="rect"/>
          <a:noFill/>
        </p:spPr>
        <p:txBody>
          <a:bodyPr anchor="t" rtlCol="0" wrap="non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Estrogen Dominance</a:t>
            </a:r>
            <a:endParaRPr dirty="0" sz="2187" lang="en-US"/>
          </a:p>
        </p:txBody>
      </p:sp>
      <p:sp>
        <p:nvSpPr>
          <p:cNvPr id="1048635" name="Text 3"/>
          <p:cNvSpPr/>
          <p:nvPr/>
        </p:nvSpPr>
        <p:spPr>
          <a:xfrm>
            <a:off x="2037993" y="3146941"/>
            <a:ext cx="3295888" cy="3665815"/>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Estrogen dominance is when the levels of estrogen are higher than the levels of progesterone. This imbalance can contribute to various symptoms such as irregular periods, weight gain, mood swings, and fatigue. It is important to seek advice from a healthcare professional to address any concerns regarding hormone imbalance.</a:t>
            </a:r>
            <a:endParaRPr dirty="0" sz="1750" lang="en-US"/>
          </a:p>
        </p:txBody>
      </p:sp>
      <p:pic>
        <p:nvPicPr>
          <p:cNvPr id="2097165" name="Image 2" descr="preencoded.png"/>
          <p:cNvPicPr>
            <a:picLocks noChangeAspect="1"/>
          </p:cNvPicPr>
          <p:nvPr/>
        </p:nvPicPr>
        <p:blipFill>
          <a:blip xmlns:r="http://schemas.openxmlformats.org/officeDocument/2006/relationships" r:embed="rId3"/>
          <a:stretch>
            <a:fillRect/>
          </a:stretch>
        </p:blipFill>
        <p:spPr>
          <a:xfrm>
            <a:off x="5667137" y="1888927"/>
            <a:ext cx="555427" cy="555427"/>
          </a:xfrm>
          <a:prstGeom prst="rect"/>
        </p:spPr>
      </p:pic>
      <p:sp>
        <p:nvSpPr>
          <p:cNvPr id="1048636" name="Text 4"/>
          <p:cNvSpPr/>
          <p:nvPr/>
        </p:nvSpPr>
        <p:spPr>
          <a:xfrm>
            <a:off x="5667137" y="2666524"/>
            <a:ext cx="3235881" cy="347186"/>
          </a:xfrm>
          <a:prstGeom prst="rect"/>
          <a:noFill/>
        </p:spPr>
        <p:txBody>
          <a:bodyPr anchor="t" rtlCol="0" wrap="non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Progesterone Deficiency</a:t>
            </a:r>
            <a:endParaRPr dirty="0" sz="2187" lang="en-US"/>
          </a:p>
        </p:txBody>
      </p:sp>
      <p:sp>
        <p:nvSpPr>
          <p:cNvPr id="1048637" name="Text 5"/>
          <p:cNvSpPr/>
          <p:nvPr/>
        </p:nvSpPr>
        <p:spPr>
          <a:xfrm>
            <a:off x="5667137" y="3146941"/>
            <a:ext cx="3296007" cy="4332327"/>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Progesterone is a crucial hormone responsible for regulating the menstrual cycle, maintaining pregnancy, and supporting overall well-being. A deficiency in progesterone can lead to various issues like irregular periods, infertility, and mood disorders. It is crucial to consult a healthcare professional to discuss any concerns about progesterone levels.</a:t>
            </a:r>
            <a:endParaRPr dirty="0" sz="1750" lang="en-US"/>
          </a:p>
        </p:txBody>
      </p:sp>
      <p:pic>
        <p:nvPicPr>
          <p:cNvPr id="2097166" name="Image 3" descr="preencoded.png"/>
          <p:cNvPicPr>
            <a:picLocks noChangeAspect="1"/>
          </p:cNvPicPr>
          <p:nvPr/>
        </p:nvPicPr>
        <p:blipFill>
          <a:blip xmlns:r="http://schemas.openxmlformats.org/officeDocument/2006/relationships" r:embed="rId4"/>
          <a:stretch>
            <a:fillRect/>
          </a:stretch>
        </p:blipFill>
        <p:spPr>
          <a:xfrm>
            <a:off x="9296400" y="1888927"/>
            <a:ext cx="555427" cy="555427"/>
          </a:xfrm>
          <a:prstGeom prst="rect"/>
        </p:spPr>
      </p:pic>
      <p:sp>
        <p:nvSpPr>
          <p:cNvPr id="1048638" name="Text 6"/>
          <p:cNvSpPr/>
          <p:nvPr/>
        </p:nvSpPr>
        <p:spPr>
          <a:xfrm>
            <a:off x="9296400" y="2666524"/>
            <a:ext cx="3169206" cy="347186"/>
          </a:xfrm>
          <a:prstGeom prst="rect"/>
          <a:noFill/>
        </p:spPr>
        <p:txBody>
          <a:bodyPr anchor="t" rtlCol="0" wrap="none"/>
          <a:p>
            <a:pPr algn="l" indent="0" marL="0">
              <a:lnSpc>
                <a:spcPts val="2734"/>
              </a:lnSpc>
              <a:buNone/>
            </a:pPr>
            <a:r>
              <a:rPr b="1" dirty="0" sz="2187" lang="en-US">
                <a:solidFill>
                  <a:srgbClr val="CFD0D8"/>
                </a:solidFill>
                <a:latin typeface="Instrument Sans" pitchFamily="34" charset="0"/>
                <a:ea typeface="Instrument Sans" pitchFamily="34" charset="-122"/>
                <a:cs typeface="Instrument Sans" pitchFamily="34" charset="-120"/>
              </a:rPr>
              <a:t>Testosterone Deficiency</a:t>
            </a:r>
            <a:endParaRPr dirty="0" sz="2187" lang="en-US"/>
          </a:p>
        </p:txBody>
      </p:sp>
      <p:sp>
        <p:nvSpPr>
          <p:cNvPr id="1048639" name="Text 7"/>
          <p:cNvSpPr/>
          <p:nvPr/>
        </p:nvSpPr>
        <p:spPr>
          <a:xfrm>
            <a:off x="9296400" y="3146941"/>
            <a:ext cx="3296007" cy="3332559"/>
          </a:xfrm>
          <a:prstGeom prst="rect"/>
          <a:noFill/>
        </p:spPr>
        <p:txBody>
          <a:bodyPr anchor="t" rtlCol="0" wrap="square"/>
          <a:p>
            <a:pPr algn="l" indent="0" marL="0">
              <a:lnSpc>
                <a:spcPts val="2624"/>
              </a:lnSpc>
              <a:buNone/>
            </a:pPr>
            <a:r>
              <a:rPr dirty="0" sz="1750" lang="en-US">
                <a:solidFill>
                  <a:srgbClr val="CFD0D8"/>
                </a:solidFill>
                <a:latin typeface="Instrument Sans" pitchFamily="34" charset="0"/>
                <a:ea typeface="Instrument Sans" pitchFamily="34" charset="-122"/>
                <a:cs typeface="Instrument Sans" pitchFamily="34" charset="-120"/>
              </a:rPr>
              <a:t>Testosterone is the primary male sex hormone, but it also plays a significant role in women's health. A deficiency in testosterone can affect libido, energy levels, muscle mass, and bone density. It is essential to address any concerns regarding testosterone levels with a healthcare professional.</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2024-06-16T18:49:44Z</dcterms:created>
  <dcterms:modified xsi:type="dcterms:W3CDTF">2024-06-18T03:36:12Z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aa56ad90ad71442aa20df9087a7ec4a1</vt:lpwstr>
  </property>
</Properties>
</file>