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50" r:id="rId1"/>
  </p:sldMasterIdLst>
  <p:notesMasterIdLst>
    <p:notesMasterId r:id="rId2"/>
  </p:notesMasterIdLst>
  <p:sldIdLst>
    <p:sldId id="275" r:id="rId3"/>
    <p:sldId id="276" r:id="rId4"/>
    <p:sldId id="277" r:id="rId5"/>
    <p:sldId id="278" r:id="rId6"/>
    <p:sldId id="279" r:id="rId7"/>
    <p:sldId id="280" r:id="rId8"/>
    <p:sldId id="281" r:id="rId9"/>
    <p:sldId id="282" r:id="rId10"/>
    <p:sldId id="283" r:id="rId11"/>
    <p:sldId id="284"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9" name=""/>
        <p:cNvGrpSpPr/>
        <p:nvPr/>
      </p:nvGrpSpPr>
      <p:grpSpPr>
        <a:xfrm>
          <a:off x="0" y="0"/>
          <a:ext cx="0" cy="0"/>
          <a:chOff x="0" y="0"/>
          <a:chExt cx="0" cy="0"/>
        </a:xfrm>
      </p:grpSpPr>
      <p:sp>
        <p:nvSpPr>
          <p:cNvPr id="1048678"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79"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80"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81"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2"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3"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1048584" name="Slide Image Placeholder 1"/>
          <p:cNvSpPr>
            <a:spLocks noChangeAspect="1" noRot="1" noGrp="1"/>
          </p:cNvSpPr>
          <p:nvPr>
            <p:ph type="sldImg"/>
          </p:nvPr>
        </p:nvSpPr>
        <p:spPr/>
      </p:sp>
      <p:sp>
        <p:nvSpPr>
          <p:cNvPr id="1048585" name="Notes Placeholder 2"/>
          <p:cNvSpPr>
            <a:spLocks noGrp="1"/>
          </p:cNvSpPr>
          <p:nvPr>
            <p:ph type="body" idx="1"/>
          </p:nvPr>
        </p:nvSpPr>
        <p:spPr/>
        <p:txBody>
          <a:bodyPr/>
          <a:p>
            <a:r>
              <a:rPr dirty="0" lang="en-US"/>
              <a:t/>
            </a:r>
            <a:endParaRPr dirty="0" lang="en-US"/>
          </a:p>
        </p:txBody>
      </p:sp>
      <p:sp>
        <p:nvSpPr>
          <p:cNvPr id="1048586"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606" name="Slide Image Placeholder 1"/>
          <p:cNvSpPr>
            <a:spLocks noChangeAspect="1" noRot="1" noGrp="1"/>
          </p:cNvSpPr>
          <p:nvPr>
            <p:ph type="sldImg"/>
          </p:nvPr>
        </p:nvSpPr>
        <p:spPr/>
      </p:sp>
      <p:sp>
        <p:nvSpPr>
          <p:cNvPr id="1048607" name="Notes Placeholder 2"/>
          <p:cNvSpPr>
            <a:spLocks noGrp="1"/>
          </p:cNvSpPr>
          <p:nvPr>
            <p:ph type="body" idx="1"/>
          </p:nvPr>
        </p:nvSpPr>
        <p:spPr/>
        <p:txBody>
          <a:bodyPr/>
          <a:p>
            <a:r>
              <a:rPr dirty="0" lang="en-US"/>
              <a:t/>
            </a:r>
            <a:endParaRPr dirty="0" lang="en-US"/>
          </a:p>
        </p:txBody>
      </p:sp>
      <p:sp>
        <p:nvSpPr>
          <p:cNvPr id="1048608"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25" name="Slide Image Placeholder 1"/>
          <p:cNvSpPr>
            <a:spLocks noChangeAspect="1" noRot="1" noGrp="1"/>
          </p:cNvSpPr>
          <p:nvPr>
            <p:ph type="sldImg"/>
          </p:nvPr>
        </p:nvSpPr>
        <p:spPr/>
      </p:sp>
      <p:sp>
        <p:nvSpPr>
          <p:cNvPr id="1048626" name="Notes Placeholder 2"/>
          <p:cNvSpPr>
            <a:spLocks noGrp="1"/>
          </p:cNvSpPr>
          <p:nvPr>
            <p:ph type="body" idx="1"/>
          </p:nvPr>
        </p:nvSpPr>
        <p:spPr/>
        <p:txBody>
          <a:bodyPr/>
          <a:p>
            <a:r>
              <a:rPr dirty="0" lang="en-US"/>
              <a:t/>
            </a:r>
            <a:endParaRPr dirty="0" lang="en-US"/>
          </a:p>
        </p:txBody>
      </p:sp>
      <p:sp>
        <p:nvSpPr>
          <p:cNvPr id="1048627"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37" name="Slide Image Placeholder 1"/>
          <p:cNvSpPr>
            <a:spLocks noChangeAspect="1" noRot="1" noGrp="1"/>
          </p:cNvSpPr>
          <p:nvPr>
            <p:ph type="sldImg"/>
          </p:nvPr>
        </p:nvSpPr>
        <p:spPr/>
      </p:sp>
      <p:sp>
        <p:nvSpPr>
          <p:cNvPr id="1048638" name="Notes Placeholder 2"/>
          <p:cNvSpPr>
            <a:spLocks noGrp="1"/>
          </p:cNvSpPr>
          <p:nvPr>
            <p:ph type="body" idx="1"/>
          </p:nvPr>
        </p:nvSpPr>
        <p:spPr/>
        <p:txBody>
          <a:bodyPr/>
          <a:p>
            <a:r>
              <a:rPr dirty="0" lang="en-US"/>
              <a:t/>
            </a:r>
            <a:endParaRPr dirty="0" lang="en-US"/>
          </a:p>
        </p:txBody>
      </p:sp>
      <p:sp>
        <p:nvSpPr>
          <p:cNvPr id="1048639"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49" name="Slide Image Placeholder 1"/>
          <p:cNvSpPr>
            <a:spLocks noChangeAspect="1" noRot="1" noGrp="1"/>
          </p:cNvSpPr>
          <p:nvPr>
            <p:ph type="sldImg"/>
          </p:nvPr>
        </p:nvSpPr>
        <p:spPr/>
      </p:sp>
      <p:sp>
        <p:nvSpPr>
          <p:cNvPr id="1048650" name="Notes Placeholder 2"/>
          <p:cNvSpPr>
            <a:spLocks noGrp="1"/>
          </p:cNvSpPr>
          <p:nvPr>
            <p:ph type="body" idx="1"/>
          </p:nvPr>
        </p:nvSpPr>
        <p:spPr/>
        <p:txBody>
          <a:bodyPr/>
          <a:p>
            <a:r>
              <a:rPr dirty="0" lang="en-US"/>
              <a:t/>
            </a:r>
            <a:endParaRPr dirty="0" lang="en-US"/>
          </a:p>
        </p:txBody>
      </p:sp>
      <p:sp>
        <p:nvSpPr>
          <p:cNvPr id="1048651"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66" name="Slide Image Placeholder 1"/>
          <p:cNvSpPr>
            <a:spLocks noChangeAspect="1" noRot="1" noGrp="1"/>
          </p:cNvSpPr>
          <p:nvPr>
            <p:ph type="sldImg"/>
          </p:nvPr>
        </p:nvSpPr>
        <p:spPr/>
      </p:sp>
      <p:sp>
        <p:nvSpPr>
          <p:cNvPr id="1048667" name="Notes Placeholder 2"/>
          <p:cNvSpPr>
            <a:spLocks noGrp="1"/>
          </p:cNvSpPr>
          <p:nvPr>
            <p:ph type="body" idx="1"/>
          </p:nvPr>
        </p:nvSpPr>
        <p:spPr/>
        <p:txBody>
          <a:bodyPr/>
          <a:p>
            <a:r>
              <a:rPr dirty="0" lang="en-US"/>
              <a:t/>
            </a:r>
            <a:endParaRPr dirty="0" lang="en-US"/>
          </a:p>
        </p:txBody>
      </p:sp>
      <p:sp>
        <p:nvSpPr>
          <p:cNvPr id="1048668"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75" name="Slide Image Placeholder 1"/>
          <p:cNvSpPr>
            <a:spLocks noChangeAspect="1" noRot="1" noGrp="1"/>
          </p:cNvSpPr>
          <p:nvPr>
            <p:ph type="sldImg"/>
          </p:nvPr>
        </p:nvSpPr>
        <p:spPr/>
      </p:sp>
      <p:sp>
        <p:nvSpPr>
          <p:cNvPr id="1048676" name="Notes Placeholder 2"/>
          <p:cNvSpPr>
            <a:spLocks noGrp="1"/>
          </p:cNvSpPr>
          <p:nvPr>
            <p:ph type="body" idx="1"/>
          </p:nvPr>
        </p:nvSpPr>
        <p:spPr/>
        <p:txBody>
          <a:bodyPr/>
          <a:p>
            <a:r>
              <a:rPr dirty="0" lang="en-US"/>
              <a:t/>
            </a:r>
            <a:endParaRPr dirty="0" lang="en-US"/>
          </a:p>
        </p:txBody>
      </p:sp>
      <p:sp>
        <p:nvSpPr>
          <p:cNvPr id="1048677"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1"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8080"/>
        </a:solidFill>
      </p:bgPr>
    </p:bg>
    <p:spTree>
      <p:nvGrpSpPr>
        <p:cNvPr id="15" name=""/>
        <p:cNvGrpSpPr/>
        <p:nvPr/>
      </p:nvGrpSpPr>
      <p:grpSpPr>
        <a:xfrm>
          <a:off x="0" y="0"/>
          <a:ext cx="0" cy="0"/>
          <a:chOff x="0" y="0"/>
          <a:chExt cx="0" cy="0"/>
        </a:xfrm>
      </p:grpSpPr>
      <p:sp>
        <p:nvSpPr>
          <p:cNvPr id="1048576" name=""/>
          <p:cNvSpPr txBox="1"/>
          <p:nvPr/>
        </p:nvSpPr>
        <p:spPr>
          <a:xfrm rot="21600000">
            <a:off x="456499" y="1212848"/>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3600" i="0" lang="en-IN">
                <a:solidFill>
                  <a:srgbClr val="0000FF"/>
                </a:solidFill>
                <a:latin typeface="Calibri"/>
              </a:rPr>
              <a:t>DANTULARI NARAYANA RAJA COLLEGE
(AUTONOMUS)
</a:t>
            </a:r>
            <a:endParaRPr b="1" sz="3600" i="0" lang="en-IN">
              <a:solidFill>
                <a:srgbClr val="0000FF"/>
              </a:solidFill>
            </a:endParaRPr>
          </a:p>
        </p:txBody>
      </p:sp>
      <p:sp>
        <p:nvSpPr>
          <p:cNvPr id="1048577" name=""/>
          <p:cNvSpPr txBox="1"/>
          <p:nvPr/>
        </p:nvSpPr>
        <p:spPr>
          <a:xfrm>
            <a:off x="433864" y="3459448"/>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578" name=""/>
          <p:cNvSpPr txBox="1"/>
          <p:nvPr/>
        </p:nvSpPr>
        <p:spPr>
          <a:xfrm>
            <a:off x="9270184" y="4630389"/>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579"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8"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6" name=""/>
        <p:cNvGrpSpPr/>
        <p:nvPr/>
      </p:nvGrpSpPr>
      <p:grpSpPr>
        <a:xfrm>
          <a:off x="0" y="0"/>
          <a:ext cx="0" cy="0"/>
          <a:chOff x="0" y="0"/>
          <a:chExt cx="0" cy="0"/>
        </a:xfrm>
      </p:grpSpPr>
      <p:sp>
        <p:nvSpPr>
          <p:cNvPr id="1048580" name=""/>
          <p:cNvSpPr txBox="1"/>
          <p:nvPr/>
        </p:nvSpPr>
        <p:spPr>
          <a:xfrm>
            <a:off x="1148148" y="3091180"/>
            <a:ext cx="15791912" cy="20472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6600" i="1" lang="en-US" u="none">
                <a:solidFill>
                  <a:srgbClr val="FFFF00"/>
                </a:solidFill>
                <a:effectLst>
                  <a:outerShdw algn="br" blurRad="38100" dir="2700000" dist="38100" rotWithShape="0">
                    <a:srgbClr val="000000"/>
                  </a:outerShdw>
                </a:effectLst>
                <a:latin typeface="Arial"/>
              </a:rPr>
              <a:t>BIOCHEMICAL CORRELATION IN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endParaRPr b="1" sz="6600" i="1" lang="en-IN" u="none">
              <a:solidFill>
                <a:srgbClr val="FFFF00"/>
              </a:solidFill>
              <a:effectLst>
                <a:outerShdw algn="br" blurRad="38100" dir="2700000" dist="38100" rotWithShape="0">
                  <a:srgbClr val="000000"/>
                </a:outerShdw>
              </a:effectLst>
            </a:endParaRPr>
          </a:p>
          <a:p>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 </a:t>
            </a:r>
            <a:r>
              <a:rPr b="1" sz="6600" i="1" lang="en-US" u="none">
                <a:solidFill>
                  <a:srgbClr val="FFFF00"/>
                </a:solidFill>
                <a:effectLst>
                  <a:outerShdw algn="br" blurRad="38100" dir="2700000" dist="38100" rotWithShape="0">
                    <a:srgbClr val="000000"/>
                  </a:outerShdw>
                </a:effectLst>
                <a:latin typeface="Arial"/>
              </a:rPr>
              <a:t>D</a:t>
            </a:r>
            <a:r>
              <a:rPr b="1" sz="6600" i="1" lang="en-US" u="none">
                <a:solidFill>
                  <a:srgbClr val="FFFF00"/>
                </a:solidFill>
                <a:effectLst>
                  <a:outerShdw algn="br" blurRad="38100" dir="2700000" dist="38100" rotWithShape="0">
                    <a:srgbClr val="000000"/>
                  </a:outerShdw>
                </a:effectLst>
                <a:latin typeface="Arial"/>
              </a:rPr>
              <a:t>I</a:t>
            </a:r>
            <a:r>
              <a:rPr b="1" sz="6600" i="1" lang="en-US" u="none">
                <a:solidFill>
                  <a:srgbClr val="FFFF00"/>
                </a:solidFill>
                <a:effectLst>
                  <a:outerShdw algn="br" blurRad="38100" dir="2700000" dist="38100" rotWithShape="0">
                    <a:srgbClr val="000000"/>
                  </a:outerShdw>
                </a:effectLst>
                <a:latin typeface="Arial"/>
              </a:rPr>
              <a:t>S</a:t>
            </a:r>
            <a:r>
              <a:rPr b="1" sz="6600" i="1" lang="en-US" u="none">
                <a:solidFill>
                  <a:srgbClr val="FFFF00"/>
                </a:solidFill>
                <a:effectLst>
                  <a:outerShdw algn="br" blurRad="38100" dir="2700000" dist="38100" rotWithShape="0">
                    <a:srgbClr val="000000"/>
                  </a:outerShdw>
                </a:effectLst>
                <a:latin typeface="Arial"/>
              </a:rPr>
              <a:t>O</a:t>
            </a:r>
            <a:r>
              <a:rPr b="1" sz="6600" i="1" lang="en-US" u="none">
                <a:solidFill>
                  <a:srgbClr val="FFFF00"/>
                </a:solidFill>
                <a:effectLst>
                  <a:outerShdw algn="br" blurRad="38100" dir="2700000" dist="38100" rotWithShape="0">
                    <a:srgbClr val="000000"/>
                  </a:outerShdw>
                </a:effectLst>
                <a:latin typeface="Arial"/>
              </a:rPr>
              <a:t>R</a:t>
            </a:r>
            <a:r>
              <a:rPr b="1" sz="6600" i="1" lang="en-US" u="none">
                <a:solidFill>
                  <a:srgbClr val="FFFF00"/>
                </a:solidFill>
                <a:effectLst>
                  <a:outerShdw algn="br" blurRad="38100" dir="2700000" dist="38100" rotWithShape="0">
                    <a:srgbClr val="000000"/>
                  </a:outerShdw>
                </a:effectLst>
                <a:latin typeface="Arial"/>
              </a:rPr>
              <a:t>DERS</a:t>
            </a:r>
            <a:endParaRPr b="1" sz="6600" i="1" lang="en-IN" u="none">
              <a:solidFill>
                <a:srgbClr val="FFFF00"/>
              </a:solidFill>
              <a:effectLst>
                <a:outerShdw algn="br" blurRad="38100" dir="2700000" dist="38100"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7" name=""/>
        <p:cNvGrpSpPr/>
        <p:nvPr/>
      </p:nvGrpSpPr>
      <p:grpSpPr>
        <a:xfrm>
          <a:off x="0" y="0"/>
          <a:ext cx="0" cy="0"/>
          <a:chOff x="0" y="0"/>
          <a:chExt cx="0" cy="0"/>
        </a:xfrm>
      </p:grpSpPr>
      <p:sp>
        <p:nvSpPr>
          <p:cNvPr id="1048581" name="Shape 0"/>
          <p:cNvSpPr/>
          <p:nvPr/>
        </p:nvSpPr>
        <p:spPr>
          <a:xfrm>
            <a:off x="0" y="0"/>
            <a:ext cx="14630400" cy="8229600"/>
          </a:xfrm>
          <a:prstGeom prst="rect"/>
          <a:solidFill>
            <a:srgbClr val="302D2C"/>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582" name="Text 2"/>
          <p:cNvSpPr/>
          <p:nvPr/>
        </p:nvSpPr>
        <p:spPr>
          <a:xfrm>
            <a:off x="833199" y="1504117"/>
            <a:ext cx="7477601" cy="1916430"/>
          </a:xfrm>
          <a:prstGeom prst="rect"/>
          <a:noFill/>
        </p:spPr>
        <p:txBody>
          <a:bodyPr anchor="t" rtlCol="0" wrap="square"/>
          <a:p>
            <a:pPr indent="0" marL="0">
              <a:lnSpc>
                <a:spcPts val="7545"/>
              </a:lnSpc>
              <a:buNone/>
            </a:pPr>
            <a:r>
              <a:rPr dirty="0" sz="6036" lang="en-US">
                <a:solidFill>
                  <a:srgbClr val="EBCCBB"/>
                </a:solidFill>
                <a:latin typeface="Gelasio" pitchFamily="34" charset="0"/>
                <a:ea typeface="Gelasio" pitchFamily="34" charset="-122"/>
                <a:cs typeface="Gelasio" pitchFamily="34" charset="-120"/>
              </a:rPr>
              <a:t>Protein Misfolding and Disease</a:t>
            </a:r>
            <a:endParaRPr dirty="0" sz="6036" lang="en-US"/>
          </a:p>
        </p:txBody>
      </p:sp>
      <p:sp>
        <p:nvSpPr>
          <p:cNvPr id="1048583" name="Text 3"/>
          <p:cNvSpPr/>
          <p:nvPr/>
        </p:nvSpPr>
        <p:spPr>
          <a:xfrm>
            <a:off x="833199" y="3753802"/>
            <a:ext cx="7477601" cy="2332792"/>
          </a:xfrm>
          <a:prstGeom prst="rect"/>
          <a:noFill/>
        </p:spPr>
        <p:txBody>
          <a:bodyPr anchor="t" rtlCol="0" wrap="square"/>
          <a:p>
            <a:pPr indent="0" marL="0">
              <a:lnSpc>
                <a:spcPts val="2624"/>
              </a:lnSpc>
              <a:buNone/>
            </a:pPr>
            <a:r>
              <a:rPr dirty="0" sz="1750" lang="en-US">
                <a:solidFill>
                  <a:srgbClr val="C9C2C0"/>
                </a:solidFill>
                <a:latin typeface="Gelasio" pitchFamily="34" charset="0"/>
                <a:ea typeface="Gelasio" pitchFamily="34" charset="-122"/>
                <a:cs typeface="Gelasio" pitchFamily="34" charset="-120"/>
              </a:rPr>
              <a:t>Protein misfolding is a complex biological process that can lead to a wide range of debilitating diseases. These diseases, collectively known as protein misfolding disorders, are characterized by the accumulation of misfolded proteins, which can disrupt cellular function and lead to various pathological effects. The proper folding of proteins is crucial for their biological activity, and even minor errors in the folding process can have severe consequences for cells and tissues.</a:t>
            </a:r>
            <a:endParaRPr dirty="0" sz="175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20" name=""/>
        <p:cNvGrpSpPr/>
        <p:nvPr/>
      </p:nvGrpSpPr>
      <p:grpSpPr>
        <a:xfrm>
          <a:off x="0" y="0"/>
          <a:ext cx="0" cy="0"/>
          <a:chOff x="0" y="0"/>
          <a:chExt cx="0" cy="0"/>
        </a:xfrm>
      </p:grpSpPr>
      <p:sp>
        <p:nvSpPr>
          <p:cNvPr id="1048587" name="Shape 0"/>
          <p:cNvSpPr/>
          <p:nvPr/>
        </p:nvSpPr>
        <p:spPr>
          <a:xfrm>
            <a:off x="0" y="0"/>
            <a:ext cx="14630400" cy="8229600"/>
          </a:xfrm>
          <a:prstGeom prst="rect"/>
          <a:solidFill>
            <a:srgbClr val="302D2C"/>
          </a:solidFill>
        </p:spPr>
      </p:sp>
      <p:sp>
        <p:nvSpPr>
          <p:cNvPr id="1048588" name="Shape 1"/>
          <p:cNvSpPr/>
          <p:nvPr/>
        </p:nvSpPr>
        <p:spPr>
          <a:xfrm>
            <a:off x="0" y="0"/>
            <a:ext cx="14630400" cy="8229600"/>
          </a:xfrm>
          <a:prstGeom prst="rect"/>
          <a:solidFill>
            <a:srgbClr val="464342"/>
          </a:solidFill>
        </p:spPr>
      </p:sp>
      <p:sp>
        <p:nvSpPr>
          <p:cNvPr id="1048589" name="Text 2"/>
          <p:cNvSpPr/>
          <p:nvPr/>
        </p:nvSpPr>
        <p:spPr>
          <a:xfrm>
            <a:off x="2513647" y="556736"/>
            <a:ext cx="8242102" cy="631746"/>
          </a:xfrm>
          <a:prstGeom prst="rect"/>
          <a:noFill/>
        </p:spPr>
        <p:txBody>
          <a:bodyPr anchor="t" rtlCol="0" wrap="none"/>
          <a:p>
            <a:pPr indent="0" marL="0">
              <a:lnSpc>
                <a:spcPts val="4975"/>
              </a:lnSpc>
              <a:buNone/>
            </a:pPr>
            <a:r>
              <a:rPr dirty="0" sz="3980" lang="en-US">
                <a:solidFill>
                  <a:srgbClr val="EBCCBB"/>
                </a:solidFill>
                <a:latin typeface="Gelasio" pitchFamily="34" charset="0"/>
                <a:ea typeface="Gelasio" pitchFamily="34" charset="-122"/>
                <a:cs typeface="Gelasio" pitchFamily="34" charset="-120"/>
              </a:rPr>
              <a:t>Common Misfolded Protein Diseases</a:t>
            </a:r>
            <a:endParaRPr dirty="0" sz="3980" lang="en-US"/>
          </a:p>
        </p:txBody>
      </p:sp>
      <p:sp>
        <p:nvSpPr>
          <p:cNvPr id="1048590" name="Shape 3"/>
          <p:cNvSpPr/>
          <p:nvPr/>
        </p:nvSpPr>
        <p:spPr>
          <a:xfrm>
            <a:off x="2513647" y="1820228"/>
            <a:ext cx="454819" cy="454819"/>
          </a:xfrm>
          <a:prstGeom prst="roundRect">
            <a:avLst>
              <a:gd name="adj" fmla="val 26670"/>
            </a:avLst>
          </a:prstGeom>
          <a:solidFill>
            <a:srgbClr val="343131"/>
          </a:solidFill>
        </p:spPr>
      </p:sp>
      <p:sp>
        <p:nvSpPr>
          <p:cNvPr id="1048591" name="Text 4"/>
          <p:cNvSpPr/>
          <p:nvPr/>
        </p:nvSpPr>
        <p:spPr>
          <a:xfrm>
            <a:off x="2675930" y="1895951"/>
            <a:ext cx="130254" cy="303252"/>
          </a:xfrm>
          <a:prstGeom prst="rect"/>
          <a:noFill/>
        </p:spPr>
        <p:txBody>
          <a:bodyPr anchor="t" rtlCol="0" wrap="none"/>
          <a:p>
            <a:pPr algn="ctr" indent="0" marL="0">
              <a:lnSpc>
                <a:spcPts val="2388"/>
              </a:lnSpc>
              <a:buNone/>
            </a:pPr>
            <a:r>
              <a:rPr dirty="0" sz="2388" lang="en-US">
                <a:solidFill>
                  <a:srgbClr val="EBCCBB"/>
                </a:solidFill>
                <a:latin typeface="Gelasio" pitchFamily="34" charset="0"/>
                <a:ea typeface="Gelasio" pitchFamily="34" charset="-122"/>
                <a:cs typeface="Gelasio" pitchFamily="34" charset="-120"/>
              </a:rPr>
              <a:t>1</a:t>
            </a:r>
            <a:endParaRPr dirty="0" sz="2388" lang="en-US"/>
          </a:p>
        </p:txBody>
      </p:sp>
      <p:sp>
        <p:nvSpPr>
          <p:cNvPr id="1048592" name="Text 5"/>
          <p:cNvSpPr/>
          <p:nvPr/>
        </p:nvSpPr>
        <p:spPr>
          <a:xfrm>
            <a:off x="3170634" y="1820228"/>
            <a:ext cx="2527102" cy="315873"/>
          </a:xfrm>
          <a:prstGeom prst="rect"/>
          <a:noFill/>
        </p:spPr>
        <p:txBody>
          <a:bodyPr anchor="t" rtlCol="0" wrap="none"/>
          <a:p>
            <a:pPr indent="0" marL="0">
              <a:lnSpc>
                <a:spcPts val="2487"/>
              </a:lnSpc>
              <a:buNone/>
            </a:pPr>
            <a:r>
              <a:rPr dirty="0" sz="1990" lang="en-US">
                <a:solidFill>
                  <a:srgbClr val="EBCCBB"/>
                </a:solidFill>
                <a:latin typeface="Gelasio" pitchFamily="34" charset="0"/>
                <a:ea typeface="Gelasio" pitchFamily="34" charset="-122"/>
                <a:cs typeface="Gelasio" pitchFamily="34" charset="-120"/>
              </a:rPr>
              <a:t>Alzheimer's Disease</a:t>
            </a:r>
            <a:endParaRPr dirty="0" sz="1990" lang="en-US"/>
          </a:p>
        </p:txBody>
      </p:sp>
      <p:sp>
        <p:nvSpPr>
          <p:cNvPr id="1048593" name="Text 6"/>
          <p:cNvSpPr/>
          <p:nvPr/>
        </p:nvSpPr>
        <p:spPr>
          <a:xfrm>
            <a:off x="3170634" y="2257306"/>
            <a:ext cx="4043482" cy="2122765"/>
          </a:xfrm>
          <a:prstGeom prst="rect"/>
          <a:noFill/>
        </p:spPr>
        <p:txBody>
          <a:bodyPr anchor="t" rtlCol="0" wrap="square"/>
          <a:p>
            <a:pPr indent="0" marL="0">
              <a:lnSpc>
                <a:spcPts val="2388"/>
              </a:lnSpc>
              <a:buNone/>
            </a:pPr>
            <a:r>
              <a:rPr dirty="0" sz="1592" lang="en-US">
                <a:solidFill>
                  <a:srgbClr val="C9C2C0"/>
                </a:solidFill>
                <a:latin typeface="Gelasio" pitchFamily="34" charset="0"/>
                <a:ea typeface="Gelasio" pitchFamily="34" charset="-122"/>
                <a:cs typeface="Gelasio" pitchFamily="34" charset="-120"/>
              </a:rPr>
              <a:t>Alzheimer's disease is a neurodegenerative disorder characterized by the accumulation of amyloid plaques and tau tangles in the brain, both of which are misfolded proteins. These plaques and tangles disrupt communication between neurons, leading to cognitive decline and memory loss.</a:t>
            </a:r>
            <a:endParaRPr dirty="0" sz="1592" lang="en-US"/>
          </a:p>
        </p:txBody>
      </p:sp>
      <p:sp>
        <p:nvSpPr>
          <p:cNvPr id="1048594" name="Shape 7"/>
          <p:cNvSpPr/>
          <p:nvPr/>
        </p:nvSpPr>
        <p:spPr>
          <a:xfrm>
            <a:off x="7416284" y="1820228"/>
            <a:ext cx="454819" cy="454819"/>
          </a:xfrm>
          <a:prstGeom prst="roundRect">
            <a:avLst>
              <a:gd name="adj" fmla="val 26670"/>
            </a:avLst>
          </a:prstGeom>
          <a:solidFill>
            <a:srgbClr val="343131"/>
          </a:solidFill>
        </p:spPr>
      </p:sp>
      <p:sp>
        <p:nvSpPr>
          <p:cNvPr id="1048595" name="Text 8"/>
          <p:cNvSpPr/>
          <p:nvPr/>
        </p:nvSpPr>
        <p:spPr>
          <a:xfrm>
            <a:off x="7558921" y="1895951"/>
            <a:ext cx="169426" cy="303252"/>
          </a:xfrm>
          <a:prstGeom prst="rect"/>
          <a:noFill/>
        </p:spPr>
        <p:txBody>
          <a:bodyPr anchor="t" rtlCol="0" wrap="none"/>
          <a:p>
            <a:pPr algn="ctr" indent="0" marL="0">
              <a:lnSpc>
                <a:spcPts val="2388"/>
              </a:lnSpc>
              <a:buNone/>
            </a:pPr>
            <a:r>
              <a:rPr dirty="0" sz="2388" lang="en-US">
                <a:solidFill>
                  <a:srgbClr val="EBCCBB"/>
                </a:solidFill>
                <a:latin typeface="Gelasio" pitchFamily="34" charset="0"/>
                <a:ea typeface="Gelasio" pitchFamily="34" charset="-122"/>
                <a:cs typeface="Gelasio" pitchFamily="34" charset="-120"/>
              </a:rPr>
              <a:t>2</a:t>
            </a:r>
            <a:endParaRPr dirty="0" sz="2388" lang="en-US"/>
          </a:p>
        </p:txBody>
      </p:sp>
      <p:sp>
        <p:nvSpPr>
          <p:cNvPr id="1048596" name="Text 9"/>
          <p:cNvSpPr/>
          <p:nvPr/>
        </p:nvSpPr>
        <p:spPr>
          <a:xfrm>
            <a:off x="8073271" y="1820228"/>
            <a:ext cx="2527102" cy="315873"/>
          </a:xfrm>
          <a:prstGeom prst="rect"/>
          <a:noFill/>
        </p:spPr>
        <p:txBody>
          <a:bodyPr anchor="t" rtlCol="0" wrap="none"/>
          <a:p>
            <a:pPr indent="0" marL="0">
              <a:lnSpc>
                <a:spcPts val="2487"/>
              </a:lnSpc>
              <a:buNone/>
            </a:pPr>
            <a:r>
              <a:rPr dirty="0" sz="1990" lang="en-US">
                <a:solidFill>
                  <a:srgbClr val="EBCCBB"/>
                </a:solidFill>
                <a:latin typeface="Gelasio" pitchFamily="34" charset="0"/>
                <a:ea typeface="Gelasio" pitchFamily="34" charset="-122"/>
                <a:cs typeface="Gelasio" pitchFamily="34" charset="-120"/>
              </a:rPr>
              <a:t>Parkinson's Disease</a:t>
            </a:r>
            <a:endParaRPr dirty="0" sz="1990" lang="en-US"/>
          </a:p>
        </p:txBody>
      </p:sp>
      <p:sp>
        <p:nvSpPr>
          <p:cNvPr id="1048597" name="Text 10"/>
          <p:cNvSpPr/>
          <p:nvPr/>
        </p:nvSpPr>
        <p:spPr>
          <a:xfrm>
            <a:off x="8073271" y="2257306"/>
            <a:ext cx="4043482" cy="2122765"/>
          </a:xfrm>
          <a:prstGeom prst="rect"/>
          <a:noFill/>
        </p:spPr>
        <p:txBody>
          <a:bodyPr anchor="t" rtlCol="0" wrap="square"/>
          <a:p>
            <a:pPr indent="0" marL="0">
              <a:lnSpc>
                <a:spcPts val="2388"/>
              </a:lnSpc>
              <a:buNone/>
            </a:pPr>
            <a:r>
              <a:rPr dirty="0" sz="1592" lang="en-US">
                <a:solidFill>
                  <a:srgbClr val="C9C2C0"/>
                </a:solidFill>
                <a:latin typeface="Gelasio" pitchFamily="34" charset="0"/>
                <a:ea typeface="Gelasio" pitchFamily="34" charset="-122"/>
                <a:cs typeface="Gelasio" pitchFamily="34" charset="-120"/>
              </a:rPr>
              <a:t>Parkinson's disease is another neurodegenerative disorder, marked by the accumulation of misfolded alpha-synuclein protein in the brain. This accumulation disrupts the function of neurons responsible for movement control, leading to tremors, rigidity, and slow movements.</a:t>
            </a:r>
            <a:endParaRPr dirty="0" sz="1592" lang="en-US"/>
          </a:p>
        </p:txBody>
      </p:sp>
      <p:sp>
        <p:nvSpPr>
          <p:cNvPr id="1048598" name="Shape 11"/>
          <p:cNvSpPr/>
          <p:nvPr/>
        </p:nvSpPr>
        <p:spPr>
          <a:xfrm>
            <a:off x="2513647" y="4809649"/>
            <a:ext cx="454819" cy="454819"/>
          </a:xfrm>
          <a:prstGeom prst="roundRect">
            <a:avLst>
              <a:gd name="adj" fmla="val 26670"/>
            </a:avLst>
          </a:prstGeom>
          <a:solidFill>
            <a:srgbClr val="343131"/>
          </a:solidFill>
        </p:spPr>
      </p:sp>
      <p:sp>
        <p:nvSpPr>
          <p:cNvPr id="1048599" name="Text 12"/>
          <p:cNvSpPr/>
          <p:nvPr/>
        </p:nvSpPr>
        <p:spPr>
          <a:xfrm>
            <a:off x="2657356" y="4885373"/>
            <a:ext cx="167283" cy="303252"/>
          </a:xfrm>
          <a:prstGeom prst="rect"/>
          <a:noFill/>
        </p:spPr>
        <p:txBody>
          <a:bodyPr anchor="t" rtlCol="0" wrap="none"/>
          <a:p>
            <a:pPr algn="ctr" indent="0" marL="0">
              <a:lnSpc>
                <a:spcPts val="2388"/>
              </a:lnSpc>
              <a:buNone/>
            </a:pPr>
            <a:r>
              <a:rPr dirty="0" sz="2388" lang="en-US">
                <a:solidFill>
                  <a:srgbClr val="EBCCBB"/>
                </a:solidFill>
                <a:latin typeface="Gelasio" pitchFamily="34" charset="0"/>
                <a:ea typeface="Gelasio" pitchFamily="34" charset="-122"/>
                <a:cs typeface="Gelasio" pitchFamily="34" charset="-120"/>
              </a:rPr>
              <a:t>3</a:t>
            </a:r>
            <a:endParaRPr dirty="0" sz="2388" lang="en-US"/>
          </a:p>
        </p:txBody>
      </p:sp>
      <p:sp>
        <p:nvSpPr>
          <p:cNvPr id="1048600" name="Text 13"/>
          <p:cNvSpPr/>
          <p:nvPr/>
        </p:nvSpPr>
        <p:spPr>
          <a:xfrm>
            <a:off x="3170634" y="4809649"/>
            <a:ext cx="2527102" cy="315873"/>
          </a:xfrm>
          <a:prstGeom prst="rect"/>
          <a:noFill/>
        </p:spPr>
        <p:txBody>
          <a:bodyPr anchor="t" rtlCol="0" wrap="none"/>
          <a:p>
            <a:pPr indent="0" marL="0">
              <a:lnSpc>
                <a:spcPts val="2487"/>
              </a:lnSpc>
              <a:buNone/>
            </a:pPr>
            <a:r>
              <a:rPr dirty="0" sz="1990" lang="en-US">
                <a:solidFill>
                  <a:srgbClr val="EBCCBB"/>
                </a:solidFill>
                <a:latin typeface="Gelasio" pitchFamily="34" charset="0"/>
                <a:ea typeface="Gelasio" pitchFamily="34" charset="-122"/>
                <a:cs typeface="Gelasio" pitchFamily="34" charset="-120"/>
              </a:rPr>
              <a:t>Huntington's Disease</a:t>
            </a:r>
            <a:endParaRPr dirty="0" sz="1990" lang="en-US"/>
          </a:p>
        </p:txBody>
      </p:sp>
      <p:sp>
        <p:nvSpPr>
          <p:cNvPr id="1048601" name="Text 14"/>
          <p:cNvSpPr/>
          <p:nvPr/>
        </p:nvSpPr>
        <p:spPr>
          <a:xfrm>
            <a:off x="3170634" y="5246727"/>
            <a:ext cx="4043482" cy="2122765"/>
          </a:xfrm>
          <a:prstGeom prst="rect"/>
          <a:noFill/>
        </p:spPr>
        <p:txBody>
          <a:bodyPr anchor="t" rtlCol="0" wrap="square"/>
          <a:p>
            <a:pPr indent="0" marL="0">
              <a:lnSpc>
                <a:spcPts val="2388"/>
              </a:lnSpc>
              <a:buNone/>
            </a:pPr>
            <a:r>
              <a:rPr dirty="0" sz="1592" lang="en-US">
                <a:solidFill>
                  <a:srgbClr val="C9C2C0"/>
                </a:solidFill>
                <a:latin typeface="Gelasio" pitchFamily="34" charset="0"/>
                <a:ea typeface="Gelasio" pitchFamily="34" charset="-122"/>
                <a:cs typeface="Gelasio" pitchFamily="34" charset="-120"/>
              </a:rPr>
              <a:t>Huntington's disease is a neurodegenerative disorder caused by the accumulation of misfolded huntingtin protein. This misfolded protein leads to degeneration of neurons in the brain, particularly in regions involved in movement, cognition, and emotional regulation.</a:t>
            </a:r>
            <a:endParaRPr dirty="0" sz="1592" lang="en-US"/>
          </a:p>
        </p:txBody>
      </p:sp>
      <p:sp>
        <p:nvSpPr>
          <p:cNvPr id="1048602" name="Shape 15"/>
          <p:cNvSpPr/>
          <p:nvPr/>
        </p:nvSpPr>
        <p:spPr>
          <a:xfrm>
            <a:off x="7416284" y="4809649"/>
            <a:ext cx="454819" cy="454819"/>
          </a:xfrm>
          <a:prstGeom prst="roundRect">
            <a:avLst>
              <a:gd name="adj" fmla="val 26670"/>
            </a:avLst>
          </a:prstGeom>
          <a:solidFill>
            <a:srgbClr val="343131"/>
          </a:solidFill>
        </p:spPr>
      </p:sp>
      <p:sp>
        <p:nvSpPr>
          <p:cNvPr id="1048603" name="Text 16"/>
          <p:cNvSpPr/>
          <p:nvPr/>
        </p:nvSpPr>
        <p:spPr>
          <a:xfrm>
            <a:off x="7557968" y="4885373"/>
            <a:ext cx="171331" cy="303252"/>
          </a:xfrm>
          <a:prstGeom prst="rect"/>
          <a:noFill/>
        </p:spPr>
        <p:txBody>
          <a:bodyPr anchor="t" rtlCol="0" wrap="none"/>
          <a:p>
            <a:pPr algn="ctr" indent="0" marL="0">
              <a:lnSpc>
                <a:spcPts val="2388"/>
              </a:lnSpc>
              <a:buNone/>
            </a:pPr>
            <a:r>
              <a:rPr dirty="0" sz="2388" lang="en-US">
                <a:solidFill>
                  <a:srgbClr val="EBCCBB"/>
                </a:solidFill>
                <a:latin typeface="Gelasio" pitchFamily="34" charset="0"/>
                <a:ea typeface="Gelasio" pitchFamily="34" charset="-122"/>
                <a:cs typeface="Gelasio" pitchFamily="34" charset="-120"/>
              </a:rPr>
              <a:t>4</a:t>
            </a:r>
            <a:endParaRPr dirty="0" sz="2388" lang="en-US"/>
          </a:p>
        </p:txBody>
      </p:sp>
      <p:sp>
        <p:nvSpPr>
          <p:cNvPr id="1048604" name="Text 17"/>
          <p:cNvSpPr/>
          <p:nvPr/>
        </p:nvSpPr>
        <p:spPr>
          <a:xfrm>
            <a:off x="8073271" y="4809649"/>
            <a:ext cx="2527102" cy="315873"/>
          </a:xfrm>
          <a:prstGeom prst="rect"/>
          <a:noFill/>
        </p:spPr>
        <p:txBody>
          <a:bodyPr anchor="t" rtlCol="0" wrap="none"/>
          <a:p>
            <a:pPr indent="0" marL="0">
              <a:lnSpc>
                <a:spcPts val="2487"/>
              </a:lnSpc>
              <a:buNone/>
            </a:pPr>
            <a:r>
              <a:rPr dirty="0" sz="1990" lang="en-US">
                <a:solidFill>
                  <a:srgbClr val="EBCCBB"/>
                </a:solidFill>
                <a:latin typeface="Gelasio" pitchFamily="34" charset="0"/>
                <a:ea typeface="Gelasio" pitchFamily="34" charset="-122"/>
                <a:cs typeface="Gelasio" pitchFamily="34" charset="-120"/>
              </a:rPr>
              <a:t>Cystic Fibrosis</a:t>
            </a:r>
            <a:endParaRPr dirty="0" sz="1990" lang="en-US"/>
          </a:p>
        </p:txBody>
      </p:sp>
      <p:sp>
        <p:nvSpPr>
          <p:cNvPr id="1048605" name="Text 18"/>
          <p:cNvSpPr/>
          <p:nvPr/>
        </p:nvSpPr>
        <p:spPr>
          <a:xfrm>
            <a:off x="8073271" y="5246727"/>
            <a:ext cx="4043482" cy="2426018"/>
          </a:xfrm>
          <a:prstGeom prst="rect"/>
          <a:noFill/>
        </p:spPr>
        <p:txBody>
          <a:bodyPr anchor="t" rtlCol="0" wrap="square"/>
          <a:p>
            <a:pPr indent="0" marL="0">
              <a:lnSpc>
                <a:spcPts val="2388"/>
              </a:lnSpc>
              <a:buNone/>
            </a:pPr>
            <a:r>
              <a:rPr dirty="0" sz="1592" lang="en-US">
                <a:solidFill>
                  <a:srgbClr val="C9C2C0"/>
                </a:solidFill>
                <a:latin typeface="Gelasio" pitchFamily="34" charset="0"/>
                <a:ea typeface="Gelasio" pitchFamily="34" charset="-122"/>
                <a:cs typeface="Gelasio" pitchFamily="34" charset="-120"/>
              </a:rPr>
              <a:t>Cystic fibrosis is a genetic disorder caused by mutations in the CFTR gene. These mutations result in the production of a misfolded protein, which is unable to function properly in transporting chloride ions across cell membranes. This dysfunction leads to the build-up of thick mucus in the lungs, pancreas, and other organs.</a:t>
            </a:r>
            <a:endParaRPr dirty="0" sz="1592"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3" name=""/>
        <p:cNvGrpSpPr/>
        <p:nvPr/>
      </p:nvGrpSpPr>
      <p:grpSpPr>
        <a:xfrm>
          <a:off x="0" y="0"/>
          <a:ext cx="0" cy="0"/>
          <a:chOff x="0" y="0"/>
          <a:chExt cx="0" cy="0"/>
        </a:xfrm>
      </p:grpSpPr>
      <p:sp>
        <p:nvSpPr>
          <p:cNvPr id="1048609" name="Shape 0"/>
          <p:cNvSpPr/>
          <p:nvPr/>
        </p:nvSpPr>
        <p:spPr>
          <a:xfrm>
            <a:off x="0" y="0"/>
            <a:ext cx="14630400" cy="8229600"/>
          </a:xfrm>
          <a:prstGeom prst="rect"/>
          <a:solidFill>
            <a:srgbClr val="302D2C"/>
          </a:solidFill>
        </p:spPr>
      </p:sp>
      <p:sp>
        <p:nvSpPr>
          <p:cNvPr id="1048610" name="Text 2"/>
          <p:cNvSpPr/>
          <p:nvPr/>
        </p:nvSpPr>
        <p:spPr>
          <a:xfrm>
            <a:off x="3543300" y="436721"/>
            <a:ext cx="7543800" cy="992505"/>
          </a:xfrm>
          <a:prstGeom prst="rect"/>
          <a:noFill/>
        </p:spPr>
        <p:txBody>
          <a:bodyPr anchor="t" rtlCol="0" wrap="square"/>
          <a:p>
            <a:pPr indent="0" marL="0">
              <a:lnSpc>
                <a:spcPts val="3908"/>
              </a:lnSpc>
              <a:buNone/>
            </a:pPr>
            <a:r>
              <a:rPr dirty="0" sz="3126" lang="en-US">
                <a:solidFill>
                  <a:srgbClr val="EBCCBB"/>
                </a:solidFill>
                <a:latin typeface="Gelasio" pitchFamily="34" charset="0"/>
                <a:ea typeface="Gelasio" pitchFamily="34" charset="-122"/>
                <a:cs typeface="Gelasio" pitchFamily="34" charset="-120"/>
              </a:rPr>
              <a:t>Impact of Mineral Deficiency on Protein Folding</a:t>
            </a:r>
            <a:endParaRPr dirty="0" sz="3126" lang="en-US"/>
          </a:p>
        </p:txBody>
      </p:sp>
      <p:sp>
        <p:nvSpPr>
          <p:cNvPr id="1048611" name="Shape 3"/>
          <p:cNvSpPr/>
          <p:nvPr/>
        </p:nvSpPr>
        <p:spPr>
          <a:xfrm>
            <a:off x="3543300" y="1746766"/>
            <a:ext cx="7542967" cy="443984"/>
          </a:xfrm>
          <a:prstGeom prst="rect"/>
          <a:solidFill>
            <a:srgbClr val="343131"/>
          </a:solidFill>
        </p:spPr>
      </p:sp>
      <p:sp>
        <p:nvSpPr>
          <p:cNvPr id="1048612" name="Text 4"/>
          <p:cNvSpPr/>
          <p:nvPr/>
        </p:nvSpPr>
        <p:spPr>
          <a:xfrm>
            <a:off x="3702963" y="1849636"/>
            <a:ext cx="2192774" cy="238244"/>
          </a:xfrm>
          <a:prstGeom prst="rect"/>
          <a:noFill/>
        </p:spPr>
        <p:txBody>
          <a:bodyPr anchor="t" rtlCol="0" wrap="non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Mineral Deficiency</a:t>
            </a:r>
            <a:endParaRPr dirty="0" sz="1251" lang="en-US"/>
          </a:p>
        </p:txBody>
      </p:sp>
      <p:sp>
        <p:nvSpPr>
          <p:cNvPr id="1048613" name="Text 5"/>
          <p:cNvSpPr/>
          <p:nvPr/>
        </p:nvSpPr>
        <p:spPr>
          <a:xfrm>
            <a:off x="6220778" y="1849636"/>
            <a:ext cx="2188964" cy="238244"/>
          </a:xfrm>
          <a:prstGeom prst="rect"/>
          <a:noFill/>
        </p:spPr>
        <p:txBody>
          <a:bodyPr anchor="t" rtlCol="0" wrap="non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Impact on Protein Folding</a:t>
            </a:r>
            <a:endParaRPr dirty="0" sz="1251" lang="en-US"/>
          </a:p>
        </p:txBody>
      </p:sp>
      <p:sp>
        <p:nvSpPr>
          <p:cNvPr id="1048614" name="Text 6"/>
          <p:cNvSpPr/>
          <p:nvPr/>
        </p:nvSpPr>
        <p:spPr>
          <a:xfrm>
            <a:off x="8734782" y="1849636"/>
            <a:ext cx="2192774" cy="238244"/>
          </a:xfrm>
          <a:prstGeom prst="rect"/>
          <a:noFill/>
        </p:spPr>
        <p:txBody>
          <a:bodyPr anchor="t" rtlCol="0" wrap="non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Related Diseases</a:t>
            </a:r>
            <a:endParaRPr dirty="0" sz="1251" lang="en-US"/>
          </a:p>
        </p:txBody>
      </p:sp>
      <p:sp>
        <p:nvSpPr>
          <p:cNvPr id="1048615" name="Text 7"/>
          <p:cNvSpPr/>
          <p:nvPr/>
        </p:nvSpPr>
        <p:spPr>
          <a:xfrm>
            <a:off x="3702963" y="2293620"/>
            <a:ext cx="2192774" cy="238244"/>
          </a:xfrm>
          <a:prstGeom prst="rect"/>
          <a:noFill/>
        </p:spPr>
        <p:txBody>
          <a:bodyPr anchor="t" rtlCol="0" wrap="non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Zinc (Zn)</a:t>
            </a:r>
            <a:endParaRPr dirty="0" sz="1251" lang="en-US"/>
          </a:p>
        </p:txBody>
      </p:sp>
      <p:sp>
        <p:nvSpPr>
          <p:cNvPr id="1048616" name="Text 8"/>
          <p:cNvSpPr/>
          <p:nvPr/>
        </p:nvSpPr>
        <p:spPr>
          <a:xfrm>
            <a:off x="6220778" y="2293620"/>
            <a:ext cx="2188964" cy="1905952"/>
          </a:xfrm>
          <a:prstGeom prst="rect"/>
          <a:noFill/>
        </p:spPr>
        <p:txBody>
          <a:bodyPr anchor="t" rtlCol="0" wrap="squar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Zn is crucial for the activity of numerous enzymes involved in protein folding, including those involved in disulfide bond formation and chaperone activity. Deficiency can disrupt these processes, leading to misfolding.</a:t>
            </a:r>
            <a:endParaRPr dirty="0" sz="1251" lang="en-US"/>
          </a:p>
        </p:txBody>
      </p:sp>
      <p:sp>
        <p:nvSpPr>
          <p:cNvPr id="1048617" name="Text 9"/>
          <p:cNvSpPr/>
          <p:nvPr/>
        </p:nvSpPr>
        <p:spPr>
          <a:xfrm>
            <a:off x="8734782" y="2293620"/>
            <a:ext cx="2192774" cy="1191220"/>
          </a:xfrm>
          <a:prstGeom prst="rect"/>
          <a:noFill/>
        </p:spPr>
        <p:txBody>
          <a:bodyPr anchor="t" rtlCol="0" wrap="squar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Growth retardation, immune deficiency, impaired wound healing, hair loss, skin lesions, taste and smell disturbances, and delayed puberty.</a:t>
            </a:r>
            <a:endParaRPr dirty="0" sz="1251" lang="en-US"/>
          </a:p>
        </p:txBody>
      </p:sp>
      <p:sp>
        <p:nvSpPr>
          <p:cNvPr id="1048618" name="Shape 10"/>
          <p:cNvSpPr/>
          <p:nvPr/>
        </p:nvSpPr>
        <p:spPr>
          <a:xfrm>
            <a:off x="3543300" y="4302443"/>
            <a:ext cx="7542967" cy="1873448"/>
          </a:xfrm>
          <a:prstGeom prst="rect"/>
          <a:solidFill>
            <a:srgbClr val="343131"/>
          </a:solidFill>
        </p:spPr>
      </p:sp>
      <p:sp>
        <p:nvSpPr>
          <p:cNvPr id="1048619" name="Text 11"/>
          <p:cNvSpPr/>
          <p:nvPr/>
        </p:nvSpPr>
        <p:spPr>
          <a:xfrm>
            <a:off x="3702963" y="4405313"/>
            <a:ext cx="2192774" cy="238244"/>
          </a:xfrm>
          <a:prstGeom prst="rect"/>
          <a:noFill/>
        </p:spPr>
        <p:txBody>
          <a:bodyPr anchor="t" rtlCol="0" wrap="non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Copper (Cu)</a:t>
            </a:r>
            <a:endParaRPr dirty="0" sz="1251" lang="en-US"/>
          </a:p>
        </p:txBody>
      </p:sp>
      <p:sp>
        <p:nvSpPr>
          <p:cNvPr id="1048620" name="Text 12"/>
          <p:cNvSpPr/>
          <p:nvPr/>
        </p:nvSpPr>
        <p:spPr>
          <a:xfrm>
            <a:off x="6220778" y="4405313"/>
            <a:ext cx="2188964" cy="1667708"/>
          </a:xfrm>
          <a:prstGeom prst="rect"/>
          <a:noFill/>
        </p:spPr>
        <p:txBody>
          <a:bodyPr anchor="t" rtlCol="0" wrap="squar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Cu is an essential cofactor for enzymes involved in protein folding, such as lysyl oxidase, which is involved in collagen synthesis. Deficiency can disrupt protein structure and function.</a:t>
            </a:r>
            <a:endParaRPr dirty="0" sz="1251" lang="en-US"/>
          </a:p>
        </p:txBody>
      </p:sp>
      <p:sp>
        <p:nvSpPr>
          <p:cNvPr id="1048621" name="Text 13"/>
          <p:cNvSpPr/>
          <p:nvPr/>
        </p:nvSpPr>
        <p:spPr>
          <a:xfrm>
            <a:off x="8734782" y="4405313"/>
            <a:ext cx="2192774" cy="952976"/>
          </a:xfrm>
          <a:prstGeom prst="rect"/>
          <a:noFill/>
        </p:spPr>
        <p:txBody>
          <a:bodyPr anchor="t" rtlCol="0" wrap="squar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Anemia, bone disorders, connective tissue disorders, neurological disorders, and cardiovascular diseases.</a:t>
            </a:r>
            <a:endParaRPr dirty="0" sz="1251" lang="en-US"/>
          </a:p>
        </p:txBody>
      </p:sp>
      <p:sp>
        <p:nvSpPr>
          <p:cNvPr id="1048622" name="Text 14"/>
          <p:cNvSpPr/>
          <p:nvPr/>
        </p:nvSpPr>
        <p:spPr>
          <a:xfrm>
            <a:off x="3702963" y="6278761"/>
            <a:ext cx="2192774" cy="238244"/>
          </a:xfrm>
          <a:prstGeom prst="rect"/>
          <a:noFill/>
        </p:spPr>
        <p:txBody>
          <a:bodyPr anchor="t" rtlCol="0" wrap="non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Magnesium (Mg)</a:t>
            </a:r>
            <a:endParaRPr dirty="0" sz="1251" lang="en-US"/>
          </a:p>
        </p:txBody>
      </p:sp>
      <p:sp>
        <p:nvSpPr>
          <p:cNvPr id="1048623" name="Text 15"/>
          <p:cNvSpPr/>
          <p:nvPr/>
        </p:nvSpPr>
        <p:spPr>
          <a:xfrm>
            <a:off x="6220778" y="6278761"/>
            <a:ext cx="2188964" cy="1429464"/>
          </a:xfrm>
          <a:prstGeom prst="rect"/>
          <a:noFill/>
        </p:spPr>
        <p:txBody>
          <a:bodyPr anchor="t" rtlCol="0" wrap="squar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Mg plays a vital role in protein synthesis and folding by stabilizing ribosomes and influencing the activity of chaperone proteins. Deficiency can disrupt these processes.</a:t>
            </a:r>
            <a:endParaRPr dirty="0" sz="1251" lang="en-US"/>
          </a:p>
        </p:txBody>
      </p:sp>
      <p:sp>
        <p:nvSpPr>
          <p:cNvPr id="1048624" name="Text 16"/>
          <p:cNvSpPr/>
          <p:nvPr/>
        </p:nvSpPr>
        <p:spPr>
          <a:xfrm>
            <a:off x="8734782" y="6278761"/>
            <a:ext cx="2192774" cy="714732"/>
          </a:xfrm>
          <a:prstGeom prst="rect"/>
          <a:noFill/>
        </p:spPr>
        <p:txBody>
          <a:bodyPr anchor="t" rtlCol="0" wrap="square"/>
          <a:p>
            <a:pPr indent="0" marL="0">
              <a:lnSpc>
                <a:spcPts val="1876"/>
              </a:lnSpc>
              <a:buNone/>
            </a:pPr>
            <a:r>
              <a:rPr dirty="0" sz="1251" lang="en-US">
                <a:solidFill>
                  <a:srgbClr val="C9C2C0"/>
                </a:solidFill>
                <a:latin typeface="Gelasio" pitchFamily="34" charset="0"/>
                <a:ea typeface="Gelasio" pitchFamily="34" charset="-122"/>
                <a:cs typeface="Gelasio" pitchFamily="34" charset="-120"/>
              </a:rPr>
              <a:t>Muscle weakness, fatigue, headache, nausea, vomiting, insomnia, and seizures.</a:t>
            </a:r>
            <a:endParaRPr dirty="0" sz="1251"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6" name=""/>
        <p:cNvGrpSpPr/>
        <p:nvPr/>
      </p:nvGrpSpPr>
      <p:grpSpPr>
        <a:xfrm>
          <a:off x="0" y="0"/>
          <a:ext cx="0" cy="0"/>
          <a:chOff x="0" y="0"/>
          <a:chExt cx="0" cy="0"/>
        </a:xfrm>
      </p:grpSpPr>
      <p:sp>
        <p:nvSpPr>
          <p:cNvPr id="1048628" name="Shape 0"/>
          <p:cNvSpPr/>
          <p:nvPr/>
        </p:nvSpPr>
        <p:spPr>
          <a:xfrm>
            <a:off x="0" y="0"/>
            <a:ext cx="14630400" cy="8229600"/>
          </a:xfrm>
          <a:prstGeom prst="rect"/>
          <a:solidFill>
            <a:srgbClr val="302D2C"/>
          </a:solidFill>
        </p:spPr>
      </p:sp>
      <p:sp>
        <p:nvSpPr>
          <p:cNvPr id="1048629" name="Shape 1"/>
          <p:cNvSpPr/>
          <p:nvPr/>
        </p:nvSpPr>
        <p:spPr>
          <a:xfrm>
            <a:off x="0" y="0"/>
            <a:ext cx="14630400" cy="8229600"/>
          </a:xfrm>
          <a:prstGeom prst="rect"/>
          <a:solidFill>
            <a:srgbClr val="464342"/>
          </a:solidFill>
        </p:spPr>
      </p:sp>
      <p:sp>
        <p:nvSpPr>
          <p:cNvPr id="1048630" name="Text 2"/>
          <p:cNvSpPr/>
          <p:nvPr/>
        </p:nvSpPr>
        <p:spPr>
          <a:xfrm>
            <a:off x="2037993" y="1250156"/>
            <a:ext cx="8447246" cy="694373"/>
          </a:xfrm>
          <a:prstGeom prst="rect"/>
          <a:noFill/>
        </p:spPr>
        <p:txBody>
          <a:bodyPr anchor="t" rtlCol="0" wrap="none"/>
          <a:p>
            <a:pPr indent="0" marL="0">
              <a:lnSpc>
                <a:spcPts val="5468"/>
              </a:lnSpc>
              <a:buNone/>
            </a:pPr>
            <a:r>
              <a:rPr dirty="0" sz="4374" lang="en-US">
                <a:solidFill>
                  <a:srgbClr val="EBCCBB"/>
                </a:solidFill>
                <a:latin typeface="Gelasio" pitchFamily="34" charset="0"/>
                <a:ea typeface="Gelasio" pitchFamily="34" charset="-122"/>
                <a:cs typeface="Gelasio" pitchFamily="34" charset="-120"/>
              </a:rPr>
              <a:t>Mechanisms of Protein Misfolding</a:t>
            </a:r>
            <a:endParaRPr dirty="0" sz="4374" lang="en-US"/>
          </a:p>
        </p:txBody>
      </p:sp>
      <p:pic>
        <p:nvPicPr>
          <p:cNvPr id="2097153" name="Image 0" descr="preencoded.png"/>
          <p:cNvPicPr>
            <a:picLocks noChangeAspect="1"/>
          </p:cNvPicPr>
          <p:nvPr/>
        </p:nvPicPr>
        <p:blipFill>
          <a:blip xmlns:r="http://schemas.openxmlformats.org/officeDocument/2006/relationships" r:embed="rId1"/>
          <a:stretch>
            <a:fillRect/>
          </a:stretch>
        </p:blipFill>
        <p:spPr>
          <a:xfrm>
            <a:off x="2037993" y="2388870"/>
            <a:ext cx="3518059" cy="888682"/>
          </a:xfrm>
          <a:prstGeom prst="rect"/>
        </p:spPr>
      </p:pic>
      <p:sp>
        <p:nvSpPr>
          <p:cNvPr id="1048631" name="Text 3"/>
          <p:cNvSpPr/>
          <p:nvPr/>
        </p:nvSpPr>
        <p:spPr>
          <a:xfrm>
            <a:off x="2260163" y="3610808"/>
            <a:ext cx="2777490" cy="347186"/>
          </a:xfrm>
          <a:prstGeom prst="rect"/>
          <a:noFill/>
        </p:spPr>
        <p:txBody>
          <a:bodyPr anchor="t" rtlCol="0" wrap="none"/>
          <a:p>
            <a:pPr algn="l" indent="0" marL="0">
              <a:lnSpc>
                <a:spcPts val="2734"/>
              </a:lnSpc>
              <a:buNone/>
            </a:pPr>
            <a:r>
              <a:rPr dirty="0" sz="2187" lang="en-US">
                <a:solidFill>
                  <a:srgbClr val="EBCCBB"/>
                </a:solidFill>
                <a:latin typeface="Gelasio" pitchFamily="34" charset="0"/>
                <a:ea typeface="Gelasio" pitchFamily="34" charset="-122"/>
                <a:cs typeface="Gelasio" pitchFamily="34" charset="-120"/>
              </a:rPr>
              <a:t>Genetic Mutations</a:t>
            </a:r>
            <a:endParaRPr dirty="0" sz="2187" lang="en-US"/>
          </a:p>
        </p:txBody>
      </p:sp>
      <p:sp>
        <p:nvSpPr>
          <p:cNvPr id="1048632" name="Text 4"/>
          <p:cNvSpPr/>
          <p:nvPr/>
        </p:nvSpPr>
        <p:spPr>
          <a:xfrm>
            <a:off x="2260163" y="4091226"/>
            <a:ext cx="3073718" cy="2666048"/>
          </a:xfrm>
          <a:prstGeom prst="rect"/>
          <a:noFill/>
        </p:spPr>
        <p:txBody>
          <a:bodyPr anchor="t" rtlCol="0" wrap="square"/>
          <a:p>
            <a:pPr algn="l" indent="0" marL="0">
              <a:lnSpc>
                <a:spcPts val="2624"/>
              </a:lnSpc>
              <a:buNone/>
            </a:pPr>
            <a:r>
              <a:rPr dirty="0" sz="1750" lang="en-US">
                <a:solidFill>
                  <a:srgbClr val="C9C2C0"/>
                </a:solidFill>
                <a:latin typeface="Gelasio" pitchFamily="34" charset="0"/>
                <a:ea typeface="Gelasio" pitchFamily="34" charset="-122"/>
                <a:cs typeface="Gelasio" pitchFamily="34" charset="-120"/>
              </a:rPr>
              <a:t>Mutations in the DNA sequence can lead to changes in the amino acid sequence of a protein, which can disrupt its folding process. These mutations can alter the protein's structure, leading to misfolding and aggregation.</a:t>
            </a:r>
            <a:endParaRPr dirty="0" sz="1750" lang="en-US"/>
          </a:p>
        </p:txBody>
      </p:sp>
      <p:pic>
        <p:nvPicPr>
          <p:cNvPr id="2097154" name="Image 1" descr="preencoded.png"/>
          <p:cNvPicPr>
            <a:picLocks noChangeAspect="1"/>
          </p:cNvPicPr>
          <p:nvPr/>
        </p:nvPicPr>
        <p:blipFill>
          <a:blip xmlns:r="http://schemas.openxmlformats.org/officeDocument/2006/relationships" r:embed="rId2"/>
          <a:stretch>
            <a:fillRect/>
          </a:stretch>
        </p:blipFill>
        <p:spPr>
          <a:xfrm>
            <a:off x="5556052" y="2388870"/>
            <a:ext cx="3518178" cy="888682"/>
          </a:xfrm>
          <a:prstGeom prst="rect"/>
        </p:spPr>
      </p:pic>
      <p:sp>
        <p:nvSpPr>
          <p:cNvPr id="1048633" name="Text 5"/>
          <p:cNvSpPr/>
          <p:nvPr/>
        </p:nvSpPr>
        <p:spPr>
          <a:xfrm>
            <a:off x="5778222" y="3610808"/>
            <a:ext cx="2777490" cy="347186"/>
          </a:xfrm>
          <a:prstGeom prst="rect"/>
          <a:noFill/>
        </p:spPr>
        <p:txBody>
          <a:bodyPr anchor="t" rtlCol="0" wrap="none"/>
          <a:p>
            <a:pPr algn="l" indent="0" marL="0">
              <a:lnSpc>
                <a:spcPts val="2734"/>
              </a:lnSpc>
              <a:buNone/>
            </a:pPr>
            <a:r>
              <a:rPr dirty="0" sz="2187" lang="en-US">
                <a:solidFill>
                  <a:srgbClr val="EBCCBB"/>
                </a:solidFill>
                <a:latin typeface="Gelasio" pitchFamily="34" charset="0"/>
                <a:ea typeface="Gelasio" pitchFamily="34" charset="-122"/>
                <a:cs typeface="Gelasio" pitchFamily="34" charset="-120"/>
              </a:rPr>
              <a:t>Environmental Stress</a:t>
            </a:r>
            <a:endParaRPr dirty="0" sz="2187" lang="en-US"/>
          </a:p>
        </p:txBody>
      </p:sp>
      <p:sp>
        <p:nvSpPr>
          <p:cNvPr id="1048634" name="Text 6"/>
          <p:cNvSpPr/>
          <p:nvPr/>
        </p:nvSpPr>
        <p:spPr>
          <a:xfrm>
            <a:off x="5778222" y="4091226"/>
            <a:ext cx="3073837" cy="2666048"/>
          </a:xfrm>
          <a:prstGeom prst="rect"/>
          <a:noFill/>
        </p:spPr>
        <p:txBody>
          <a:bodyPr anchor="t" rtlCol="0" wrap="square"/>
          <a:p>
            <a:pPr algn="l" indent="0" marL="0">
              <a:lnSpc>
                <a:spcPts val="2624"/>
              </a:lnSpc>
              <a:buNone/>
            </a:pPr>
            <a:r>
              <a:rPr dirty="0" sz="1750" lang="en-US">
                <a:solidFill>
                  <a:srgbClr val="C9C2C0"/>
                </a:solidFill>
                <a:latin typeface="Gelasio" pitchFamily="34" charset="0"/>
                <a:ea typeface="Gelasio" pitchFamily="34" charset="-122"/>
                <a:cs typeface="Gelasio" pitchFamily="34" charset="-120"/>
              </a:rPr>
              <a:t>Environmental factors such as heat shock, oxidative stress, and exposure to toxic chemicals can disrupt protein folding. These stressors can cause proteins to unfold or misfold, leading to aggregation and cellular dysfunction.</a:t>
            </a:r>
            <a:endParaRPr dirty="0" sz="1750" lang="en-US"/>
          </a:p>
        </p:txBody>
      </p:sp>
      <p:pic>
        <p:nvPicPr>
          <p:cNvPr id="2097155" name="Image 2" descr="preencoded.png"/>
          <p:cNvPicPr>
            <a:picLocks noChangeAspect="1"/>
          </p:cNvPicPr>
          <p:nvPr/>
        </p:nvPicPr>
        <p:blipFill>
          <a:blip xmlns:r="http://schemas.openxmlformats.org/officeDocument/2006/relationships" r:embed="rId3"/>
          <a:stretch>
            <a:fillRect/>
          </a:stretch>
        </p:blipFill>
        <p:spPr>
          <a:xfrm>
            <a:off x="9074229" y="2388870"/>
            <a:ext cx="3518178" cy="888682"/>
          </a:xfrm>
          <a:prstGeom prst="rect"/>
        </p:spPr>
      </p:pic>
      <p:sp>
        <p:nvSpPr>
          <p:cNvPr id="1048635" name="Text 7"/>
          <p:cNvSpPr/>
          <p:nvPr/>
        </p:nvSpPr>
        <p:spPr>
          <a:xfrm>
            <a:off x="9296400" y="3610808"/>
            <a:ext cx="2777490" cy="347186"/>
          </a:xfrm>
          <a:prstGeom prst="rect"/>
          <a:noFill/>
        </p:spPr>
        <p:txBody>
          <a:bodyPr anchor="t" rtlCol="0" wrap="none"/>
          <a:p>
            <a:pPr algn="l" indent="0" marL="0">
              <a:lnSpc>
                <a:spcPts val="2734"/>
              </a:lnSpc>
              <a:buNone/>
            </a:pPr>
            <a:r>
              <a:rPr dirty="0" sz="2187" lang="en-US">
                <a:solidFill>
                  <a:srgbClr val="EBCCBB"/>
                </a:solidFill>
                <a:latin typeface="Gelasio" pitchFamily="34" charset="0"/>
                <a:ea typeface="Gelasio" pitchFamily="34" charset="-122"/>
                <a:cs typeface="Gelasio" pitchFamily="34" charset="-120"/>
              </a:rPr>
              <a:t>Cellular Crowding</a:t>
            </a:r>
            <a:endParaRPr dirty="0" sz="2187" lang="en-US"/>
          </a:p>
        </p:txBody>
      </p:sp>
      <p:sp>
        <p:nvSpPr>
          <p:cNvPr id="1048636" name="Text 8"/>
          <p:cNvSpPr/>
          <p:nvPr/>
        </p:nvSpPr>
        <p:spPr>
          <a:xfrm>
            <a:off x="9296400" y="4091226"/>
            <a:ext cx="3073837" cy="2666048"/>
          </a:xfrm>
          <a:prstGeom prst="rect"/>
          <a:noFill/>
        </p:spPr>
        <p:txBody>
          <a:bodyPr anchor="t" rtlCol="0" wrap="square"/>
          <a:p>
            <a:pPr algn="l" indent="0" marL="0">
              <a:lnSpc>
                <a:spcPts val="2624"/>
              </a:lnSpc>
              <a:buNone/>
            </a:pPr>
            <a:r>
              <a:rPr dirty="0" sz="1750" lang="en-US">
                <a:solidFill>
                  <a:srgbClr val="C9C2C0"/>
                </a:solidFill>
                <a:latin typeface="Gelasio" pitchFamily="34" charset="0"/>
                <a:ea typeface="Gelasio" pitchFamily="34" charset="-122"/>
                <a:cs typeface="Gelasio" pitchFamily="34" charset="-120"/>
              </a:rPr>
              <a:t>The crowded environment inside cells can hinder protein folding. High concentrations of proteins and other molecules can interfere with the proper folding of nascent proteins, leading to misfolding and aggregation.</a:t>
            </a:r>
            <a:endParaRPr dirty="0" sz="175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9" name=""/>
        <p:cNvGrpSpPr/>
        <p:nvPr/>
      </p:nvGrpSpPr>
      <p:grpSpPr>
        <a:xfrm>
          <a:off x="0" y="0"/>
          <a:ext cx="0" cy="0"/>
          <a:chOff x="0" y="0"/>
          <a:chExt cx="0" cy="0"/>
        </a:xfrm>
      </p:grpSpPr>
      <p:sp>
        <p:nvSpPr>
          <p:cNvPr id="1048640" name="Shape 0"/>
          <p:cNvSpPr/>
          <p:nvPr/>
        </p:nvSpPr>
        <p:spPr>
          <a:xfrm>
            <a:off x="0" y="0"/>
            <a:ext cx="14630400" cy="8229600"/>
          </a:xfrm>
          <a:prstGeom prst="rect"/>
          <a:solidFill>
            <a:srgbClr val="302D2C"/>
          </a:solidFill>
        </p:spPr>
      </p:sp>
      <p:sp>
        <p:nvSpPr>
          <p:cNvPr id="1048641" name="Shape 1"/>
          <p:cNvSpPr/>
          <p:nvPr/>
        </p:nvSpPr>
        <p:spPr>
          <a:xfrm>
            <a:off x="0" y="0"/>
            <a:ext cx="14630400" cy="8229600"/>
          </a:xfrm>
          <a:prstGeom prst="rect"/>
          <a:solidFill>
            <a:srgbClr val="464342"/>
          </a:solidFill>
        </p:spPr>
      </p:sp>
      <p:sp>
        <p:nvSpPr>
          <p:cNvPr id="1048642" name="Text 2"/>
          <p:cNvSpPr/>
          <p:nvPr/>
        </p:nvSpPr>
        <p:spPr>
          <a:xfrm>
            <a:off x="2037993" y="1105733"/>
            <a:ext cx="6724531" cy="694373"/>
          </a:xfrm>
          <a:prstGeom prst="rect"/>
          <a:noFill/>
        </p:spPr>
        <p:txBody>
          <a:bodyPr anchor="t" rtlCol="0" wrap="none"/>
          <a:p>
            <a:pPr indent="0" marL="0">
              <a:lnSpc>
                <a:spcPts val="5468"/>
              </a:lnSpc>
              <a:buNone/>
            </a:pPr>
            <a:r>
              <a:rPr dirty="0" sz="4374" lang="en-US">
                <a:solidFill>
                  <a:srgbClr val="EBCCBB"/>
                </a:solidFill>
                <a:latin typeface="Gelasio" pitchFamily="34" charset="0"/>
                <a:ea typeface="Gelasio" pitchFamily="34" charset="-122"/>
                <a:cs typeface="Gelasio" pitchFamily="34" charset="-120"/>
              </a:rPr>
              <a:t>Role of Chaperone Proteins</a:t>
            </a:r>
            <a:endParaRPr dirty="0" sz="4374" lang="en-US"/>
          </a:p>
        </p:txBody>
      </p:sp>
      <p:sp>
        <p:nvSpPr>
          <p:cNvPr id="1048643" name="Text 3"/>
          <p:cNvSpPr/>
          <p:nvPr/>
        </p:nvSpPr>
        <p:spPr>
          <a:xfrm>
            <a:off x="2037993" y="2355533"/>
            <a:ext cx="2777490" cy="347186"/>
          </a:xfrm>
          <a:prstGeom prst="rect"/>
          <a:noFill/>
        </p:spPr>
        <p:txBody>
          <a:bodyPr anchor="t" rtlCol="0" wrap="none"/>
          <a:p>
            <a:pPr indent="0" marL="0">
              <a:lnSpc>
                <a:spcPts val="2734"/>
              </a:lnSpc>
              <a:buNone/>
            </a:pPr>
            <a:r>
              <a:rPr dirty="0" sz="2187" lang="en-US">
                <a:solidFill>
                  <a:srgbClr val="EBCCBB"/>
                </a:solidFill>
                <a:latin typeface="Gelasio" pitchFamily="34" charset="0"/>
                <a:ea typeface="Gelasio" pitchFamily="34" charset="-122"/>
                <a:cs typeface="Gelasio" pitchFamily="34" charset="-120"/>
              </a:rPr>
              <a:t>Chaperone Function</a:t>
            </a:r>
            <a:endParaRPr dirty="0" sz="2187" lang="en-US"/>
          </a:p>
        </p:txBody>
      </p:sp>
      <p:sp>
        <p:nvSpPr>
          <p:cNvPr id="1048644" name="Text 4"/>
          <p:cNvSpPr/>
          <p:nvPr/>
        </p:nvSpPr>
        <p:spPr>
          <a:xfrm>
            <a:off x="2037993" y="2924889"/>
            <a:ext cx="3156347" cy="3999071"/>
          </a:xfrm>
          <a:prstGeom prst="rect"/>
          <a:noFill/>
        </p:spPr>
        <p:txBody>
          <a:bodyPr anchor="t" rtlCol="0" wrap="square"/>
          <a:p>
            <a:pPr indent="0" marL="0">
              <a:lnSpc>
                <a:spcPts val="2624"/>
              </a:lnSpc>
              <a:buNone/>
            </a:pPr>
            <a:r>
              <a:rPr dirty="0" sz="1750" lang="en-US">
                <a:solidFill>
                  <a:srgbClr val="C9C2C0"/>
                </a:solidFill>
                <a:latin typeface="Gelasio" pitchFamily="34" charset="0"/>
                <a:ea typeface="Gelasio" pitchFamily="34" charset="-122"/>
                <a:cs typeface="Gelasio" pitchFamily="34" charset="-120"/>
              </a:rPr>
              <a:t>Chaperone proteins are essential for maintaining protein homeostasis in cells. They assist in the proper folding of newly synthesized proteins, preventing aggregation and ensuring that proteins function correctly. Chaperones can also refold misfolded proteins, preventing their accumulation and potentially toxic effects.</a:t>
            </a:r>
            <a:endParaRPr dirty="0" sz="1750" lang="en-US"/>
          </a:p>
        </p:txBody>
      </p:sp>
      <p:sp>
        <p:nvSpPr>
          <p:cNvPr id="1048645" name="Text 5"/>
          <p:cNvSpPr/>
          <p:nvPr/>
        </p:nvSpPr>
        <p:spPr>
          <a:xfrm>
            <a:off x="5743932" y="2355533"/>
            <a:ext cx="2777490" cy="347186"/>
          </a:xfrm>
          <a:prstGeom prst="rect"/>
          <a:noFill/>
        </p:spPr>
        <p:txBody>
          <a:bodyPr anchor="t" rtlCol="0" wrap="none"/>
          <a:p>
            <a:pPr indent="0" marL="0">
              <a:lnSpc>
                <a:spcPts val="2734"/>
              </a:lnSpc>
              <a:buNone/>
            </a:pPr>
            <a:r>
              <a:rPr dirty="0" sz="2187" lang="en-US">
                <a:solidFill>
                  <a:srgbClr val="EBCCBB"/>
                </a:solidFill>
                <a:latin typeface="Gelasio" pitchFamily="34" charset="0"/>
                <a:ea typeface="Gelasio" pitchFamily="34" charset="-122"/>
                <a:cs typeface="Gelasio" pitchFamily="34" charset="-120"/>
              </a:rPr>
              <a:t>Types of Chaperones</a:t>
            </a:r>
            <a:endParaRPr dirty="0" sz="2187" lang="en-US"/>
          </a:p>
        </p:txBody>
      </p:sp>
      <p:sp>
        <p:nvSpPr>
          <p:cNvPr id="1048646" name="Text 6"/>
          <p:cNvSpPr/>
          <p:nvPr/>
        </p:nvSpPr>
        <p:spPr>
          <a:xfrm>
            <a:off x="5743932" y="2924889"/>
            <a:ext cx="3156347" cy="3332559"/>
          </a:xfrm>
          <a:prstGeom prst="rect"/>
          <a:noFill/>
        </p:spPr>
        <p:txBody>
          <a:bodyPr anchor="t" rtlCol="0" wrap="square"/>
          <a:p>
            <a:pPr indent="0" marL="0">
              <a:lnSpc>
                <a:spcPts val="2624"/>
              </a:lnSpc>
              <a:buNone/>
            </a:pPr>
            <a:r>
              <a:rPr dirty="0" sz="1750" lang="en-US">
                <a:solidFill>
                  <a:srgbClr val="C9C2C0"/>
                </a:solidFill>
                <a:latin typeface="Gelasio" pitchFamily="34" charset="0"/>
                <a:ea typeface="Gelasio" pitchFamily="34" charset="-122"/>
                <a:cs typeface="Gelasio" pitchFamily="34" charset="-120"/>
              </a:rPr>
              <a:t>There are various types of chaperone proteins, each with specific roles. Some chaperones, like heat shock proteins (HSPs), are induced by stress conditions. Other chaperones, like chaperonins, provide a protected environment for protein folding.</a:t>
            </a:r>
            <a:endParaRPr dirty="0" sz="1750" lang="en-US"/>
          </a:p>
        </p:txBody>
      </p:sp>
      <p:sp>
        <p:nvSpPr>
          <p:cNvPr id="1048647" name="Text 7"/>
          <p:cNvSpPr/>
          <p:nvPr/>
        </p:nvSpPr>
        <p:spPr>
          <a:xfrm>
            <a:off x="9449872" y="2355533"/>
            <a:ext cx="2777490" cy="347186"/>
          </a:xfrm>
          <a:prstGeom prst="rect"/>
          <a:noFill/>
        </p:spPr>
        <p:txBody>
          <a:bodyPr anchor="t" rtlCol="0" wrap="none"/>
          <a:p>
            <a:pPr indent="0" marL="0">
              <a:lnSpc>
                <a:spcPts val="2734"/>
              </a:lnSpc>
              <a:buNone/>
            </a:pPr>
            <a:r>
              <a:rPr dirty="0" sz="2187" lang="en-US">
                <a:solidFill>
                  <a:srgbClr val="EBCCBB"/>
                </a:solidFill>
                <a:latin typeface="Gelasio" pitchFamily="34" charset="0"/>
                <a:ea typeface="Gelasio" pitchFamily="34" charset="-122"/>
                <a:cs typeface="Gelasio" pitchFamily="34" charset="-120"/>
              </a:rPr>
              <a:t>Chaperone Deficiency</a:t>
            </a:r>
            <a:endParaRPr dirty="0" sz="2187" lang="en-US"/>
          </a:p>
        </p:txBody>
      </p:sp>
      <p:sp>
        <p:nvSpPr>
          <p:cNvPr id="1048648" name="Text 8"/>
          <p:cNvSpPr/>
          <p:nvPr/>
        </p:nvSpPr>
        <p:spPr>
          <a:xfrm>
            <a:off x="9449872" y="2924889"/>
            <a:ext cx="3156347" cy="3665815"/>
          </a:xfrm>
          <a:prstGeom prst="rect"/>
          <a:noFill/>
        </p:spPr>
        <p:txBody>
          <a:bodyPr anchor="t" rtlCol="0" wrap="square"/>
          <a:p>
            <a:pPr indent="0" marL="0">
              <a:lnSpc>
                <a:spcPts val="2624"/>
              </a:lnSpc>
              <a:buNone/>
            </a:pPr>
            <a:r>
              <a:rPr dirty="0" sz="1750" lang="en-US">
                <a:solidFill>
                  <a:srgbClr val="C9C2C0"/>
                </a:solidFill>
                <a:latin typeface="Gelasio" pitchFamily="34" charset="0"/>
                <a:ea typeface="Gelasio" pitchFamily="34" charset="-122"/>
                <a:cs typeface="Gelasio" pitchFamily="34" charset="-120"/>
              </a:rPr>
              <a:t>Deficiency in chaperone proteins can lead to an increased accumulation of misfolded proteins, contributing to protein misfolding disorders. Mutations in chaperone genes or environmental factors can disrupt chaperone function, contributing to disease pathogenesis.</a:t>
            </a:r>
            <a:endParaRPr dirty="0" sz="17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32" name=""/>
        <p:cNvGrpSpPr/>
        <p:nvPr/>
      </p:nvGrpSpPr>
      <p:grpSpPr>
        <a:xfrm>
          <a:off x="0" y="0"/>
          <a:ext cx="0" cy="0"/>
          <a:chOff x="0" y="0"/>
          <a:chExt cx="0" cy="0"/>
        </a:xfrm>
      </p:grpSpPr>
      <p:sp>
        <p:nvSpPr>
          <p:cNvPr id="1048652" name="Shape 0"/>
          <p:cNvSpPr/>
          <p:nvPr/>
        </p:nvSpPr>
        <p:spPr>
          <a:xfrm>
            <a:off x="0" y="0"/>
            <a:ext cx="14630400" cy="8229600"/>
          </a:xfrm>
          <a:prstGeom prst="rect"/>
          <a:solidFill>
            <a:srgbClr val="302D2C"/>
          </a:solidFill>
        </p:spPr>
      </p:sp>
      <p:sp>
        <p:nvSpPr>
          <p:cNvPr id="1048653" name="Text 2"/>
          <p:cNvSpPr/>
          <p:nvPr/>
        </p:nvSpPr>
        <p:spPr>
          <a:xfrm>
            <a:off x="2557820" y="552569"/>
            <a:ext cx="9514761" cy="1251823"/>
          </a:xfrm>
          <a:prstGeom prst="rect"/>
          <a:noFill/>
        </p:spPr>
        <p:txBody>
          <a:bodyPr anchor="t" rtlCol="0" wrap="square"/>
          <a:p>
            <a:pPr indent="0" marL="0">
              <a:lnSpc>
                <a:spcPts val="4929"/>
              </a:lnSpc>
              <a:buNone/>
            </a:pPr>
            <a:r>
              <a:rPr dirty="0" sz="3943" lang="en-US">
                <a:solidFill>
                  <a:srgbClr val="EBCCBB"/>
                </a:solidFill>
                <a:latin typeface="Gelasio" pitchFamily="34" charset="0"/>
                <a:ea typeface="Gelasio" pitchFamily="34" charset="-122"/>
                <a:cs typeface="Gelasio" pitchFamily="34" charset="-120"/>
              </a:rPr>
              <a:t>Therapeutic Approaches to Protein Misfolding Disorders</a:t>
            </a:r>
            <a:endParaRPr dirty="0" sz="3943" lang="en-US"/>
          </a:p>
        </p:txBody>
      </p:sp>
      <p:sp>
        <p:nvSpPr>
          <p:cNvPr id="1048654" name="Shape 3"/>
          <p:cNvSpPr/>
          <p:nvPr/>
        </p:nvSpPr>
        <p:spPr>
          <a:xfrm>
            <a:off x="2557820" y="2204918"/>
            <a:ext cx="4657249" cy="2635925"/>
          </a:xfrm>
          <a:prstGeom prst="roundRect">
            <a:avLst>
              <a:gd name="adj" fmla="val 4560"/>
            </a:avLst>
          </a:prstGeom>
          <a:solidFill>
            <a:srgbClr val="343131"/>
          </a:solidFill>
        </p:spPr>
      </p:sp>
      <p:sp>
        <p:nvSpPr>
          <p:cNvPr id="1048655" name="Text 4"/>
          <p:cNvSpPr/>
          <p:nvPr/>
        </p:nvSpPr>
        <p:spPr>
          <a:xfrm>
            <a:off x="2758083" y="2405182"/>
            <a:ext cx="2996684" cy="312896"/>
          </a:xfrm>
          <a:prstGeom prst="rect"/>
          <a:noFill/>
        </p:spPr>
        <p:txBody>
          <a:bodyPr anchor="t" rtlCol="0" wrap="none"/>
          <a:p>
            <a:pPr indent="0" marL="0">
              <a:lnSpc>
                <a:spcPts val="2464"/>
              </a:lnSpc>
              <a:buNone/>
            </a:pPr>
            <a:r>
              <a:rPr dirty="0" sz="1972" lang="en-US">
                <a:solidFill>
                  <a:srgbClr val="EBCCBB"/>
                </a:solidFill>
                <a:latin typeface="Gelasio" pitchFamily="34" charset="0"/>
                <a:ea typeface="Gelasio" pitchFamily="34" charset="-122"/>
                <a:cs typeface="Gelasio" pitchFamily="34" charset="-120"/>
              </a:rPr>
              <a:t>Pharmacological Therapies</a:t>
            </a:r>
            <a:endParaRPr dirty="0" sz="1972" lang="en-US"/>
          </a:p>
        </p:txBody>
      </p:sp>
      <p:sp>
        <p:nvSpPr>
          <p:cNvPr id="1048656" name="Text 5"/>
          <p:cNvSpPr/>
          <p:nvPr/>
        </p:nvSpPr>
        <p:spPr>
          <a:xfrm>
            <a:off x="2758083" y="2838212"/>
            <a:ext cx="4256723" cy="1802368"/>
          </a:xfrm>
          <a:prstGeom prst="rect"/>
          <a:noFill/>
        </p:spPr>
        <p:txBody>
          <a:bodyPr anchor="t" rtlCol="0" wrap="square"/>
          <a:p>
            <a:pPr indent="0" marL="0">
              <a:lnSpc>
                <a:spcPts val="2366"/>
              </a:lnSpc>
              <a:buNone/>
            </a:pPr>
            <a:r>
              <a:rPr dirty="0" sz="1577" lang="en-US">
                <a:solidFill>
                  <a:srgbClr val="C9C2C0"/>
                </a:solidFill>
                <a:latin typeface="Gelasio" pitchFamily="34" charset="0"/>
                <a:ea typeface="Gelasio" pitchFamily="34" charset="-122"/>
                <a:cs typeface="Gelasio" pitchFamily="34" charset="-120"/>
              </a:rPr>
              <a:t>Developing drugs that target specific pathways involved in protein misfolding or aggregation can provide therapeutic benefits. These drugs can inhibit protein aggregation, enhance protein degradation, or modulate chaperone function.</a:t>
            </a:r>
            <a:endParaRPr dirty="0" sz="1577" lang="en-US"/>
          </a:p>
        </p:txBody>
      </p:sp>
      <p:sp>
        <p:nvSpPr>
          <p:cNvPr id="1048657" name="Shape 6"/>
          <p:cNvSpPr/>
          <p:nvPr/>
        </p:nvSpPr>
        <p:spPr>
          <a:xfrm>
            <a:off x="7415332" y="2204918"/>
            <a:ext cx="4657249" cy="2635925"/>
          </a:xfrm>
          <a:prstGeom prst="roundRect">
            <a:avLst>
              <a:gd name="adj" fmla="val 4560"/>
            </a:avLst>
          </a:prstGeom>
          <a:solidFill>
            <a:srgbClr val="343131"/>
          </a:solidFill>
        </p:spPr>
      </p:sp>
      <p:sp>
        <p:nvSpPr>
          <p:cNvPr id="1048658" name="Text 7"/>
          <p:cNvSpPr/>
          <p:nvPr/>
        </p:nvSpPr>
        <p:spPr>
          <a:xfrm>
            <a:off x="7615595" y="2405182"/>
            <a:ext cx="2503884" cy="312896"/>
          </a:xfrm>
          <a:prstGeom prst="rect"/>
          <a:noFill/>
        </p:spPr>
        <p:txBody>
          <a:bodyPr anchor="t" rtlCol="0" wrap="none"/>
          <a:p>
            <a:pPr indent="0" marL="0">
              <a:lnSpc>
                <a:spcPts val="2464"/>
              </a:lnSpc>
              <a:buNone/>
            </a:pPr>
            <a:r>
              <a:rPr dirty="0" sz="1972" lang="en-US">
                <a:solidFill>
                  <a:srgbClr val="EBCCBB"/>
                </a:solidFill>
                <a:latin typeface="Gelasio" pitchFamily="34" charset="0"/>
                <a:ea typeface="Gelasio" pitchFamily="34" charset="-122"/>
                <a:cs typeface="Gelasio" pitchFamily="34" charset="-120"/>
              </a:rPr>
              <a:t>Gene Therapy</a:t>
            </a:r>
            <a:endParaRPr dirty="0" sz="1972" lang="en-US"/>
          </a:p>
        </p:txBody>
      </p:sp>
      <p:sp>
        <p:nvSpPr>
          <p:cNvPr id="1048659" name="Text 8"/>
          <p:cNvSpPr/>
          <p:nvPr/>
        </p:nvSpPr>
        <p:spPr>
          <a:xfrm>
            <a:off x="7615595" y="2838212"/>
            <a:ext cx="4256723" cy="1501973"/>
          </a:xfrm>
          <a:prstGeom prst="rect"/>
          <a:noFill/>
        </p:spPr>
        <p:txBody>
          <a:bodyPr anchor="t" rtlCol="0" wrap="square"/>
          <a:p>
            <a:pPr indent="0" marL="0">
              <a:lnSpc>
                <a:spcPts val="2366"/>
              </a:lnSpc>
              <a:buNone/>
            </a:pPr>
            <a:r>
              <a:rPr dirty="0" sz="1577" lang="en-US">
                <a:solidFill>
                  <a:srgbClr val="C9C2C0"/>
                </a:solidFill>
                <a:latin typeface="Gelasio" pitchFamily="34" charset="0"/>
                <a:ea typeface="Gelasio" pitchFamily="34" charset="-122"/>
                <a:cs typeface="Gelasio" pitchFamily="34" charset="-120"/>
              </a:rPr>
              <a:t>Gene therapy approaches aim to correct genetic mutations underlying protein misfolding disorders. This could involve introducing functional copies of genes, silencing mutant genes, or enhancing chaperone expression.</a:t>
            </a:r>
            <a:endParaRPr dirty="0" sz="1577" lang="en-US"/>
          </a:p>
        </p:txBody>
      </p:sp>
      <p:sp>
        <p:nvSpPr>
          <p:cNvPr id="1048660" name="Shape 9"/>
          <p:cNvSpPr/>
          <p:nvPr/>
        </p:nvSpPr>
        <p:spPr>
          <a:xfrm>
            <a:off x="2557820" y="5041106"/>
            <a:ext cx="4657249" cy="2635925"/>
          </a:xfrm>
          <a:prstGeom prst="roundRect">
            <a:avLst>
              <a:gd name="adj" fmla="val 4560"/>
            </a:avLst>
          </a:prstGeom>
          <a:solidFill>
            <a:srgbClr val="343131"/>
          </a:solidFill>
        </p:spPr>
      </p:sp>
      <p:sp>
        <p:nvSpPr>
          <p:cNvPr id="1048661" name="Text 10"/>
          <p:cNvSpPr/>
          <p:nvPr/>
        </p:nvSpPr>
        <p:spPr>
          <a:xfrm>
            <a:off x="2758083" y="5241369"/>
            <a:ext cx="3411855" cy="312896"/>
          </a:xfrm>
          <a:prstGeom prst="rect"/>
          <a:noFill/>
        </p:spPr>
        <p:txBody>
          <a:bodyPr anchor="t" rtlCol="0" wrap="none"/>
          <a:p>
            <a:pPr indent="0" marL="0">
              <a:lnSpc>
                <a:spcPts val="2464"/>
              </a:lnSpc>
              <a:buNone/>
            </a:pPr>
            <a:r>
              <a:rPr dirty="0" sz="1972" lang="en-US">
                <a:solidFill>
                  <a:srgbClr val="EBCCBB"/>
                </a:solidFill>
                <a:latin typeface="Gelasio" pitchFamily="34" charset="0"/>
                <a:ea typeface="Gelasio" pitchFamily="34" charset="-122"/>
                <a:cs typeface="Gelasio" pitchFamily="34" charset="-120"/>
              </a:rPr>
              <a:t>Protein Degradation Therapies</a:t>
            </a:r>
            <a:endParaRPr dirty="0" sz="1972" lang="en-US"/>
          </a:p>
        </p:txBody>
      </p:sp>
      <p:sp>
        <p:nvSpPr>
          <p:cNvPr id="1048662" name="Text 11"/>
          <p:cNvSpPr/>
          <p:nvPr/>
        </p:nvSpPr>
        <p:spPr>
          <a:xfrm>
            <a:off x="2758083" y="5674400"/>
            <a:ext cx="4256723" cy="1802368"/>
          </a:xfrm>
          <a:prstGeom prst="rect"/>
          <a:noFill/>
        </p:spPr>
        <p:txBody>
          <a:bodyPr anchor="t" rtlCol="0" wrap="square"/>
          <a:p>
            <a:pPr indent="0" marL="0">
              <a:lnSpc>
                <a:spcPts val="2366"/>
              </a:lnSpc>
              <a:buNone/>
            </a:pPr>
            <a:r>
              <a:rPr dirty="0" sz="1577" lang="en-US">
                <a:solidFill>
                  <a:srgbClr val="C9C2C0"/>
                </a:solidFill>
                <a:latin typeface="Gelasio" pitchFamily="34" charset="0"/>
                <a:ea typeface="Gelasio" pitchFamily="34" charset="-122"/>
                <a:cs typeface="Gelasio" pitchFamily="34" charset="-120"/>
              </a:rPr>
              <a:t>Targeting the degradation of misfolded proteins is a promising therapeutic approach. This could involve enhancing the cellular machinery responsible for protein degradation or developing compounds that specifically target and degrade misfolded proteins.</a:t>
            </a:r>
            <a:endParaRPr dirty="0" sz="1577" lang="en-US"/>
          </a:p>
        </p:txBody>
      </p:sp>
      <p:sp>
        <p:nvSpPr>
          <p:cNvPr id="1048663" name="Shape 12"/>
          <p:cNvSpPr/>
          <p:nvPr/>
        </p:nvSpPr>
        <p:spPr>
          <a:xfrm>
            <a:off x="7415332" y="5041106"/>
            <a:ext cx="4657249" cy="2635925"/>
          </a:xfrm>
          <a:prstGeom prst="roundRect">
            <a:avLst>
              <a:gd name="adj" fmla="val 4560"/>
            </a:avLst>
          </a:prstGeom>
          <a:solidFill>
            <a:srgbClr val="343131"/>
          </a:solidFill>
        </p:spPr>
      </p:sp>
      <p:sp>
        <p:nvSpPr>
          <p:cNvPr id="1048664" name="Text 13"/>
          <p:cNvSpPr/>
          <p:nvPr/>
        </p:nvSpPr>
        <p:spPr>
          <a:xfrm>
            <a:off x="7615595" y="5241369"/>
            <a:ext cx="2526625" cy="312896"/>
          </a:xfrm>
          <a:prstGeom prst="rect"/>
          <a:noFill/>
        </p:spPr>
        <p:txBody>
          <a:bodyPr anchor="t" rtlCol="0" wrap="none"/>
          <a:p>
            <a:pPr indent="0" marL="0">
              <a:lnSpc>
                <a:spcPts val="2464"/>
              </a:lnSpc>
              <a:buNone/>
            </a:pPr>
            <a:r>
              <a:rPr dirty="0" sz="1972" lang="en-US">
                <a:solidFill>
                  <a:srgbClr val="EBCCBB"/>
                </a:solidFill>
                <a:latin typeface="Gelasio" pitchFamily="34" charset="0"/>
                <a:ea typeface="Gelasio" pitchFamily="34" charset="-122"/>
                <a:cs typeface="Gelasio" pitchFamily="34" charset="-120"/>
              </a:rPr>
              <a:t>Lifestyle Modifications</a:t>
            </a:r>
            <a:endParaRPr dirty="0" sz="1972" lang="en-US"/>
          </a:p>
        </p:txBody>
      </p:sp>
      <p:sp>
        <p:nvSpPr>
          <p:cNvPr id="1048665" name="Text 14"/>
          <p:cNvSpPr/>
          <p:nvPr/>
        </p:nvSpPr>
        <p:spPr>
          <a:xfrm>
            <a:off x="7615595" y="5674400"/>
            <a:ext cx="4256723" cy="1802368"/>
          </a:xfrm>
          <a:prstGeom prst="rect"/>
          <a:noFill/>
        </p:spPr>
        <p:txBody>
          <a:bodyPr anchor="t" rtlCol="0" wrap="square"/>
          <a:p>
            <a:pPr indent="0" marL="0">
              <a:lnSpc>
                <a:spcPts val="2366"/>
              </a:lnSpc>
              <a:buNone/>
            </a:pPr>
            <a:r>
              <a:rPr dirty="0" sz="1577" lang="en-US">
                <a:solidFill>
                  <a:srgbClr val="C9C2C0"/>
                </a:solidFill>
                <a:latin typeface="Gelasio" pitchFamily="34" charset="0"/>
                <a:ea typeface="Gelasio" pitchFamily="34" charset="-122"/>
                <a:cs typeface="Gelasio" pitchFamily="34" charset="-120"/>
              </a:rPr>
              <a:t>Lifestyle modifications, such as diet, exercise, and stress management, can play a role in mitigating protein misfolding. For example, diets rich in antioxidants may help reduce oxidative stress, which can contribute to protein misfolding.</a:t>
            </a:r>
            <a:endParaRPr dirty="0" sz="1577"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5" name=""/>
        <p:cNvGrpSpPr/>
        <p:nvPr/>
      </p:nvGrpSpPr>
      <p:grpSpPr>
        <a:xfrm>
          <a:off x="0" y="0"/>
          <a:ext cx="0" cy="0"/>
          <a:chOff x="0" y="0"/>
          <a:chExt cx="0" cy="0"/>
        </a:xfrm>
      </p:grpSpPr>
      <p:sp>
        <p:nvSpPr>
          <p:cNvPr id="1048669" name="Shape 0"/>
          <p:cNvSpPr/>
          <p:nvPr/>
        </p:nvSpPr>
        <p:spPr>
          <a:xfrm>
            <a:off x="0" y="0"/>
            <a:ext cx="14630400" cy="8229600"/>
          </a:xfrm>
          <a:prstGeom prst="rect"/>
          <a:solidFill>
            <a:srgbClr val="302D2C"/>
          </a:solidFill>
        </p:spPr>
      </p:sp>
      <p:sp>
        <p:nvSpPr>
          <p:cNvPr id="1048670" name="Shape 1"/>
          <p:cNvSpPr/>
          <p:nvPr/>
        </p:nvSpPr>
        <p:spPr>
          <a:xfrm>
            <a:off x="0" y="0"/>
            <a:ext cx="14630400" cy="8229600"/>
          </a:xfrm>
          <a:prstGeom prst="rect"/>
          <a:solidFill>
            <a:srgbClr val="464342"/>
          </a:solidFill>
        </p:spPr>
      </p:sp>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71" name="Shape 2"/>
          <p:cNvSpPr/>
          <p:nvPr/>
        </p:nvSpPr>
        <p:spPr>
          <a:xfrm>
            <a:off x="0" y="0"/>
            <a:ext cx="14630400" cy="8229600"/>
          </a:xfrm>
          <a:prstGeom prst="roundRect">
            <a:avLst>
              <a:gd name="adj" fmla="val 1620"/>
            </a:avLst>
          </a:prstGeom>
          <a:solidFill>
            <a:srgbClr val="464342">
              <a:alpha val="80000"/>
            </a:srgbClr>
          </a:solidFill>
        </p:spPr>
      </p:sp>
      <p:sp>
        <p:nvSpPr>
          <p:cNvPr id="1048672" name="Shape 3"/>
          <p:cNvSpPr/>
          <p:nvPr/>
        </p:nvSpPr>
        <p:spPr>
          <a:xfrm>
            <a:off x="0" y="0"/>
            <a:ext cx="14630400" cy="8229600"/>
          </a:xfrm>
          <a:prstGeom prst="roundRect">
            <a:avLst>
              <a:gd name="adj" fmla="val 1620"/>
            </a:avLst>
          </a:prstGeom>
          <a:solidFill>
            <a:srgbClr val="E5E0DF"/>
          </a:solidFill>
        </p:spPr>
      </p:sp>
      <p:pic>
        <p:nvPicPr>
          <p:cNvPr id="2097157" name="Image 1" descr="preencoded.png"/>
          <p:cNvPicPr>
            <a:picLocks noChangeAspect="1"/>
          </p:cNvPicPr>
          <p:nvPr/>
        </p:nvPicPr>
        <p:blipFill>
          <a:blip xmlns:r="http://schemas.openxmlformats.org/officeDocument/2006/relationships" r:embed="rId2"/>
          <a:stretch>
            <a:fillRect/>
          </a:stretch>
        </p:blipFill>
        <p:spPr>
          <a:xfrm>
            <a:off x="0" y="0"/>
            <a:ext cx="14630400" cy="8229600"/>
          </a:xfrm>
          <a:prstGeom prst="rect"/>
        </p:spPr>
      </p:pic>
      <p:sp>
        <p:nvSpPr>
          <p:cNvPr id="1048673" name="Text 4"/>
          <p:cNvSpPr/>
          <p:nvPr/>
        </p:nvSpPr>
        <p:spPr>
          <a:xfrm>
            <a:off x="2037993" y="2601158"/>
            <a:ext cx="8282583" cy="694373"/>
          </a:xfrm>
          <a:prstGeom prst="rect"/>
          <a:noFill/>
        </p:spPr>
        <p:txBody>
          <a:bodyPr anchor="t" rtlCol="0" wrap="none"/>
          <a:p>
            <a:pPr indent="0" marL="0">
              <a:lnSpc>
                <a:spcPts val="5468"/>
              </a:lnSpc>
              <a:buNone/>
            </a:pPr>
            <a:r>
              <a:rPr dirty="0" sz="4374" lang="en-US">
                <a:solidFill>
                  <a:srgbClr val="EBCCBB"/>
                </a:solidFill>
                <a:latin typeface="Gelasio" pitchFamily="34" charset="0"/>
                <a:ea typeface="Gelasio" pitchFamily="34" charset="-122"/>
                <a:cs typeface="Gelasio" pitchFamily="34" charset="-120"/>
              </a:rPr>
              <a:t>Conclusion and Future Directions</a:t>
            </a:r>
            <a:endParaRPr dirty="0" sz="4374" lang="en-US"/>
          </a:p>
        </p:txBody>
      </p:sp>
      <p:sp>
        <p:nvSpPr>
          <p:cNvPr id="1048674" name="Text 5"/>
          <p:cNvSpPr/>
          <p:nvPr/>
        </p:nvSpPr>
        <p:spPr>
          <a:xfrm>
            <a:off x="2037993" y="3628787"/>
            <a:ext cx="10554414" cy="1999536"/>
          </a:xfrm>
          <a:prstGeom prst="rect"/>
          <a:noFill/>
        </p:spPr>
        <p:txBody>
          <a:bodyPr anchor="t" rtlCol="0" wrap="square"/>
          <a:p>
            <a:pPr indent="0" marL="0">
              <a:lnSpc>
                <a:spcPts val="2624"/>
              </a:lnSpc>
              <a:buNone/>
            </a:pPr>
            <a:r>
              <a:rPr dirty="0" sz="1750" lang="en-US">
                <a:solidFill>
                  <a:srgbClr val="C9C2C0"/>
                </a:solidFill>
                <a:latin typeface="Gelasio" pitchFamily="34" charset="0"/>
                <a:ea typeface="Gelasio" pitchFamily="34" charset="-122"/>
                <a:cs typeface="Gelasio" pitchFamily="34" charset="-120"/>
              </a:rPr>
              <a:t>Protein misfolding disorders pose significant challenges for medicine. Understanding the complex mechanisms underlying protein misfolding is crucial for developing effective therapeutic strategies. Future research will focus on developing novel drugs and therapies that target specific pathways involved in protein misfolding and aggregation. Furthermore, exploring the role of environmental factors and lifestyle modifications in mitigating protein misfolding will be critical for developing preventive measures and improving patient outcomes.</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2024-06-16T19:20:48Z</dcterms:created>
  <dcterms:modified xsi:type="dcterms:W3CDTF">2024-06-18T03:41:12Z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e4f2f455944749828eb23e84d2e6055c</vt:lpwstr>
  </property>
</Properties>
</file>