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50" r:id="rId1"/>
  </p:sldMasterIdLst>
  <p:notesMasterIdLst>
    <p:notesMasterId r:id="rId2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0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70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0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7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"/>
          <p:cNvSpPr txBox="1"/>
          <p:nvPr/>
        </p:nvSpPr>
        <p:spPr>
          <a:xfrm>
            <a:off x="1010934" y="3529330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7200" lang="en-IN">
                <a:solidFill>
                  <a:srgbClr val="FFFFFF"/>
                </a:solidFill>
                <a:latin typeface="Calibri"/>
              </a:rPr>
              <a:t>ADIKAVI NANNAYA UNIVERSITY</a:t>
            </a:r>
            <a:endParaRPr b="1" sz="7200" lang="en-IN">
              <a:solidFill>
                <a:srgbClr val="FFFFFF"/>
              </a:solidFill>
            </a:endParaRPr>
          </a:p>
        </p:txBody>
      </p:sp>
      <p:sp>
        <p:nvSpPr>
          <p:cNvPr id="1048577" name=""/>
          <p:cNvSpPr txBox="1"/>
          <p:nvPr/>
        </p:nvSpPr>
        <p:spPr>
          <a:xfrm>
            <a:off x="9270184" y="4630389"/>
            <a:ext cx="5636783" cy="5105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2800" i="1" lang="en-IN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b="1" sz="2800" i="1" lang="en-IN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578" name=""/>
          <p:cNvSpPr txBox="1"/>
          <p:nvPr/>
        </p:nvSpPr>
        <p:spPr>
          <a:xfrm>
            <a:off x="10912037" y="624198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CCFECC"/>
                </a:solidFill>
                <a:latin typeface="Arial"/>
              </a:rPr>
              <a:t>C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o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CCFECC"/>
              </a:solidFill>
            </a:endParaRPr>
          </a:p>
        </p:txBody>
      </p:sp>
      <p:sp>
        <p:nvSpPr>
          <p:cNvPr id="1048579" name=""/>
          <p:cNvSpPr txBox="1"/>
          <p:nvPr/>
        </p:nvSpPr>
        <p:spPr>
          <a:xfrm rot="21600000">
            <a:off x="456499" y="1212848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701" name="Text 1"/>
          <p:cNvSpPr/>
          <p:nvPr/>
        </p:nvSpPr>
        <p:spPr>
          <a:xfrm>
            <a:off x="2037993" y="2365058"/>
            <a:ext cx="10554414" cy="138874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468"/>
              </a:lnSpc>
              <a:buNone/>
            </a:pPr>
            <a:r>
              <a:rPr dirty="0" sz="4374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Conclusion: A Holistic Approach to Health and Wellness</a:t>
            </a:r>
            <a:endParaRPr dirty="0" sz="4374" lang="en-US"/>
          </a:p>
        </p:txBody>
      </p:sp>
      <p:sp>
        <p:nvSpPr>
          <p:cNvPr id="1048702" name="Text 2"/>
          <p:cNvSpPr/>
          <p:nvPr/>
        </p:nvSpPr>
        <p:spPr>
          <a:xfrm>
            <a:off x="2037993" y="4198144"/>
            <a:ext cx="10554414" cy="166628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link between nutritional deficiency and lifestyle disorders is undeniable. By adopting a holistic approach to health, which encompasses a balanced diet, regular exercise, stress management, adequate sleep, and regular medical checkups, individuals can significantly reduce their risk of developing these chronic conditions and improve their overall well-being. Remember, your health is your most valuable asset, and investing in a healthy lifestyle is the best investment you can make.</a:t>
            </a:r>
            <a:endParaRPr dirty="0" sz="175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890126" y="1337105"/>
            <a:ext cx="8850147" cy="555539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"/>
          <p:cNvSpPr txBox="1"/>
          <p:nvPr/>
        </p:nvSpPr>
        <p:spPr>
          <a:xfrm>
            <a:off x="674732" y="4396958"/>
            <a:ext cx="15791912" cy="20472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6600" i="1" lang="en-US">
                <a:solidFill>
                  <a:srgbClr val="FFFF00"/>
                </a:solidFill>
                <a:latin typeface="Arial"/>
              </a:rPr>
              <a:t>BIOCHEMICAL CORRELATION IN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endParaRPr b="1" sz="6600" i="1" lang="en-IN">
              <a:solidFill>
                <a:srgbClr val="FFFF00"/>
              </a:solidFill>
            </a:endParaRPr>
          </a:p>
          <a:p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 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D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I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S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O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R</a:t>
            </a:r>
            <a:r>
              <a:rPr b="1" sz="6600" i="1" lang="en-US">
                <a:solidFill>
                  <a:srgbClr val="FFFF00"/>
                </a:solidFill>
                <a:latin typeface="Arial"/>
              </a:rPr>
              <a:t>DERS</a:t>
            </a:r>
            <a:endParaRPr b="1" sz="6600" i="1" lang="en-IN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81" name="Text 1"/>
          <p:cNvSpPr/>
          <p:nvPr/>
        </p:nvSpPr>
        <p:spPr>
          <a:xfrm>
            <a:off x="6245781" y="710327"/>
            <a:ext cx="7625239" cy="349329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6877"/>
              </a:lnSpc>
              <a:buNone/>
            </a:pPr>
            <a:r>
              <a:rPr dirty="0" sz="5501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Link Between Nutritional Deficiency and Lifestyle Disorders</a:t>
            </a:r>
            <a:endParaRPr dirty="0" sz="5501" lang="en-US"/>
          </a:p>
        </p:txBody>
      </p:sp>
      <p:sp>
        <p:nvSpPr>
          <p:cNvPr id="1048582" name="Text 2"/>
          <p:cNvSpPr/>
          <p:nvPr/>
        </p:nvSpPr>
        <p:spPr>
          <a:xfrm>
            <a:off x="6245781" y="4507349"/>
            <a:ext cx="7625239" cy="242982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392"/>
              </a:lnSpc>
              <a:buNone/>
            </a:pPr>
            <a:r>
              <a:rPr dirty="0" sz="159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today's fast-paced world, maintaining optimal health is a constant challenge. Lifestyle disorders, such as heart disease, diabetes, and obesity, are on the rise, and nutritional deficiencies often play a significant role. This presentation explores the complex relationship between inadequate nutrition and these chronic conditions, emphasizing the importance of a balanced diet and healthy lifestyle for overall well-being. We will delve into the causes, impact, and prevention strategies related to nutritional deficiencies and their contribution to lifestyle disorders.</a:t>
            </a:r>
            <a:endParaRPr dirty="0" sz="1595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6" name="Text 1"/>
          <p:cNvSpPr/>
          <p:nvPr/>
        </p:nvSpPr>
        <p:spPr>
          <a:xfrm>
            <a:off x="2138601" y="599361"/>
            <a:ext cx="9598343" cy="68115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363"/>
              </a:lnSpc>
              <a:buNone/>
            </a:pPr>
            <a:r>
              <a:rPr dirty="0" sz="4291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What are Nutritional Deficiencies?</a:t>
            </a:r>
            <a:endParaRPr dirty="0" sz="4291" lang="en-US"/>
          </a:p>
        </p:txBody>
      </p:sp>
      <p:sp>
        <p:nvSpPr>
          <p:cNvPr id="1048587" name="Shape 2"/>
          <p:cNvSpPr/>
          <p:nvPr/>
        </p:nvSpPr>
        <p:spPr>
          <a:xfrm>
            <a:off x="2138601" y="1961555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588" name="Text 3"/>
          <p:cNvSpPr/>
          <p:nvPr/>
        </p:nvSpPr>
        <p:spPr>
          <a:xfrm>
            <a:off x="2310765" y="2043232"/>
            <a:ext cx="145852" cy="32694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4"/>
              </a:lnSpc>
              <a:buNone/>
            </a:pPr>
            <a:r>
              <a:rPr dirty="0" sz="2574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dirty="0" sz="2574" lang="en-US"/>
          </a:p>
        </p:txBody>
      </p:sp>
      <p:sp>
        <p:nvSpPr>
          <p:cNvPr id="1048589" name="Text 4"/>
          <p:cNvSpPr/>
          <p:nvPr/>
        </p:nvSpPr>
        <p:spPr>
          <a:xfrm>
            <a:off x="2846784" y="1961555"/>
            <a:ext cx="3832146" cy="340519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82"/>
              </a:lnSpc>
              <a:buNone/>
            </a:pPr>
            <a:r>
              <a:rPr dirty="0" sz="2145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Insufficient Nutrient Intake</a:t>
            </a:r>
            <a:endParaRPr dirty="0" sz="2145" lang="en-US"/>
          </a:p>
        </p:txBody>
      </p:sp>
      <p:sp>
        <p:nvSpPr>
          <p:cNvPr id="1048590" name="Text 5"/>
          <p:cNvSpPr/>
          <p:nvPr/>
        </p:nvSpPr>
        <p:spPr>
          <a:xfrm>
            <a:off x="2846784" y="2432804"/>
            <a:ext cx="4359473" cy="196167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74"/>
              </a:lnSpc>
              <a:buNone/>
            </a:pPr>
            <a:r>
              <a:rPr dirty="0" sz="1716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Nutritional deficiencies occur when the body doesn't receive enough essential nutrients from the food we eat. This can be due to various factors, including a poor diet, malabsorption issues, or certain medical conditions.</a:t>
            </a:r>
            <a:endParaRPr dirty="0" sz="1716" lang="en-US"/>
          </a:p>
        </p:txBody>
      </p:sp>
      <p:sp>
        <p:nvSpPr>
          <p:cNvPr id="1048591" name="Shape 6"/>
          <p:cNvSpPr/>
          <p:nvPr/>
        </p:nvSpPr>
        <p:spPr>
          <a:xfrm>
            <a:off x="7424142" y="1961555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592" name="Text 7"/>
          <p:cNvSpPr/>
          <p:nvPr/>
        </p:nvSpPr>
        <p:spPr>
          <a:xfrm>
            <a:off x="7568565" y="2043232"/>
            <a:ext cx="201335" cy="32694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4"/>
              </a:lnSpc>
              <a:buNone/>
            </a:pPr>
            <a:r>
              <a:rPr dirty="0" sz="2574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dirty="0" sz="2574" lang="en-US"/>
          </a:p>
        </p:txBody>
      </p:sp>
      <p:sp>
        <p:nvSpPr>
          <p:cNvPr id="1048593" name="Text 8"/>
          <p:cNvSpPr/>
          <p:nvPr/>
        </p:nvSpPr>
        <p:spPr>
          <a:xfrm>
            <a:off x="8132326" y="1961555"/>
            <a:ext cx="4359473" cy="68103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82"/>
              </a:lnSpc>
              <a:buNone/>
            </a:pPr>
            <a:r>
              <a:rPr dirty="0" sz="2145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Inadequate Nutrient Absorption</a:t>
            </a:r>
            <a:endParaRPr dirty="0" sz="2145" lang="en-US"/>
          </a:p>
        </p:txBody>
      </p:sp>
      <p:sp>
        <p:nvSpPr>
          <p:cNvPr id="1048594" name="Text 9"/>
          <p:cNvSpPr/>
          <p:nvPr/>
        </p:nvSpPr>
        <p:spPr>
          <a:xfrm>
            <a:off x="8132326" y="2773323"/>
            <a:ext cx="4359473" cy="196167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74"/>
              </a:lnSpc>
              <a:buNone/>
            </a:pPr>
            <a:r>
              <a:rPr dirty="0" sz="1716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Even with a balanced diet, some individuals may have difficulty absorbing essential nutrients due to underlying medical conditions like celiac disease, Crohn's disease, or other gastrointestinal issues.</a:t>
            </a:r>
            <a:endParaRPr dirty="0" sz="1716" lang="en-US"/>
          </a:p>
        </p:txBody>
      </p:sp>
      <p:sp>
        <p:nvSpPr>
          <p:cNvPr id="1048595" name="Shape 10"/>
          <p:cNvSpPr/>
          <p:nvPr/>
        </p:nvSpPr>
        <p:spPr>
          <a:xfrm>
            <a:off x="2138601" y="5198031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596" name="Text 11"/>
          <p:cNvSpPr/>
          <p:nvPr/>
        </p:nvSpPr>
        <p:spPr>
          <a:xfrm>
            <a:off x="2283023" y="5279708"/>
            <a:ext cx="201335" cy="32694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4"/>
              </a:lnSpc>
              <a:buNone/>
            </a:pPr>
            <a:r>
              <a:rPr dirty="0" sz="2574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dirty="0" sz="2574" lang="en-US"/>
          </a:p>
        </p:txBody>
      </p:sp>
      <p:sp>
        <p:nvSpPr>
          <p:cNvPr id="1048597" name="Text 12"/>
          <p:cNvSpPr/>
          <p:nvPr/>
        </p:nvSpPr>
        <p:spPr>
          <a:xfrm>
            <a:off x="2846784" y="5198031"/>
            <a:ext cx="4359473" cy="68103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82"/>
              </a:lnSpc>
              <a:buNone/>
            </a:pPr>
            <a:r>
              <a:rPr dirty="0" sz="2145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Increased Nutrient Requirements</a:t>
            </a:r>
            <a:endParaRPr dirty="0" sz="2145" lang="en-US"/>
          </a:p>
        </p:txBody>
      </p:sp>
      <p:sp>
        <p:nvSpPr>
          <p:cNvPr id="1048598" name="Text 13"/>
          <p:cNvSpPr/>
          <p:nvPr/>
        </p:nvSpPr>
        <p:spPr>
          <a:xfrm>
            <a:off x="2846784" y="6009799"/>
            <a:ext cx="4359473" cy="130778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74"/>
              </a:lnSpc>
              <a:buNone/>
            </a:pPr>
            <a:r>
              <a:rPr dirty="0" sz="1716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Certain life stages, such as pregnancy, lactation, or rapid growth, require higher nutrient intake. If these needs aren't met, it can lead to nutritional deficiencies.</a:t>
            </a:r>
            <a:endParaRPr dirty="0" sz="1716" lang="en-US"/>
          </a:p>
        </p:txBody>
      </p:sp>
      <p:sp>
        <p:nvSpPr>
          <p:cNvPr id="1048599" name="Shape 14"/>
          <p:cNvSpPr/>
          <p:nvPr/>
        </p:nvSpPr>
        <p:spPr>
          <a:xfrm>
            <a:off x="7424142" y="5198031"/>
            <a:ext cx="490299" cy="490299"/>
          </a:xfrm>
          <a:prstGeom prst="roundRect">
            <a:avLst>
              <a:gd name="adj" fmla="val 20005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00" name="Text 15"/>
          <p:cNvSpPr/>
          <p:nvPr/>
        </p:nvSpPr>
        <p:spPr>
          <a:xfrm>
            <a:off x="7573685" y="5279708"/>
            <a:ext cx="191214" cy="326946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4"/>
              </a:lnSpc>
              <a:buNone/>
            </a:pPr>
            <a:r>
              <a:rPr dirty="0" sz="2574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dirty="0" sz="2574" lang="en-US"/>
          </a:p>
        </p:txBody>
      </p:sp>
      <p:sp>
        <p:nvSpPr>
          <p:cNvPr id="1048601" name="Text 16"/>
          <p:cNvSpPr/>
          <p:nvPr/>
        </p:nvSpPr>
        <p:spPr>
          <a:xfrm>
            <a:off x="8132326" y="5198031"/>
            <a:ext cx="3828336" cy="340519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82"/>
              </a:lnSpc>
              <a:buNone/>
            </a:pPr>
            <a:r>
              <a:rPr dirty="0" sz="2145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Consequences for the Body</a:t>
            </a:r>
            <a:endParaRPr dirty="0" sz="2145" lang="en-US"/>
          </a:p>
        </p:txBody>
      </p:sp>
      <p:sp>
        <p:nvSpPr>
          <p:cNvPr id="1048602" name="Text 17"/>
          <p:cNvSpPr/>
          <p:nvPr/>
        </p:nvSpPr>
        <p:spPr>
          <a:xfrm>
            <a:off x="8132326" y="5669280"/>
            <a:ext cx="4359473" cy="196167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574"/>
              </a:lnSpc>
              <a:buNone/>
            </a:pPr>
            <a:r>
              <a:rPr dirty="0" sz="1716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Nutritional deficiencies can disrupt various bodily functions, leading to a range of symptoms, from fatigue and weakness to more severe health problems like anemia, impaired immune function, and even neurological disorders.</a:t>
            </a:r>
            <a:endParaRPr dirty="0" sz="1716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06" name="Shape 0"/>
          <p:cNvSpPr/>
          <p:nvPr/>
        </p:nvSpPr>
        <p:spPr>
          <a:xfrm>
            <a:off x="0" y="0"/>
            <a:ext cx="14630400" cy="8244007"/>
          </a:xfrm>
          <a:prstGeom prst="rect"/>
          <a:solidFill>
            <a:srgbClr val="FFFDFA"/>
          </a:solidFill>
        </p:spPr>
      </p:sp>
      <p:sp>
        <p:nvSpPr>
          <p:cNvPr id="1048607" name="Text 1"/>
          <p:cNvSpPr/>
          <p:nvPr/>
        </p:nvSpPr>
        <p:spPr>
          <a:xfrm>
            <a:off x="2865953" y="515064"/>
            <a:ext cx="8898374" cy="117086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4610"/>
              </a:lnSpc>
              <a:buNone/>
            </a:pPr>
            <a:r>
              <a:rPr dirty="0" sz="3688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Common Nutritional Deficiencies and their Impact</a:t>
            </a:r>
            <a:endParaRPr dirty="0" sz="3688" lang="en-US"/>
          </a:p>
        </p:txBody>
      </p:sp>
      <p:sp>
        <p:nvSpPr>
          <p:cNvPr id="1048608" name="Shape 2"/>
          <p:cNvSpPr/>
          <p:nvPr/>
        </p:nvSpPr>
        <p:spPr>
          <a:xfrm>
            <a:off x="2865953" y="2060496"/>
            <a:ext cx="8898374" cy="5668447"/>
          </a:xfrm>
          <a:prstGeom prst="roundRect">
            <a:avLst>
              <a:gd name="adj" fmla="val 14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48609" name="Shape 3"/>
          <p:cNvSpPr/>
          <p:nvPr/>
        </p:nvSpPr>
        <p:spPr>
          <a:xfrm>
            <a:off x="2873573" y="2068116"/>
            <a:ext cx="8882182" cy="520898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10" name="Text 4"/>
          <p:cNvSpPr/>
          <p:nvPr/>
        </p:nvSpPr>
        <p:spPr>
          <a:xfrm>
            <a:off x="3061930" y="2188131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Deficiency</a:t>
            </a:r>
            <a:endParaRPr dirty="0" sz="1475" lang="en-US"/>
          </a:p>
        </p:txBody>
      </p:sp>
      <p:sp>
        <p:nvSpPr>
          <p:cNvPr id="1048611" name="Text 5"/>
          <p:cNvSpPr/>
          <p:nvPr/>
        </p:nvSpPr>
        <p:spPr>
          <a:xfrm>
            <a:off x="6026110" y="2188131"/>
            <a:ext cx="257817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Symptoms</a:t>
            </a:r>
            <a:endParaRPr dirty="0" sz="1475" lang="en-US"/>
          </a:p>
        </p:txBody>
      </p:sp>
      <p:sp>
        <p:nvSpPr>
          <p:cNvPr id="1048612" name="Text 6"/>
          <p:cNvSpPr/>
          <p:nvPr/>
        </p:nvSpPr>
        <p:spPr>
          <a:xfrm>
            <a:off x="8986480" y="2188131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Impact</a:t>
            </a:r>
            <a:endParaRPr dirty="0" sz="1475" lang="en-US"/>
          </a:p>
        </p:txBody>
      </p:sp>
      <p:sp>
        <p:nvSpPr>
          <p:cNvPr id="1048613" name="Shape 7"/>
          <p:cNvSpPr/>
          <p:nvPr/>
        </p:nvSpPr>
        <p:spPr>
          <a:xfrm>
            <a:off x="2873573" y="2589014"/>
            <a:ext cx="8882182" cy="801767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14" name="Text 8"/>
          <p:cNvSpPr/>
          <p:nvPr/>
        </p:nvSpPr>
        <p:spPr>
          <a:xfrm>
            <a:off x="3061930" y="2709029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Iron deficiency (Anemia)</a:t>
            </a:r>
            <a:endParaRPr dirty="0" sz="1475" lang="en-US"/>
          </a:p>
        </p:txBody>
      </p:sp>
      <p:sp>
        <p:nvSpPr>
          <p:cNvPr id="1048615" name="Text 9"/>
          <p:cNvSpPr/>
          <p:nvPr/>
        </p:nvSpPr>
        <p:spPr>
          <a:xfrm>
            <a:off x="6026110" y="2709029"/>
            <a:ext cx="257817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Fatigue, shortness of breath, pale skin</a:t>
            </a:r>
            <a:endParaRPr dirty="0" sz="1475" lang="en-US"/>
          </a:p>
        </p:txBody>
      </p:sp>
      <p:sp>
        <p:nvSpPr>
          <p:cNvPr id="1048616" name="Text 10"/>
          <p:cNvSpPr/>
          <p:nvPr/>
        </p:nvSpPr>
        <p:spPr>
          <a:xfrm>
            <a:off x="8986480" y="2709029"/>
            <a:ext cx="258198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Impaired oxygen transport, reduced energy levels</a:t>
            </a:r>
            <a:endParaRPr dirty="0" sz="1475" lang="en-US"/>
          </a:p>
        </p:txBody>
      </p:sp>
      <p:sp>
        <p:nvSpPr>
          <p:cNvPr id="1048617" name="Shape 11"/>
          <p:cNvSpPr/>
          <p:nvPr/>
        </p:nvSpPr>
        <p:spPr>
          <a:xfrm>
            <a:off x="2873573" y="3390781"/>
            <a:ext cx="8882182" cy="1082635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18" name="Text 12"/>
          <p:cNvSpPr/>
          <p:nvPr/>
        </p:nvSpPr>
        <p:spPr>
          <a:xfrm>
            <a:off x="3061930" y="3510796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Vitamin D deficiency</a:t>
            </a:r>
            <a:endParaRPr dirty="0" sz="1475" lang="en-US"/>
          </a:p>
        </p:txBody>
      </p:sp>
      <p:sp>
        <p:nvSpPr>
          <p:cNvPr id="1048619" name="Text 13"/>
          <p:cNvSpPr/>
          <p:nvPr/>
        </p:nvSpPr>
        <p:spPr>
          <a:xfrm>
            <a:off x="6026110" y="3510796"/>
            <a:ext cx="257817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Bone pain, muscle weakness, fatigue</a:t>
            </a:r>
            <a:endParaRPr dirty="0" sz="1475" lang="en-US"/>
          </a:p>
        </p:txBody>
      </p:sp>
      <p:sp>
        <p:nvSpPr>
          <p:cNvPr id="1048620" name="Text 14"/>
          <p:cNvSpPr/>
          <p:nvPr/>
        </p:nvSpPr>
        <p:spPr>
          <a:xfrm>
            <a:off x="8986480" y="3510796"/>
            <a:ext cx="2581989" cy="84260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Increased risk of osteoporosis, fractures, and autoimmune diseases</a:t>
            </a:r>
            <a:endParaRPr dirty="0" sz="1475" lang="en-US"/>
          </a:p>
        </p:txBody>
      </p:sp>
      <p:sp>
        <p:nvSpPr>
          <p:cNvPr id="1048621" name="Shape 15"/>
          <p:cNvSpPr/>
          <p:nvPr/>
        </p:nvSpPr>
        <p:spPr>
          <a:xfrm>
            <a:off x="2873573" y="4473416"/>
            <a:ext cx="8882182" cy="1082635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22" name="Text 16"/>
          <p:cNvSpPr/>
          <p:nvPr/>
        </p:nvSpPr>
        <p:spPr>
          <a:xfrm>
            <a:off x="3061930" y="4593431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Vitamin B12 deficiency</a:t>
            </a:r>
            <a:endParaRPr dirty="0" sz="1475" lang="en-US"/>
          </a:p>
        </p:txBody>
      </p:sp>
      <p:sp>
        <p:nvSpPr>
          <p:cNvPr id="1048623" name="Text 17"/>
          <p:cNvSpPr/>
          <p:nvPr/>
        </p:nvSpPr>
        <p:spPr>
          <a:xfrm>
            <a:off x="6026110" y="4593431"/>
            <a:ext cx="257817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Fatigue, numbness, tingling, memory problems</a:t>
            </a:r>
            <a:endParaRPr dirty="0" sz="1475" lang="en-US"/>
          </a:p>
        </p:txBody>
      </p:sp>
      <p:sp>
        <p:nvSpPr>
          <p:cNvPr id="1048624" name="Text 18"/>
          <p:cNvSpPr/>
          <p:nvPr/>
        </p:nvSpPr>
        <p:spPr>
          <a:xfrm>
            <a:off x="8986480" y="4593431"/>
            <a:ext cx="2581989" cy="84260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Damage to the nervous system, anemia, cognitive decline</a:t>
            </a:r>
            <a:endParaRPr dirty="0" sz="1475" lang="en-US"/>
          </a:p>
        </p:txBody>
      </p:sp>
      <p:sp>
        <p:nvSpPr>
          <p:cNvPr id="1048625" name="Shape 19"/>
          <p:cNvSpPr/>
          <p:nvPr/>
        </p:nvSpPr>
        <p:spPr>
          <a:xfrm>
            <a:off x="2873573" y="5556052"/>
            <a:ext cx="8882182" cy="1082635"/>
          </a:xfrm>
          <a:prstGeom prst="rect"/>
          <a:solidFill>
            <a:srgbClr val="FFFFFF">
              <a:alpha val="4000"/>
            </a:srgbClr>
          </a:solidFill>
        </p:spPr>
      </p:sp>
      <p:sp>
        <p:nvSpPr>
          <p:cNvPr id="1048626" name="Text 20"/>
          <p:cNvSpPr/>
          <p:nvPr/>
        </p:nvSpPr>
        <p:spPr>
          <a:xfrm>
            <a:off x="3061930" y="5676067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Iodine deficiency</a:t>
            </a:r>
            <a:endParaRPr dirty="0" sz="1475" lang="en-US"/>
          </a:p>
        </p:txBody>
      </p:sp>
      <p:sp>
        <p:nvSpPr>
          <p:cNvPr id="1048627" name="Text 21"/>
          <p:cNvSpPr/>
          <p:nvPr/>
        </p:nvSpPr>
        <p:spPr>
          <a:xfrm>
            <a:off x="6026110" y="5676067"/>
            <a:ext cx="257817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Goiter, fatigue, weight gain, cognitive problems</a:t>
            </a:r>
            <a:endParaRPr dirty="0" sz="1475" lang="en-US"/>
          </a:p>
        </p:txBody>
      </p:sp>
      <p:sp>
        <p:nvSpPr>
          <p:cNvPr id="1048628" name="Text 22"/>
          <p:cNvSpPr/>
          <p:nvPr/>
        </p:nvSpPr>
        <p:spPr>
          <a:xfrm>
            <a:off x="8986480" y="5676067"/>
            <a:ext cx="2581989" cy="84260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Thyroid dysfunction, developmental issues in children</a:t>
            </a:r>
            <a:endParaRPr dirty="0" sz="1475" lang="en-US"/>
          </a:p>
        </p:txBody>
      </p:sp>
      <p:sp>
        <p:nvSpPr>
          <p:cNvPr id="1048629" name="Shape 23"/>
          <p:cNvSpPr/>
          <p:nvPr/>
        </p:nvSpPr>
        <p:spPr>
          <a:xfrm>
            <a:off x="2873573" y="6638687"/>
            <a:ext cx="8882182" cy="1082635"/>
          </a:xfrm>
          <a:prstGeom prst="rect"/>
          <a:solidFill>
            <a:srgbClr val="000000">
              <a:alpha val="4000"/>
            </a:srgbClr>
          </a:solidFill>
        </p:spPr>
      </p:sp>
      <p:sp>
        <p:nvSpPr>
          <p:cNvPr id="1048630" name="Text 24"/>
          <p:cNvSpPr/>
          <p:nvPr/>
        </p:nvSpPr>
        <p:spPr>
          <a:xfrm>
            <a:off x="3061930" y="6758702"/>
            <a:ext cx="2581989" cy="280868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Calcium deficiency</a:t>
            </a:r>
            <a:endParaRPr dirty="0" sz="1475" lang="en-US"/>
          </a:p>
        </p:txBody>
      </p:sp>
      <p:sp>
        <p:nvSpPr>
          <p:cNvPr id="1048631" name="Text 25"/>
          <p:cNvSpPr/>
          <p:nvPr/>
        </p:nvSpPr>
        <p:spPr>
          <a:xfrm>
            <a:off x="6026110" y="6758702"/>
            <a:ext cx="2578179" cy="56173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Bone pain, muscle cramps, brittle bones</a:t>
            </a:r>
            <a:endParaRPr dirty="0" sz="1475" lang="en-US"/>
          </a:p>
        </p:txBody>
      </p:sp>
      <p:sp>
        <p:nvSpPr>
          <p:cNvPr id="1048632" name="Text 26"/>
          <p:cNvSpPr/>
          <p:nvPr/>
        </p:nvSpPr>
        <p:spPr>
          <a:xfrm>
            <a:off x="8986480" y="6758702"/>
            <a:ext cx="2581989" cy="84260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213"/>
              </a:lnSpc>
              <a:buNone/>
            </a:pPr>
            <a:r>
              <a:rPr dirty="0" sz="147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Increased risk of osteoporosis, fractures, and dental problems</a:t>
            </a:r>
            <a:endParaRPr dirty="0" sz="1475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6" name="Text 1"/>
          <p:cNvSpPr/>
          <p:nvPr/>
        </p:nvSpPr>
        <p:spPr>
          <a:xfrm>
            <a:off x="2037993" y="1251466"/>
            <a:ext cx="10554414" cy="138874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468"/>
              </a:lnSpc>
              <a:buNone/>
            </a:pPr>
            <a:r>
              <a:rPr dirty="0" sz="4374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Role of Diet in Lifestyle Disorders</a:t>
            </a:r>
            <a:endParaRPr dirty="0" sz="4374" lang="en-US"/>
          </a:p>
        </p:txBody>
      </p:sp>
      <p:sp>
        <p:nvSpPr>
          <p:cNvPr id="1048637" name="Text 2"/>
          <p:cNvSpPr/>
          <p:nvPr/>
        </p:nvSpPr>
        <p:spPr>
          <a:xfrm>
            <a:off x="2037993" y="3195638"/>
            <a:ext cx="3156347" cy="69437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 of Diet on Health</a:t>
            </a:r>
            <a:endParaRPr dirty="0" sz="2187" lang="en-US"/>
          </a:p>
        </p:txBody>
      </p:sp>
      <p:sp>
        <p:nvSpPr>
          <p:cNvPr id="1048638" name="Text 3"/>
          <p:cNvSpPr/>
          <p:nvPr/>
        </p:nvSpPr>
        <p:spPr>
          <a:xfrm>
            <a:off x="2037993" y="4112181"/>
            <a:ext cx="3156347" cy="266604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Diet plays a fundamental role in preventing and managing lifestyle disorders. A balanced diet rich in essential nutrients provides the building blocks for maintaining optimal health and protecting against chronic diseases.</a:t>
            </a:r>
            <a:endParaRPr dirty="0" sz="1750" lang="en-US"/>
          </a:p>
        </p:txBody>
      </p:sp>
      <p:sp>
        <p:nvSpPr>
          <p:cNvPr id="1048639" name="Text 4"/>
          <p:cNvSpPr/>
          <p:nvPr/>
        </p:nvSpPr>
        <p:spPr>
          <a:xfrm>
            <a:off x="5743932" y="3195638"/>
            <a:ext cx="3156347" cy="69437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Unhealthy Dietary Habits</a:t>
            </a:r>
            <a:endParaRPr dirty="0" sz="2187" lang="en-US"/>
          </a:p>
        </p:txBody>
      </p:sp>
      <p:sp>
        <p:nvSpPr>
          <p:cNvPr id="1048640" name="Text 5"/>
          <p:cNvSpPr/>
          <p:nvPr/>
        </p:nvSpPr>
        <p:spPr>
          <a:xfrm>
            <a:off x="5743932" y="4112181"/>
            <a:ext cx="3156347" cy="199953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Diets high in processed foods, saturated and trans fats, sugar, and salt are linked to an increased risk of heart disease, diabetes, obesity, and certain types of cancer.</a:t>
            </a:r>
            <a:endParaRPr dirty="0" sz="1750" lang="en-US"/>
          </a:p>
        </p:txBody>
      </p:sp>
      <p:sp>
        <p:nvSpPr>
          <p:cNvPr id="1048641" name="Text 6"/>
          <p:cNvSpPr/>
          <p:nvPr/>
        </p:nvSpPr>
        <p:spPr>
          <a:xfrm>
            <a:off x="9449872" y="3195638"/>
            <a:ext cx="3156347" cy="694373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Importance of Nutrient-Rich Foods</a:t>
            </a:r>
            <a:endParaRPr dirty="0" sz="2187" lang="en-US"/>
          </a:p>
        </p:txBody>
      </p:sp>
      <p:sp>
        <p:nvSpPr>
          <p:cNvPr id="1048642" name="Text 7"/>
          <p:cNvSpPr/>
          <p:nvPr/>
        </p:nvSpPr>
        <p:spPr>
          <a:xfrm>
            <a:off x="9449872" y="4112181"/>
            <a:ext cx="3156347" cy="266604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diet rich in fruits, vegetables, whole grains, lean protein, and healthy fats provides essential vitamins, minerals, fiber, and antioxidants, crucial for maintaining overall well-being and reducing the risk of lifestyle disorders.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4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DFA"/>
          </a:solidFill>
        </p:spPr>
      </p:sp>
      <p:sp>
        <p:nvSpPr>
          <p:cNvPr id="1048647" name="Text 1"/>
          <p:cNvSpPr/>
          <p:nvPr/>
        </p:nvSpPr>
        <p:spPr>
          <a:xfrm>
            <a:off x="3220760" y="474583"/>
            <a:ext cx="8188762" cy="107751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4242"/>
              </a:lnSpc>
              <a:buNone/>
            </a:pPr>
            <a:r>
              <a:rPr dirty="0" sz="3394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How Nutritional Deficiencies Contribute to Lifestyle Disorders</a:t>
            </a:r>
            <a:endParaRPr dirty="0" sz="3394" lang="en-US"/>
          </a:p>
        </p:txBody>
      </p:sp>
      <p:pic>
        <p:nvPicPr>
          <p:cNvPr id="2097158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20760" y="1896785"/>
            <a:ext cx="861893" cy="1493044"/>
          </a:xfrm>
          <a:prstGeom prst="rect"/>
        </p:spPr>
      </p:pic>
      <p:sp>
        <p:nvSpPr>
          <p:cNvPr id="1048648" name="Text 2"/>
          <p:cNvSpPr/>
          <p:nvPr/>
        </p:nvSpPr>
        <p:spPr>
          <a:xfrm>
            <a:off x="4341138" y="2069068"/>
            <a:ext cx="2318028" cy="26931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21"/>
              </a:lnSpc>
              <a:buNone/>
            </a:pPr>
            <a:r>
              <a:rPr dirty="0" sz="169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Metabolic Syndrome</a:t>
            </a:r>
            <a:endParaRPr dirty="0" sz="1697" lang="en-US"/>
          </a:p>
        </p:txBody>
      </p:sp>
      <p:sp>
        <p:nvSpPr>
          <p:cNvPr id="1048649" name="Text 3"/>
          <p:cNvSpPr/>
          <p:nvPr/>
        </p:nvSpPr>
        <p:spPr>
          <a:xfrm>
            <a:off x="4341138" y="2441734"/>
            <a:ext cx="7068383" cy="77581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036"/>
              </a:lnSpc>
              <a:buNone/>
            </a:pPr>
            <a:r>
              <a:rPr dirty="0" sz="1357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Nutritional deficiencies, particularly those affecting insulin sensitivity, can contribute to metabolic syndrome, characterized by high blood pressure, high blood sugar, excess belly fat, and abnormal cholesterol levels.</a:t>
            </a:r>
            <a:endParaRPr dirty="0" sz="1357" lang="en-US"/>
          </a:p>
        </p:txBody>
      </p:sp>
      <p:pic>
        <p:nvPicPr>
          <p:cNvPr id="2097159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3220760" y="3389828"/>
            <a:ext cx="861893" cy="1493044"/>
          </a:xfrm>
          <a:prstGeom prst="rect"/>
        </p:spPr>
      </p:pic>
      <p:sp>
        <p:nvSpPr>
          <p:cNvPr id="1048650" name="Text 4"/>
          <p:cNvSpPr/>
          <p:nvPr/>
        </p:nvSpPr>
        <p:spPr>
          <a:xfrm>
            <a:off x="4341138" y="3562112"/>
            <a:ext cx="2528054" cy="26931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21"/>
              </a:lnSpc>
              <a:buNone/>
            </a:pPr>
            <a:r>
              <a:rPr dirty="0" sz="169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Cardiovascular Disease</a:t>
            </a:r>
            <a:endParaRPr dirty="0" sz="1697" lang="en-US"/>
          </a:p>
        </p:txBody>
      </p:sp>
      <p:sp>
        <p:nvSpPr>
          <p:cNvPr id="1048651" name="Text 5"/>
          <p:cNvSpPr/>
          <p:nvPr/>
        </p:nvSpPr>
        <p:spPr>
          <a:xfrm>
            <a:off x="4341138" y="3934778"/>
            <a:ext cx="7068383" cy="77581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036"/>
              </a:lnSpc>
              <a:buNone/>
            </a:pPr>
            <a:r>
              <a:rPr dirty="0" sz="1357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Deficiencies in essential nutrients like omega-3 fatty acids, magnesium, and potassium can increase the risk of heart disease by affecting blood pressure, cholesterol levels, and blood clotting.</a:t>
            </a:r>
            <a:endParaRPr dirty="0" sz="1357" lang="en-US"/>
          </a:p>
        </p:txBody>
      </p:sp>
      <p:pic>
        <p:nvPicPr>
          <p:cNvPr id="2097160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3220760" y="4882872"/>
            <a:ext cx="861893" cy="1379101"/>
          </a:xfrm>
          <a:prstGeom prst="rect"/>
        </p:spPr>
      </p:pic>
      <p:sp>
        <p:nvSpPr>
          <p:cNvPr id="1048652" name="Text 6"/>
          <p:cNvSpPr/>
          <p:nvPr/>
        </p:nvSpPr>
        <p:spPr>
          <a:xfrm>
            <a:off x="4341138" y="5055156"/>
            <a:ext cx="2154912" cy="26931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21"/>
              </a:lnSpc>
              <a:buNone/>
            </a:pPr>
            <a:r>
              <a:rPr dirty="0" sz="169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Type 2 Diabetes</a:t>
            </a:r>
            <a:endParaRPr dirty="0" sz="1697" lang="en-US"/>
          </a:p>
        </p:txBody>
      </p:sp>
      <p:sp>
        <p:nvSpPr>
          <p:cNvPr id="1048653" name="Text 7"/>
          <p:cNvSpPr/>
          <p:nvPr/>
        </p:nvSpPr>
        <p:spPr>
          <a:xfrm>
            <a:off x="4341138" y="5427821"/>
            <a:ext cx="7068383" cy="51720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036"/>
              </a:lnSpc>
              <a:buNone/>
            </a:pPr>
            <a:r>
              <a:rPr dirty="0" sz="1357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Chronic deficiencies in chromium, magnesium, and vitamin D are associated with impaired insulin function and increased risk of developing type 2 diabetes.</a:t>
            </a:r>
            <a:endParaRPr dirty="0" sz="1357" lang="en-US"/>
          </a:p>
        </p:txBody>
      </p:sp>
      <p:pic>
        <p:nvPicPr>
          <p:cNvPr id="2097161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220760" y="6261973"/>
            <a:ext cx="861893" cy="1493044"/>
          </a:xfrm>
          <a:prstGeom prst="rect"/>
        </p:spPr>
      </p:pic>
      <p:sp>
        <p:nvSpPr>
          <p:cNvPr id="1048654" name="Text 8"/>
          <p:cNvSpPr/>
          <p:nvPr/>
        </p:nvSpPr>
        <p:spPr>
          <a:xfrm>
            <a:off x="4341138" y="6434257"/>
            <a:ext cx="2154912" cy="26931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121"/>
              </a:lnSpc>
              <a:buNone/>
            </a:pPr>
            <a:r>
              <a:rPr dirty="0" sz="169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Obesity</a:t>
            </a:r>
            <a:endParaRPr dirty="0" sz="1697" lang="en-US"/>
          </a:p>
        </p:txBody>
      </p:sp>
      <p:sp>
        <p:nvSpPr>
          <p:cNvPr id="1048655" name="Text 9"/>
          <p:cNvSpPr/>
          <p:nvPr/>
        </p:nvSpPr>
        <p:spPr>
          <a:xfrm>
            <a:off x="4341138" y="6806922"/>
            <a:ext cx="7068383" cy="77581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036"/>
              </a:lnSpc>
              <a:buNone/>
            </a:pPr>
            <a:r>
              <a:rPr dirty="0" sz="1357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Deficiencies in essential nutrients like vitamin D, fiber, and potassium can disrupt appetite regulation, increase cravings, and contribute to weight gain, ultimately increasing the risk of obesity.</a:t>
            </a:r>
            <a:endParaRPr dirty="0" sz="1357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59" name="Text 1"/>
          <p:cNvSpPr/>
          <p:nvPr/>
        </p:nvSpPr>
        <p:spPr>
          <a:xfrm>
            <a:off x="3621167" y="427673"/>
            <a:ext cx="7388066" cy="972026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3827"/>
              </a:lnSpc>
              <a:buNone/>
            </a:pPr>
            <a:r>
              <a:rPr dirty="0" sz="3062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Lifestyle Modifications for Preventing Lifestyle Disorders</a:t>
            </a:r>
            <a:endParaRPr dirty="0" sz="3062" lang="en-US"/>
          </a:p>
        </p:txBody>
      </p:sp>
      <p:sp>
        <p:nvSpPr>
          <p:cNvPr id="1048660" name="Shape 2"/>
          <p:cNvSpPr/>
          <p:nvPr/>
        </p:nvSpPr>
        <p:spPr>
          <a:xfrm>
            <a:off x="7299722" y="1710690"/>
            <a:ext cx="31075" cy="6101239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61" name="Shape 3"/>
          <p:cNvSpPr/>
          <p:nvPr/>
        </p:nvSpPr>
        <p:spPr>
          <a:xfrm>
            <a:off x="6595884" y="2044958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62" name="Shape 4"/>
          <p:cNvSpPr/>
          <p:nvPr/>
        </p:nvSpPr>
        <p:spPr>
          <a:xfrm>
            <a:off x="7140238" y="1885593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63" name="Text 5"/>
          <p:cNvSpPr/>
          <p:nvPr/>
        </p:nvSpPr>
        <p:spPr>
          <a:xfrm>
            <a:off x="7263110" y="1943814"/>
            <a:ext cx="104061" cy="2333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1837"/>
              </a:lnSpc>
              <a:buNone/>
            </a:pPr>
            <a:r>
              <a:rPr dirty="0" sz="183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dirty="0" sz="1837" lang="en-US"/>
          </a:p>
        </p:txBody>
      </p:sp>
      <p:sp>
        <p:nvSpPr>
          <p:cNvPr id="1048664" name="Text 6"/>
          <p:cNvSpPr/>
          <p:nvPr/>
        </p:nvSpPr>
        <p:spPr>
          <a:xfrm>
            <a:off x="4515564" y="1866186"/>
            <a:ext cx="1944172" cy="243007"/>
          </a:xfrm>
          <a:prstGeom prst="rect"/>
          <a:noFill/>
        </p:spPr>
        <p:txBody>
          <a:bodyPr anchor="t" rtlCol="0" wrap="none"/>
          <a:p>
            <a:pPr algn="r" indent="0" marL="0">
              <a:lnSpc>
                <a:spcPts val="1914"/>
              </a:lnSpc>
              <a:buNone/>
            </a:pPr>
            <a:r>
              <a:rPr dirty="0" sz="1531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Balanced Diet</a:t>
            </a:r>
            <a:endParaRPr dirty="0" sz="1531" lang="en-US"/>
          </a:p>
        </p:txBody>
      </p:sp>
      <p:sp>
        <p:nvSpPr>
          <p:cNvPr id="1048665" name="Text 7"/>
          <p:cNvSpPr/>
          <p:nvPr/>
        </p:nvSpPr>
        <p:spPr>
          <a:xfrm>
            <a:off x="3621167" y="2202418"/>
            <a:ext cx="2838569" cy="1166217"/>
          </a:xfrm>
          <a:prstGeom prst="rect"/>
          <a:noFill/>
        </p:spPr>
        <p:txBody>
          <a:bodyPr anchor="t" rtlCol="0" wrap="square"/>
          <a:p>
            <a:pPr algn="r" indent="0" marL="0">
              <a:lnSpc>
                <a:spcPts val="1837"/>
              </a:lnSpc>
              <a:buNone/>
            </a:pPr>
            <a:r>
              <a:rPr dirty="0" sz="122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Prioritize whole, unprocessed foods, including fruits, vegetables, whole grains, lean protein, and healthy fats. Limit processed foods, sugary drinks, and unhealthy fats.</a:t>
            </a:r>
            <a:endParaRPr dirty="0" sz="1225" lang="en-US"/>
          </a:p>
        </p:txBody>
      </p:sp>
      <p:sp>
        <p:nvSpPr>
          <p:cNvPr id="1048666" name="Shape 8"/>
          <p:cNvSpPr/>
          <p:nvPr/>
        </p:nvSpPr>
        <p:spPr>
          <a:xfrm>
            <a:off x="7490162" y="2822555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67" name="Shape 9"/>
          <p:cNvSpPr/>
          <p:nvPr/>
        </p:nvSpPr>
        <p:spPr>
          <a:xfrm>
            <a:off x="7140238" y="2663190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68" name="Text 10"/>
          <p:cNvSpPr/>
          <p:nvPr/>
        </p:nvSpPr>
        <p:spPr>
          <a:xfrm>
            <a:off x="7243346" y="2721412"/>
            <a:ext cx="143708" cy="2333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1837"/>
              </a:lnSpc>
              <a:buNone/>
            </a:pPr>
            <a:r>
              <a:rPr dirty="0" sz="183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dirty="0" sz="1837" lang="en-US"/>
          </a:p>
        </p:txBody>
      </p:sp>
      <p:sp>
        <p:nvSpPr>
          <p:cNvPr id="1048669" name="Text 11"/>
          <p:cNvSpPr/>
          <p:nvPr/>
        </p:nvSpPr>
        <p:spPr>
          <a:xfrm>
            <a:off x="8170664" y="2643783"/>
            <a:ext cx="1944172" cy="24300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1914"/>
              </a:lnSpc>
              <a:buNone/>
            </a:pPr>
            <a:r>
              <a:rPr dirty="0" sz="1531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Regular Exercise</a:t>
            </a:r>
            <a:endParaRPr dirty="0" sz="1531" lang="en-US"/>
          </a:p>
        </p:txBody>
      </p:sp>
      <p:sp>
        <p:nvSpPr>
          <p:cNvPr id="1048670" name="Text 12"/>
          <p:cNvSpPr/>
          <p:nvPr/>
        </p:nvSpPr>
        <p:spPr>
          <a:xfrm>
            <a:off x="8170664" y="2980015"/>
            <a:ext cx="2838569" cy="1399461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1837"/>
              </a:lnSpc>
              <a:buNone/>
            </a:pPr>
            <a:r>
              <a:rPr dirty="0" sz="122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Engage in at least 150 minutes of moderate-intensity aerobic activity or 75 minutes of vigorous-intensity aerobic activity per week. Include strength training exercises twice a week.</a:t>
            </a:r>
            <a:endParaRPr dirty="0" sz="1225" lang="en-US"/>
          </a:p>
        </p:txBody>
      </p:sp>
      <p:sp>
        <p:nvSpPr>
          <p:cNvPr id="1048671" name="Shape 13"/>
          <p:cNvSpPr/>
          <p:nvPr/>
        </p:nvSpPr>
        <p:spPr>
          <a:xfrm>
            <a:off x="6595884" y="4013895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72" name="Shape 14"/>
          <p:cNvSpPr/>
          <p:nvPr/>
        </p:nvSpPr>
        <p:spPr>
          <a:xfrm>
            <a:off x="7140238" y="3854529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73" name="Text 15"/>
          <p:cNvSpPr/>
          <p:nvPr/>
        </p:nvSpPr>
        <p:spPr>
          <a:xfrm>
            <a:off x="7243346" y="3912751"/>
            <a:ext cx="143708" cy="2333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1837"/>
              </a:lnSpc>
              <a:buNone/>
            </a:pPr>
            <a:r>
              <a:rPr dirty="0" sz="183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dirty="0" sz="1837" lang="en-US"/>
          </a:p>
        </p:txBody>
      </p:sp>
      <p:sp>
        <p:nvSpPr>
          <p:cNvPr id="1048674" name="Text 16"/>
          <p:cNvSpPr/>
          <p:nvPr/>
        </p:nvSpPr>
        <p:spPr>
          <a:xfrm>
            <a:off x="4512826" y="3835122"/>
            <a:ext cx="1946910" cy="243007"/>
          </a:xfrm>
          <a:prstGeom prst="rect"/>
          <a:noFill/>
        </p:spPr>
        <p:txBody>
          <a:bodyPr anchor="t" rtlCol="0" wrap="none"/>
          <a:p>
            <a:pPr algn="r" indent="0" marL="0">
              <a:lnSpc>
                <a:spcPts val="1914"/>
              </a:lnSpc>
              <a:buNone/>
            </a:pPr>
            <a:r>
              <a:rPr dirty="0" sz="1531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Stress Management</a:t>
            </a:r>
            <a:endParaRPr dirty="0" sz="1531" lang="en-US"/>
          </a:p>
        </p:txBody>
      </p:sp>
      <p:sp>
        <p:nvSpPr>
          <p:cNvPr id="1048675" name="Text 17"/>
          <p:cNvSpPr/>
          <p:nvPr/>
        </p:nvSpPr>
        <p:spPr>
          <a:xfrm>
            <a:off x="3621167" y="4171355"/>
            <a:ext cx="2838569" cy="1166217"/>
          </a:xfrm>
          <a:prstGeom prst="rect"/>
          <a:noFill/>
        </p:spPr>
        <p:txBody>
          <a:bodyPr anchor="t" rtlCol="0" wrap="square"/>
          <a:p>
            <a:pPr algn="r" indent="0" marL="0">
              <a:lnSpc>
                <a:spcPts val="1837"/>
              </a:lnSpc>
              <a:buNone/>
            </a:pPr>
            <a:r>
              <a:rPr dirty="0" sz="122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Practice stress-reducing techniques like yoga, meditation, deep breathing exercises, or spending time in nature. Seek support from friends, family, or a therapist.</a:t>
            </a:r>
            <a:endParaRPr dirty="0" sz="1225" lang="en-US"/>
          </a:p>
        </p:txBody>
      </p:sp>
      <p:sp>
        <p:nvSpPr>
          <p:cNvPr id="1048676" name="Shape 18"/>
          <p:cNvSpPr/>
          <p:nvPr/>
        </p:nvSpPr>
        <p:spPr>
          <a:xfrm>
            <a:off x="7490162" y="5114985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77" name="Shape 19"/>
          <p:cNvSpPr/>
          <p:nvPr/>
        </p:nvSpPr>
        <p:spPr>
          <a:xfrm>
            <a:off x="7140238" y="4955619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78" name="Text 20"/>
          <p:cNvSpPr/>
          <p:nvPr/>
        </p:nvSpPr>
        <p:spPr>
          <a:xfrm>
            <a:off x="7246918" y="5013841"/>
            <a:ext cx="136565" cy="2333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1837"/>
              </a:lnSpc>
              <a:buNone/>
            </a:pPr>
            <a:r>
              <a:rPr dirty="0" sz="183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4</a:t>
            </a:r>
            <a:endParaRPr dirty="0" sz="1837" lang="en-US"/>
          </a:p>
        </p:txBody>
      </p:sp>
      <p:sp>
        <p:nvSpPr>
          <p:cNvPr id="1048679" name="Text 21"/>
          <p:cNvSpPr/>
          <p:nvPr/>
        </p:nvSpPr>
        <p:spPr>
          <a:xfrm>
            <a:off x="8170664" y="4936212"/>
            <a:ext cx="1944172" cy="24300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1914"/>
              </a:lnSpc>
              <a:buNone/>
            </a:pPr>
            <a:r>
              <a:rPr dirty="0" sz="1531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Adequate Sleep</a:t>
            </a:r>
            <a:endParaRPr dirty="0" sz="1531" lang="en-US"/>
          </a:p>
        </p:txBody>
      </p:sp>
      <p:sp>
        <p:nvSpPr>
          <p:cNvPr id="1048680" name="Text 22"/>
          <p:cNvSpPr/>
          <p:nvPr/>
        </p:nvSpPr>
        <p:spPr>
          <a:xfrm>
            <a:off x="8170664" y="5272445"/>
            <a:ext cx="2838569" cy="1166217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1837"/>
              </a:lnSpc>
              <a:buNone/>
            </a:pPr>
            <a:r>
              <a:rPr dirty="0" sz="122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Aim for 7-9 hours of quality sleep each night. Create a consistent sleep schedule, optimize your sleep environment, and avoid caffeine and alcohol before bed.</a:t>
            </a:r>
            <a:endParaRPr dirty="0" sz="1225" lang="en-US"/>
          </a:p>
        </p:txBody>
      </p:sp>
      <p:sp>
        <p:nvSpPr>
          <p:cNvPr id="1048681" name="Shape 23"/>
          <p:cNvSpPr/>
          <p:nvPr/>
        </p:nvSpPr>
        <p:spPr>
          <a:xfrm>
            <a:off x="6595884" y="6099512"/>
            <a:ext cx="544354" cy="31075"/>
          </a:xfrm>
          <a:prstGeom prst="roundRect">
            <a:avLst>
              <a:gd name="adj" fmla="val 225238"/>
            </a:avLst>
          </a:prstGeom>
          <a:solidFill>
            <a:srgbClr val="DDD3BA"/>
          </a:solidFill>
        </p:spPr>
      </p:sp>
      <p:sp>
        <p:nvSpPr>
          <p:cNvPr id="1048682" name="Shape 24"/>
          <p:cNvSpPr/>
          <p:nvPr/>
        </p:nvSpPr>
        <p:spPr>
          <a:xfrm>
            <a:off x="7140238" y="5940147"/>
            <a:ext cx="349925" cy="349925"/>
          </a:xfrm>
          <a:prstGeom prst="roundRect">
            <a:avLst>
              <a:gd name="adj" fmla="val 2000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48683" name="Text 25"/>
          <p:cNvSpPr/>
          <p:nvPr/>
        </p:nvSpPr>
        <p:spPr>
          <a:xfrm>
            <a:off x="7248942" y="5998369"/>
            <a:ext cx="132517" cy="233363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1837"/>
              </a:lnSpc>
              <a:buNone/>
            </a:pPr>
            <a:r>
              <a:rPr dirty="0" sz="183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5</a:t>
            </a:r>
            <a:endParaRPr dirty="0" sz="1837" lang="en-US"/>
          </a:p>
        </p:txBody>
      </p:sp>
      <p:sp>
        <p:nvSpPr>
          <p:cNvPr id="1048684" name="Text 26"/>
          <p:cNvSpPr/>
          <p:nvPr/>
        </p:nvSpPr>
        <p:spPr>
          <a:xfrm>
            <a:off x="3814286" y="5920740"/>
            <a:ext cx="2645450" cy="243007"/>
          </a:xfrm>
          <a:prstGeom prst="rect"/>
          <a:noFill/>
        </p:spPr>
        <p:txBody>
          <a:bodyPr anchor="t" rtlCol="0" wrap="none"/>
          <a:p>
            <a:pPr algn="r" indent="0" marL="0">
              <a:lnSpc>
                <a:spcPts val="1914"/>
              </a:lnSpc>
              <a:buNone/>
            </a:pPr>
            <a:r>
              <a:rPr dirty="0" sz="1531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Regular Medical Checkups</a:t>
            </a:r>
            <a:endParaRPr dirty="0" sz="1531" lang="en-US"/>
          </a:p>
        </p:txBody>
      </p:sp>
      <p:sp>
        <p:nvSpPr>
          <p:cNvPr id="1048685" name="Text 27"/>
          <p:cNvSpPr/>
          <p:nvPr/>
        </p:nvSpPr>
        <p:spPr>
          <a:xfrm>
            <a:off x="3621167" y="6256973"/>
            <a:ext cx="2838569" cy="1399461"/>
          </a:xfrm>
          <a:prstGeom prst="rect"/>
          <a:noFill/>
        </p:spPr>
        <p:txBody>
          <a:bodyPr anchor="t" rtlCol="0" wrap="square"/>
          <a:p>
            <a:pPr algn="r" indent="0" marL="0">
              <a:lnSpc>
                <a:spcPts val="1837"/>
              </a:lnSpc>
              <a:buNone/>
            </a:pPr>
            <a:r>
              <a:rPr dirty="0" sz="1225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Schedule regular checkups with your healthcare provider to monitor your overall health, identify potential nutritional deficiencies, and receive personalized advice on lifestyle modifications.</a:t>
            </a:r>
            <a:endParaRPr dirty="0" sz="1225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89" name="Text 1"/>
          <p:cNvSpPr/>
          <p:nvPr/>
        </p:nvSpPr>
        <p:spPr>
          <a:xfrm>
            <a:off x="2037993" y="722352"/>
            <a:ext cx="10554414" cy="138874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468"/>
              </a:lnSpc>
              <a:buNone/>
            </a:pPr>
            <a:r>
              <a:rPr dirty="0" sz="4374" lang="en-US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The Importance of a Balanced Diet and Healthy Lifestyle</a:t>
            </a:r>
            <a:endParaRPr dirty="0" sz="4374" lang="en-US"/>
          </a:p>
        </p:txBody>
      </p:sp>
      <p:pic>
        <p:nvPicPr>
          <p:cNvPr id="209716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037993" y="2555438"/>
            <a:ext cx="555427" cy="555427"/>
          </a:xfrm>
          <a:prstGeom prst="rect"/>
        </p:spPr>
      </p:pic>
      <p:sp>
        <p:nvSpPr>
          <p:cNvPr id="1048690" name="Text 2"/>
          <p:cNvSpPr/>
          <p:nvPr/>
        </p:nvSpPr>
        <p:spPr>
          <a:xfrm>
            <a:off x="2037993" y="3333036"/>
            <a:ext cx="2388632" cy="1041559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Reduced Risk of Chronic Diseases</a:t>
            </a:r>
            <a:endParaRPr dirty="0" sz="2187" lang="en-US"/>
          </a:p>
        </p:txBody>
      </p:sp>
      <p:sp>
        <p:nvSpPr>
          <p:cNvPr id="1048691" name="Text 3"/>
          <p:cNvSpPr/>
          <p:nvPr/>
        </p:nvSpPr>
        <p:spPr>
          <a:xfrm>
            <a:off x="2037993" y="4507825"/>
            <a:ext cx="2388632" cy="299930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balanced diet and healthy lifestyle can significantly reduce your risk of developing chronic diseases like heart disease, diabetes, stroke, and certain types of cancer.</a:t>
            </a:r>
            <a:endParaRPr dirty="0" sz="1750" lang="en-US"/>
          </a:p>
        </p:txBody>
      </p:sp>
      <p:pic>
        <p:nvPicPr>
          <p:cNvPr id="2097165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59881" y="2555438"/>
            <a:ext cx="555427" cy="555427"/>
          </a:xfrm>
          <a:prstGeom prst="rect"/>
        </p:spPr>
      </p:pic>
      <p:sp>
        <p:nvSpPr>
          <p:cNvPr id="1048692" name="Text 4"/>
          <p:cNvSpPr/>
          <p:nvPr/>
        </p:nvSpPr>
        <p:spPr>
          <a:xfrm>
            <a:off x="4759881" y="3333036"/>
            <a:ext cx="2388632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Increased Energy Levels</a:t>
            </a:r>
            <a:endParaRPr dirty="0" sz="2187" lang="en-US"/>
          </a:p>
        </p:txBody>
      </p:sp>
      <p:sp>
        <p:nvSpPr>
          <p:cNvPr id="1048693" name="Text 5"/>
          <p:cNvSpPr/>
          <p:nvPr/>
        </p:nvSpPr>
        <p:spPr>
          <a:xfrm>
            <a:off x="4759881" y="4160639"/>
            <a:ext cx="2388632" cy="233279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Providing your body with the nutrients it needs can boost energy levels, improve mental clarity, and enhance overall well-being.</a:t>
            </a:r>
            <a:endParaRPr dirty="0" sz="1750" lang="en-US"/>
          </a:p>
        </p:txBody>
      </p:sp>
      <p:pic>
        <p:nvPicPr>
          <p:cNvPr id="2097166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481768" y="2555438"/>
            <a:ext cx="555427" cy="555427"/>
          </a:xfrm>
          <a:prstGeom prst="rect"/>
        </p:spPr>
      </p:pic>
      <p:sp>
        <p:nvSpPr>
          <p:cNvPr id="1048694" name="Text 6"/>
          <p:cNvSpPr/>
          <p:nvPr/>
        </p:nvSpPr>
        <p:spPr>
          <a:xfrm>
            <a:off x="7481768" y="3333036"/>
            <a:ext cx="2388632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Stronger Immune System</a:t>
            </a:r>
            <a:endParaRPr dirty="0" sz="2187" lang="en-US"/>
          </a:p>
        </p:txBody>
      </p:sp>
      <p:sp>
        <p:nvSpPr>
          <p:cNvPr id="1048695" name="Text 7"/>
          <p:cNvSpPr/>
          <p:nvPr/>
        </p:nvSpPr>
        <p:spPr>
          <a:xfrm>
            <a:off x="7481768" y="4160639"/>
            <a:ext cx="2388632" cy="233279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healthy diet and lifestyle support a robust immune system, reducing susceptibility to infections and illnesses.</a:t>
            </a:r>
            <a:endParaRPr dirty="0" sz="1750" lang="en-US"/>
          </a:p>
        </p:txBody>
      </p:sp>
      <p:pic>
        <p:nvPicPr>
          <p:cNvPr id="2097167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203656" y="2555438"/>
            <a:ext cx="555427" cy="555427"/>
          </a:xfrm>
          <a:prstGeom prst="rect"/>
        </p:spPr>
      </p:pic>
      <p:sp>
        <p:nvSpPr>
          <p:cNvPr id="1048696" name="Text 8"/>
          <p:cNvSpPr/>
          <p:nvPr/>
        </p:nvSpPr>
        <p:spPr>
          <a:xfrm>
            <a:off x="10203656" y="3333036"/>
            <a:ext cx="2388751" cy="69437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734"/>
              </a:lnSpc>
              <a:buNone/>
            </a:pPr>
            <a:r>
              <a:rPr dirty="0" sz="2187" lang="en-US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Improved Mood and Well-being</a:t>
            </a:r>
            <a:endParaRPr dirty="0" sz="2187" lang="en-US"/>
          </a:p>
        </p:txBody>
      </p:sp>
      <p:sp>
        <p:nvSpPr>
          <p:cNvPr id="1048697" name="Text 9"/>
          <p:cNvSpPr/>
          <p:nvPr/>
        </p:nvSpPr>
        <p:spPr>
          <a:xfrm>
            <a:off x="10203656" y="4160639"/>
            <a:ext cx="2388751" cy="233279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Nourishing your body with nutrient-rich foods can improve mood, reduce stress levels, and contribute to a sense of overall well-being.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2024-06-16T19:14:02Z</dcterms:created>
  <dcterms:modified xsi:type="dcterms:W3CDTF">2024-06-18T03:38:56Z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41f2aa0760fc4f63b66b45e0d75a9601</vt:lpwstr>
  </property>
</Properties>
</file>