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9" name=""/>
        <p:cNvGrpSpPr/>
        <p:nvPr/>
      </p:nvGrpSpPr>
      <p:grpSpPr>
        <a:xfrm>
          <a:off x="0" y="0"/>
          <a:ext cx="0" cy="0"/>
          <a:chOff x="0" y="0"/>
          <a:chExt cx="0" cy="0"/>
        </a:xfrm>
      </p:grpSpPr>
      <p:sp>
        <p:nvSpPr>
          <p:cNvPr id="1048708"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709"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710"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711"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2"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713"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9" name=""/>
        <p:cNvGrpSpPr/>
        <p:nvPr/>
      </p:nvGrpSpPr>
      <p:grpSpPr>
        <a:xfrm>
          <a:off x="0" y="0"/>
          <a:ext cx="0" cy="0"/>
          <a:chOff x="0" y="0"/>
          <a:chExt cx="0" cy="0"/>
        </a:xfrm>
      </p:grpSpPr>
      <p:sp>
        <p:nvSpPr>
          <p:cNvPr id="1048586" name="Slide Image Placeholder 1"/>
          <p:cNvSpPr>
            <a:spLocks noChangeAspect="1" noRot="1" noGrp="1"/>
          </p:cNvSpPr>
          <p:nvPr>
            <p:ph type="sldImg"/>
          </p:nvPr>
        </p:nvSpPr>
        <p:spPr/>
      </p:sp>
      <p:sp>
        <p:nvSpPr>
          <p:cNvPr id="1048587" name="Notes Placeholder 2"/>
          <p:cNvSpPr>
            <a:spLocks noGrp="1"/>
          </p:cNvSpPr>
          <p:nvPr>
            <p:ph type="body" idx="1"/>
          </p:nvPr>
        </p:nvSpPr>
        <p:spPr/>
        <p:txBody>
          <a:bodyPr/>
          <a:p>
            <a:r>
              <a:rPr dirty="0" lang="en-US"/>
              <a:t/>
            </a:r>
            <a:endParaRPr dirty="0" lang="en-US"/>
          </a:p>
        </p:txBody>
      </p:sp>
      <p:sp>
        <p:nvSpPr>
          <p:cNvPr id="1048588"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2" name=""/>
        <p:cNvGrpSpPr/>
        <p:nvPr/>
      </p:nvGrpSpPr>
      <p:grpSpPr>
        <a:xfrm>
          <a:off x="0" y="0"/>
          <a:ext cx="0" cy="0"/>
          <a:chOff x="0" y="0"/>
          <a:chExt cx="0" cy="0"/>
        </a:xfrm>
      </p:grpSpPr>
      <p:sp>
        <p:nvSpPr>
          <p:cNvPr id="1048607" name="Slide Image Placeholder 1"/>
          <p:cNvSpPr>
            <a:spLocks noChangeAspect="1" noRot="1" noGrp="1"/>
          </p:cNvSpPr>
          <p:nvPr>
            <p:ph type="sldImg"/>
          </p:nvPr>
        </p:nvSpPr>
        <p:spPr/>
      </p:sp>
      <p:sp>
        <p:nvSpPr>
          <p:cNvPr id="1048608" name="Notes Placeholder 2"/>
          <p:cNvSpPr>
            <a:spLocks noGrp="1"/>
          </p:cNvSpPr>
          <p:nvPr>
            <p:ph type="body" idx="1"/>
          </p:nvPr>
        </p:nvSpPr>
        <p:spPr/>
        <p:txBody>
          <a:bodyPr/>
          <a:p>
            <a:r>
              <a:rPr dirty="0" lang="en-US"/>
              <a:t/>
            </a:r>
            <a:endParaRPr dirty="0" lang="en-US"/>
          </a:p>
        </p:txBody>
      </p:sp>
      <p:sp>
        <p:nvSpPr>
          <p:cNvPr id="1048609"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633" name="Slide Image Placeholder 1"/>
          <p:cNvSpPr>
            <a:spLocks noChangeAspect="1" noRot="1" noGrp="1"/>
          </p:cNvSpPr>
          <p:nvPr>
            <p:ph type="sldImg"/>
          </p:nvPr>
        </p:nvSpPr>
        <p:spPr/>
      </p:sp>
      <p:sp>
        <p:nvSpPr>
          <p:cNvPr id="1048634" name="Notes Placeholder 2"/>
          <p:cNvSpPr>
            <a:spLocks noGrp="1"/>
          </p:cNvSpPr>
          <p:nvPr>
            <p:ph type="body" idx="1"/>
          </p:nvPr>
        </p:nvSpPr>
        <p:spPr/>
        <p:txBody>
          <a:bodyPr/>
          <a:p>
            <a:r>
              <a:rPr dirty="0" lang="en-US"/>
              <a:t/>
            </a:r>
            <a:endParaRPr dirty="0" lang="en-US"/>
          </a:p>
        </p:txBody>
      </p:sp>
      <p:sp>
        <p:nvSpPr>
          <p:cNvPr id="1048635"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653" name="Slide Image Placeholder 1"/>
          <p:cNvSpPr>
            <a:spLocks noChangeAspect="1" noRot="1" noGrp="1"/>
          </p:cNvSpPr>
          <p:nvPr>
            <p:ph type="sldImg"/>
          </p:nvPr>
        </p:nvSpPr>
        <p:spPr/>
      </p:sp>
      <p:sp>
        <p:nvSpPr>
          <p:cNvPr id="1048654" name="Notes Placeholder 2"/>
          <p:cNvSpPr>
            <a:spLocks noGrp="1"/>
          </p:cNvSpPr>
          <p:nvPr>
            <p:ph type="body" idx="1"/>
          </p:nvPr>
        </p:nvSpPr>
        <p:spPr/>
        <p:txBody>
          <a:bodyPr/>
          <a:p>
            <a:r>
              <a:rPr dirty="0" lang="en-US"/>
              <a:t/>
            </a:r>
            <a:endParaRPr dirty="0" lang="en-US"/>
          </a:p>
        </p:txBody>
      </p:sp>
      <p:sp>
        <p:nvSpPr>
          <p:cNvPr id="1048655"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66" name="Slide Image Placeholder 1"/>
          <p:cNvSpPr>
            <a:spLocks noChangeAspect="1" noRot="1" noGrp="1"/>
          </p:cNvSpPr>
          <p:nvPr>
            <p:ph type="sldImg"/>
          </p:nvPr>
        </p:nvSpPr>
        <p:spPr/>
      </p:sp>
      <p:sp>
        <p:nvSpPr>
          <p:cNvPr id="1048667" name="Notes Placeholder 2"/>
          <p:cNvSpPr>
            <a:spLocks noGrp="1"/>
          </p:cNvSpPr>
          <p:nvPr>
            <p:ph type="body" idx="1"/>
          </p:nvPr>
        </p:nvSpPr>
        <p:spPr/>
        <p:txBody>
          <a:bodyPr/>
          <a:p>
            <a:r>
              <a:rPr dirty="0" lang="en-US"/>
              <a:t/>
            </a:r>
            <a:endParaRPr dirty="0" lang="en-US"/>
          </a:p>
        </p:txBody>
      </p:sp>
      <p:sp>
        <p:nvSpPr>
          <p:cNvPr id="1048668"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79" name="Slide Image Placeholder 1"/>
          <p:cNvSpPr>
            <a:spLocks noChangeAspect="1" noRot="1" noGrp="1"/>
          </p:cNvSpPr>
          <p:nvPr>
            <p:ph type="sldImg"/>
          </p:nvPr>
        </p:nvSpPr>
        <p:spPr/>
      </p:sp>
      <p:sp>
        <p:nvSpPr>
          <p:cNvPr id="1048680" name="Notes Placeholder 2"/>
          <p:cNvSpPr>
            <a:spLocks noGrp="1"/>
          </p:cNvSpPr>
          <p:nvPr>
            <p:ph type="body" idx="1"/>
          </p:nvPr>
        </p:nvSpPr>
        <p:spPr/>
        <p:txBody>
          <a:bodyPr/>
          <a:p>
            <a:r>
              <a:rPr dirty="0" lang="en-US"/>
              <a:t/>
            </a:r>
            <a:endParaRPr dirty="0" lang="en-US"/>
          </a:p>
        </p:txBody>
      </p:sp>
      <p:sp>
        <p:nvSpPr>
          <p:cNvPr id="1048681"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705" name="Slide Image Placeholder 1"/>
          <p:cNvSpPr>
            <a:spLocks noChangeAspect="1" noRot="1" noGrp="1"/>
          </p:cNvSpPr>
          <p:nvPr>
            <p:ph type="sldImg"/>
          </p:nvPr>
        </p:nvSpPr>
        <p:spPr/>
      </p:sp>
      <p:sp>
        <p:nvSpPr>
          <p:cNvPr id="1048706" name="Notes Placeholder 2"/>
          <p:cNvSpPr>
            <a:spLocks noGrp="1"/>
          </p:cNvSpPr>
          <p:nvPr>
            <p:ph type="body" idx="1"/>
          </p:nvPr>
        </p:nvSpPr>
        <p:spPr/>
        <p:txBody>
          <a:bodyPr/>
          <a:p>
            <a:r>
              <a:rPr dirty="0" lang="en-US"/>
              <a:t/>
            </a:r>
            <a:endParaRPr dirty="0" lang="en-US"/>
          </a:p>
        </p:txBody>
      </p:sp>
      <p:sp>
        <p:nvSpPr>
          <p:cNvPr id="1048707"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4"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2"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15" name=""/>
        <p:cNvGrpSpPr/>
        <p:nvPr/>
      </p:nvGrpSpPr>
      <p:grpSpPr>
        <a:xfrm>
          <a:off x="0" y="0"/>
          <a:ext cx="0" cy="0"/>
          <a:chOff x="0" y="0"/>
          <a:chExt cx="0" cy="0"/>
        </a:xfrm>
      </p:grpSpPr>
      <p:sp>
        <p:nvSpPr>
          <p:cNvPr id="1048576" name=""/>
          <p:cNvSpPr txBox="1"/>
          <p:nvPr/>
        </p:nvSpPr>
        <p:spPr>
          <a:xfrm>
            <a:off x="751683" y="3459447"/>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577" name=""/>
          <p:cNvSpPr txBox="1"/>
          <p:nvPr/>
        </p:nvSpPr>
        <p:spPr>
          <a:xfrm>
            <a:off x="9270184" y="4630389"/>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578"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
        <p:nvSpPr>
          <p:cNvPr id="1048579" name=""/>
          <p:cNvSpPr txBox="1"/>
          <p:nvPr/>
        </p:nvSpPr>
        <p:spPr>
          <a:xfrm rot="21600000">
            <a:off x="456499" y="1212848"/>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02A5E3"/>
                </a:solidFill>
                <a:latin typeface="Calibri"/>
              </a:rPr>
              <a:t>DANTULARI NARAYANA RAJA COLLEGE
(AUTONOMUS)
</a:t>
            </a:r>
            <a:endParaRPr sz="3600" lang="en-IN">
              <a:solidFill>
                <a:srgbClr val="02A5E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8"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16" name=""/>
        <p:cNvGrpSpPr/>
        <p:nvPr/>
      </p:nvGrpSpPr>
      <p:grpSpPr>
        <a:xfrm>
          <a:off x="0" y="0"/>
          <a:ext cx="0" cy="0"/>
          <a:chOff x="0" y="0"/>
          <a:chExt cx="0" cy="0"/>
        </a:xfrm>
      </p:grpSpPr>
      <p:sp>
        <p:nvSpPr>
          <p:cNvPr id="1048580" name=""/>
          <p:cNvSpPr txBox="1"/>
          <p:nvPr/>
        </p:nvSpPr>
        <p:spPr>
          <a:xfrm>
            <a:off x="1089582" y="3091179"/>
            <a:ext cx="15791912" cy="20472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6600" i="1" lang="en-US">
                <a:solidFill>
                  <a:srgbClr val="FFFF00"/>
                </a:solidFill>
                <a:latin typeface="Arial"/>
              </a:rPr>
              <a:t>BIOCHEMICAL CORRELATION IN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endParaRPr b="1" sz="6600" i="1" lang="en-IN">
              <a:solidFill>
                <a:srgbClr val="FFFF00"/>
              </a:solidFill>
            </a:endParaRPr>
          </a:p>
          <a:p>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 </a:t>
            </a:r>
            <a:r>
              <a:rPr b="1" sz="6600" i="1" lang="en-US">
                <a:solidFill>
                  <a:srgbClr val="FFFF00"/>
                </a:solidFill>
                <a:latin typeface="Arial"/>
              </a:rPr>
              <a:t>D</a:t>
            </a:r>
            <a:r>
              <a:rPr b="1" sz="6600" i="1" lang="en-US">
                <a:solidFill>
                  <a:srgbClr val="FFFF00"/>
                </a:solidFill>
                <a:latin typeface="Arial"/>
              </a:rPr>
              <a:t>I</a:t>
            </a:r>
            <a:r>
              <a:rPr b="1" sz="6600" i="1" lang="en-US">
                <a:solidFill>
                  <a:srgbClr val="FFFF00"/>
                </a:solidFill>
                <a:latin typeface="Arial"/>
              </a:rPr>
              <a:t>S</a:t>
            </a:r>
            <a:r>
              <a:rPr b="1" sz="6600" i="1" lang="en-US">
                <a:solidFill>
                  <a:srgbClr val="FFFF00"/>
                </a:solidFill>
                <a:latin typeface="Arial"/>
              </a:rPr>
              <a:t>O</a:t>
            </a:r>
            <a:r>
              <a:rPr b="1" sz="6600" i="1" lang="en-US">
                <a:solidFill>
                  <a:srgbClr val="FFFF00"/>
                </a:solidFill>
                <a:latin typeface="Arial"/>
              </a:rPr>
              <a:t>R</a:t>
            </a:r>
            <a:r>
              <a:rPr b="1" sz="6600" i="1" lang="en-US">
                <a:solidFill>
                  <a:srgbClr val="FFFF00"/>
                </a:solidFill>
                <a:latin typeface="Arial"/>
              </a:rPr>
              <a:t>DERS</a:t>
            </a:r>
            <a:endParaRPr b="1" sz="6600" i="1" lang="en-IN">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7" name=""/>
        <p:cNvGrpSpPr/>
        <p:nvPr/>
      </p:nvGrpSpPr>
      <p:grpSpPr>
        <a:xfrm>
          <a:off x="0" y="0"/>
          <a:ext cx="0" cy="0"/>
          <a:chOff x="0" y="0"/>
          <a:chExt cx="0" cy="0"/>
        </a:xfrm>
      </p:grpSpPr>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81" name="Shape 0"/>
          <p:cNvSpPr/>
          <p:nvPr/>
        </p:nvSpPr>
        <p:spPr>
          <a:xfrm>
            <a:off x="0" y="0"/>
            <a:ext cx="14630400" cy="8229600"/>
          </a:xfrm>
          <a:prstGeom prst="rect"/>
          <a:solidFill>
            <a:srgbClr val="0D0A2C">
              <a:alpha val="75000"/>
            </a:srgbClr>
          </a:solidFill>
        </p:spPr>
      </p:sp>
      <p:pic>
        <p:nvPicPr>
          <p:cNvPr id="2097153" name="Image 1" descr="preencoded.png"/>
          <p:cNvPicPr>
            <a:picLocks noChangeAspect="1"/>
          </p:cNvPicPr>
          <p:nvPr/>
        </p:nvPicPr>
        <p:blipFill>
          <a:blip xmlns:r="http://schemas.openxmlformats.org/officeDocument/2006/relationships" r:embed="rId2"/>
          <a:stretch>
            <a:fillRect/>
          </a:stretch>
        </p:blipFill>
        <p:spPr>
          <a:xfrm>
            <a:off x="0" y="0"/>
            <a:ext cx="5486400" cy="8229600"/>
          </a:xfrm>
          <a:prstGeom prst="rect"/>
        </p:spPr>
      </p:pic>
      <p:sp>
        <p:nvSpPr>
          <p:cNvPr id="1048582" name="Text 1"/>
          <p:cNvSpPr/>
          <p:nvPr/>
        </p:nvSpPr>
        <p:spPr>
          <a:xfrm>
            <a:off x="6319599" y="1504117"/>
            <a:ext cx="7477601" cy="1916430"/>
          </a:xfrm>
          <a:prstGeom prst="rect"/>
          <a:noFill/>
        </p:spPr>
        <p:txBody>
          <a:bodyPr anchor="t" rtlCol="0" wrap="square"/>
          <a:p>
            <a:pPr indent="0" marL="0">
              <a:lnSpc>
                <a:spcPts val="7545"/>
              </a:lnSpc>
              <a:buNone/>
            </a:pPr>
            <a:r>
              <a:rPr dirty="0" sz="6036" lang="en-US">
                <a:solidFill>
                  <a:srgbClr val="F2F0F4"/>
                </a:solidFill>
                <a:latin typeface="Montserrat" pitchFamily="34" charset="0"/>
                <a:ea typeface="Montserrat" pitchFamily="34" charset="-122"/>
                <a:cs typeface="Montserrat" pitchFamily="34" charset="-120"/>
              </a:rPr>
              <a:t>Organ-Specific Disorders</a:t>
            </a:r>
            <a:endParaRPr dirty="0" sz="6036" lang="en-US"/>
          </a:p>
        </p:txBody>
      </p:sp>
      <p:sp>
        <p:nvSpPr>
          <p:cNvPr id="1048583" name="Text 2"/>
          <p:cNvSpPr/>
          <p:nvPr/>
        </p:nvSpPr>
        <p:spPr>
          <a:xfrm>
            <a:off x="6319599" y="3753802"/>
            <a:ext cx="7477601" cy="2332792"/>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Organ-specific disorders, as the name suggests, are diseases that affect specific organs in the human body. These disorders are distinct from systemic diseases which affect multiple organs. Each organ has its own unique structure and function, and therefore, its own unique set of diseases. Understanding the specific mechanisms by which these disorders affect the body is crucial for developing effective treatments and preventing complications.</a:t>
            </a:r>
            <a:endParaRPr dirty="0" sz="1750" lang="en-US"/>
          </a:p>
        </p:txBody>
      </p:sp>
      <p:sp>
        <p:nvSpPr>
          <p:cNvPr id="1048584" name="Shape 3"/>
          <p:cNvSpPr/>
          <p:nvPr/>
        </p:nvSpPr>
        <p:spPr>
          <a:xfrm>
            <a:off x="6319599" y="6353175"/>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20" name=""/>
        <p:cNvGrpSpPr/>
        <p:nvPr/>
      </p:nvGrpSpPr>
      <p:grpSpPr>
        <a:xfrm>
          <a:off x="0" y="0"/>
          <a:ext cx="0" cy="0"/>
          <a:chOff x="0" y="0"/>
          <a:chExt cx="0" cy="0"/>
        </a:xfrm>
      </p:grpSpPr>
      <p:pic>
        <p:nvPicPr>
          <p:cNvPr id="2097156"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89" name="Shape 0"/>
          <p:cNvSpPr/>
          <p:nvPr/>
        </p:nvSpPr>
        <p:spPr>
          <a:xfrm>
            <a:off x="0" y="0"/>
            <a:ext cx="14630400" cy="8229600"/>
          </a:xfrm>
          <a:prstGeom prst="rect"/>
          <a:solidFill>
            <a:srgbClr val="0D0A2C">
              <a:alpha val="75000"/>
            </a:srgbClr>
          </a:solidFill>
        </p:spPr>
      </p:sp>
      <p:sp>
        <p:nvSpPr>
          <p:cNvPr id="1048590" name="Text 1"/>
          <p:cNvSpPr/>
          <p:nvPr/>
        </p:nvSpPr>
        <p:spPr>
          <a:xfrm>
            <a:off x="2037993" y="1037749"/>
            <a:ext cx="6873954" cy="694373"/>
          </a:xfrm>
          <a:prstGeom prst="rect"/>
          <a:noFill/>
        </p:spPr>
        <p:txBody>
          <a:bodyPr anchor="t" rtlCol="0" wrap="none"/>
          <a:p>
            <a:pPr indent="0" marL="0">
              <a:lnSpc>
                <a:spcPts val="5468"/>
              </a:lnSpc>
              <a:buNone/>
            </a:pPr>
            <a:r>
              <a:rPr dirty="0" sz="4374" lang="en-US">
                <a:solidFill>
                  <a:srgbClr val="F2F0F4"/>
                </a:solidFill>
                <a:latin typeface="Montserrat" pitchFamily="34" charset="0"/>
                <a:ea typeface="Montserrat" pitchFamily="34" charset="-122"/>
                <a:cs typeface="Montserrat" pitchFamily="34" charset="-120"/>
              </a:rPr>
              <a:t>Cardiovascular Disorders</a:t>
            </a:r>
            <a:endParaRPr dirty="0" sz="4374" lang="en-US"/>
          </a:p>
        </p:txBody>
      </p:sp>
      <p:sp>
        <p:nvSpPr>
          <p:cNvPr id="1048591" name="Shape 2"/>
          <p:cNvSpPr/>
          <p:nvPr/>
        </p:nvSpPr>
        <p:spPr>
          <a:xfrm>
            <a:off x="2037993" y="2426375"/>
            <a:ext cx="499943" cy="499943"/>
          </a:xfrm>
          <a:prstGeom prst="roundRect">
            <a:avLst>
              <a:gd name="adj" fmla="val 20000"/>
            </a:avLst>
          </a:prstGeom>
          <a:solidFill>
            <a:srgbClr val="3C136D"/>
          </a:solidFill>
          <a:ln w="7620">
            <a:solidFill>
              <a:srgbClr val="552C86"/>
            </a:solidFill>
            <a:prstDash val="solid"/>
          </a:ln>
        </p:spPr>
      </p:sp>
      <p:sp>
        <p:nvSpPr>
          <p:cNvPr id="1048592" name="Text 3"/>
          <p:cNvSpPr/>
          <p:nvPr/>
        </p:nvSpPr>
        <p:spPr>
          <a:xfrm>
            <a:off x="2227778" y="2509718"/>
            <a:ext cx="120372" cy="333256"/>
          </a:xfrm>
          <a:prstGeom prst="rect"/>
          <a:noFill/>
        </p:spPr>
        <p:txBody>
          <a:bodyPr anchor="t" rtlCol="0" wrap="none"/>
          <a:p>
            <a:pPr algn="ctr" indent="0" marL="0">
              <a:lnSpc>
                <a:spcPts val="2624"/>
              </a:lnSpc>
              <a:buNone/>
            </a:pPr>
            <a:r>
              <a:rPr dirty="0" sz="2624" lang="en-US">
                <a:solidFill>
                  <a:srgbClr val="DCD7E5"/>
                </a:solidFill>
                <a:latin typeface="Montserrat" pitchFamily="34" charset="0"/>
                <a:ea typeface="Montserrat" pitchFamily="34" charset="-122"/>
                <a:cs typeface="Montserrat" pitchFamily="34" charset="-120"/>
              </a:rPr>
              <a:t>1</a:t>
            </a:r>
            <a:endParaRPr dirty="0" sz="2624" lang="en-US"/>
          </a:p>
        </p:txBody>
      </p:sp>
      <p:sp>
        <p:nvSpPr>
          <p:cNvPr id="1048593" name="Text 4"/>
          <p:cNvSpPr/>
          <p:nvPr/>
        </p:nvSpPr>
        <p:spPr>
          <a:xfrm>
            <a:off x="2760107" y="2426375"/>
            <a:ext cx="2777490" cy="347186"/>
          </a:xfrm>
          <a:prstGeom prst="rect"/>
          <a:noFill/>
        </p:spPr>
        <p:txBody>
          <a:bodyPr anchor="t" rtlCol="0" wrap="none"/>
          <a:p>
            <a:pPr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Heart Disease</a:t>
            </a:r>
            <a:endParaRPr dirty="0" sz="2187" lang="en-US"/>
          </a:p>
        </p:txBody>
      </p:sp>
      <p:sp>
        <p:nvSpPr>
          <p:cNvPr id="1048594" name="Text 5"/>
          <p:cNvSpPr/>
          <p:nvPr/>
        </p:nvSpPr>
        <p:spPr>
          <a:xfrm>
            <a:off x="2760107" y="2906792"/>
            <a:ext cx="4444008" cy="1999536"/>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Heart disease, a leading cause of death worldwide, encompasses a range of conditions that affect the heart's ability to pump blood efficiently. This can include coronary artery disease, heart attacks, heart failure, and arrhythmias.</a:t>
            </a:r>
            <a:endParaRPr dirty="0" sz="1750" lang="en-US"/>
          </a:p>
        </p:txBody>
      </p:sp>
      <p:sp>
        <p:nvSpPr>
          <p:cNvPr id="1048595" name="Shape 6"/>
          <p:cNvSpPr/>
          <p:nvPr/>
        </p:nvSpPr>
        <p:spPr>
          <a:xfrm>
            <a:off x="7426285" y="2426375"/>
            <a:ext cx="499943" cy="499943"/>
          </a:xfrm>
          <a:prstGeom prst="roundRect">
            <a:avLst>
              <a:gd name="adj" fmla="val 20000"/>
            </a:avLst>
          </a:prstGeom>
          <a:solidFill>
            <a:srgbClr val="3C136D"/>
          </a:solidFill>
          <a:ln w="7620">
            <a:solidFill>
              <a:srgbClr val="552C86"/>
            </a:solidFill>
            <a:prstDash val="solid"/>
          </a:ln>
        </p:spPr>
      </p:sp>
      <p:sp>
        <p:nvSpPr>
          <p:cNvPr id="1048596" name="Text 7"/>
          <p:cNvSpPr/>
          <p:nvPr/>
        </p:nvSpPr>
        <p:spPr>
          <a:xfrm>
            <a:off x="7581543" y="2509718"/>
            <a:ext cx="189309" cy="333256"/>
          </a:xfrm>
          <a:prstGeom prst="rect"/>
          <a:noFill/>
        </p:spPr>
        <p:txBody>
          <a:bodyPr anchor="t" rtlCol="0" wrap="none"/>
          <a:p>
            <a:pPr algn="ctr" indent="0" marL="0">
              <a:lnSpc>
                <a:spcPts val="2624"/>
              </a:lnSpc>
              <a:buNone/>
            </a:pPr>
            <a:r>
              <a:rPr dirty="0" sz="2624" lang="en-US">
                <a:solidFill>
                  <a:srgbClr val="DCD7E5"/>
                </a:solidFill>
                <a:latin typeface="Montserrat" pitchFamily="34" charset="0"/>
                <a:ea typeface="Montserrat" pitchFamily="34" charset="-122"/>
                <a:cs typeface="Montserrat" pitchFamily="34" charset="-120"/>
              </a:rPr>
              <a:t>2</a:t>
            </a:r>
            <a:endParaRPr dirty="0" sz="2624" lang="en-US"/>
          </a:p>
        </p:txBody>
      </p:sp>
      <p:sp>
        <p:nvSpPr>
          <p:cNvPr id="1048597" name="Text 8"/>
          <p:cNvSpPr/>
          <p:nvPr/>
        </p:nvSpPr>
        <p:spPr>
          <a:xfrm>
            <a:off x="8148399" y="2426375"/>
            <a:ext cx="2777490" cy="347186"/>
          </a:xfrm>
          <a:prstGeom prst="rect"/>
          <a:noFill/>
        </p:spPr>
        <p:txBody>
          <a:bodyPr anchor="t" rtlCol="0" wrap="none"/>
          <a:p>
            <a:pPr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Stroke</a:t>
            </a:r>
            <a:endParaRPr dirty="0" sz="2187" lang="en-US"/>
          </a:p>
        </p:txBody>
      </p:sp>
      <p:sp>
        <p:nvSpPr>
          <p:cNvPr id="1048598" name="Text 9"/>
          <p:cNvSpPr/>
          <p:nvPr/>
        </p:nvSpPr>
        <p:spPr>
          <a:xfrm>
            <a:off x="8148399" y="2906792"/>
            <a:ext cx="4444008" cy="1666280"/>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Stroke occurs when a blood clot blocks an artery in the brain, depriving brain tissue of oxygen and causing damage. This can lead to paralysis, speech difficulties, and cognitive impairment.</a:t>
            </a:r>
            <a:endParaRPr dirty="0" sz="1750" lang="en-US"/>
          </a:p>
        </p:txBody>
      </p:sp>
      <p:sp>
        <p:nvSpPr>
          <p:cNvPr id="1048599" name="Shape 10"/>
          <p:cNvSpPr/>
          <p:nvPr/>
        </p:nvSpPr>
        <p:spPr>
          <a:xfrm>
            <a:off x="2037993" y="5378410"/>
            <a:ext cx="499943" cy="499943"/>
          </a:xfrm>
          <a:prstGeom prst="roundRect">
            <a:avLst>
              <a:gd name="adj" fmla="val 20000"/>
            </a:avLst>
          </a:prstGeom>
          <a:solidFill>
            <a:srgbClr val="3C136D"/>
          </a:solidFill>
          <a:ln w="7620">
            <a:solidFill>
              <a:srgbClr val="552C86"/>
            </a:solidFill>
            <a:prstDash val="solid"/>
          </a:ln>
        </p:spPr>
      </p:sp>
      <p:sp>
        <p:nvSpPr>
          <p:cNvPr id="1048600" name="Text 11"/>
          <p:cNvSpPr/>
          <p:nvPr/>
        </p:nvSpPr>
        <p:spPr>
          <a:xfrm>
            <a:off x="2193965" y="5461754"/>
            <a:ext cx="188000" cy="333256"/>
          </a:xfrm>
          <a:prstGeom prst="rect"/>
          <a:noFill/>
        </p:spPr>
        <p:txBody>
          <a:bodyPr anchor="t" rtlCol="0" wrap="none"/>
          <a:p>
            <a:pPr algn="ctr" indent="0" marL="0">
              <a:lnSpc>
                <a:spcPts val="2624"/>
              </a:lnSpc>
              <a:buNone/>
            </a:pPr>
            <a:r>
              <a:rPr dirty="0" sz="2624" lang="en-US">
                <a:solidFill>
                  <a:srgbClr val="DCD7E5"/>
                </a:solidFill>
                <a:latin typeface="Montserrat" pitchFamily="34" charset="0"/>
                <a:ea typeface="Montserrat" pitchFamily="34" charset="-122"/>
                <a:cs typeface="Montserrat" pitchFamily="34" charset="-120"/>
              </a:rPr>
              <a:t>3</a:t>
            </a:r>
            <a:endParaRPr dirty="0" sz="2624" lang="en-US"/>
          </a:p>
        </p:txBody>
      </p:sp>
      <p:sp>
        <p:nvSpPr>
          <p:cNvPr id="1048601" name="Text 12"/>
          <p:cNvSpPr/>
          <p:nvPr/>
        </p:nvSpPr>
        <p:spPr>
          <a:xfrm>
            <a:off x="2760107" y="5378410"/>
            <a:ext cx="2777490" cy="347186"/>
          </a:xfrm>
          <a:prstGeom prst="rect"/>
          <a:noFill/>
        </p:spPr>
        <p:txBody>
          <a:bodyPr anchor="t" rtlCol="0" wrap="none"/>
          <a:p>
            <a:pPr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Hypertension</a:t>
            </a:r>
            <a:endParaRPr dirty="0" sz="2187" lang="en-US"/>
          </a:p>
        </p:txBody>
      </p:sp>
      <p:sp>
        <p:nvSpPr>
          <p:cNvPr id="1048602" name="Text 13"/>
          <p:cNvSpPr/>
          <p:nvPr/>
        </p:nvSpPr>
        <p:spPr>
          <a:xfrm>
            <a:off x="2760107" y="5858828"/>
            <a:ext cx="4444008" cy="1333024"/>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High blood pressure, known as hypertension, puts extra strain on the heart and blood vessels, increasing the risk of heart disease, stroke, and kidney problems.</a:t>
            </a:r>
            <a:endParaRPr dirty="0" sz="1750" lang="en-US"/>
          </a:p>
        </p:txBody>
      </p:sp>
      <p:sp>
        <p:nvSpPr>
          <p:cNvPr id="1048603" name="Shape 14"/>
          <p:cNvSpPr/>
          <p:nvPr/>
        </p:nvSpPr>
        <p:spPr>
          <a:xfrm>
            <a:off x="7426285" y="5378410"/>
            <a:ext cx="499943" cy="499943"/>
          </a:xfrm>
          <a:prstGeom prst="roundRect">
            <a:avLst>
              <a:gd name="adj" fmla="val 20000"/>
            </a:avLst>
          </a:prstGeom>
          <a:solidFill>
            <a:srgbClr val="3C136D"/>
          </a:solidFill>
          <a:ln w="7620">
            <a:solidFill>
              <a:srgbClr val="552C86"/>
            </a:solidFill>
            <a:prstDash val="solid"/>
          </a:ln>
        </p:spPr>
      </p:sp>
      <p:sp>
        <p:nvSpPr>
          <p:cNvPr id="1048604" name="Text 15"/>
          <p:cNvSpPr/>
          <p:nvPr/>
        </p:nvSpPr>
        <p:spPr>
          <a:xfrm>
            <a:off x="7566065" y="5461754"/>
            <a:ext cx="220385" cy="333256"/>
          </a:xfrm>
          <a:prstGeom prst="rect"/>
          <a:noFill/>
        </p:spPr>
        <p:txBody>
          <a:bodyPr anchor="t" rtlCol="0" wrap="none"/>
          <a:p>
            <a:pPr algn="ctr" indent="0" marL="0">
              <a:lnSpc>
                <a:spcPts val="2624"/>
              </a:lnSpc>
              <a:buNone/>
            </a:pPr>
            <a:r>
              <a:rPr dirty="0" sz="2624" lang="en-US">
                <a:solidFill>
                  <a:srgbClr val="DCD7E5"/>
                </a:solidFill>
                <a:latin typeface="Montserrat" pitchFamily="34" charset="0"/>
                <a:ea typeface="Montserrat" pitchFamily="34" charset="-122"/>
                <a:cs typeface="Montserrat" pitchFamily="34" charset="-120"/>
              </a:rPr>
              <a:t>4</a:t>
            </a:r>
            <a:endParaRPr dirty="0" sz="2624" lang="en-US"/>
          </a:p>
        </p:txBody>
      </p:sp>
      <p:sp>
        <p:nvSpPr>
          <p:cNvPr id="1048605" name="Text 16"/>
          <p:cNvSpPr/>
          <p:nvPr/>
        </p:nvSpPr>
        <p:spPr>
          <a:xfrm>
            <a:off x="8148399" y="5378410"/>
            <a:ext cx="3499009" cy="347186"/>
          </a:xfrm>
          <a:prstGeom prst="rect"/>
          <a:noFill/>
        </p:spPr>
        <p:txBody>
          <a:bodyPr anchor="t" rtlCol="0" wrap="none"/>
          <a:p>
            <a:pPr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Peripheral Artery Disease</a:t>
            </a:r>
            <a:endParaRPr dirty="0" sz="2187" lang="en-US"/>
          </a:p>
        </p:txBody>
      </p:sp>
      <p:sp>
        <p:nvSpPr>
          <p:cNvPr id="1048606" name="Text 17"/>
          <p:cNvSpPr/>
          <p:nvPr/>
        </p:nvSpPr>
        <p:spPr>
          <a:xfrm>
            <a:off x="8148399" y="5858828"/>
            <a:ext cx="4444008" cy="1333024"/>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Peripheral artery disease affects the blood vessels that supply blood to the legs and feet, leading to pain, numbness, and even amputation.</a:t>
            </a:r>
            <a:endParaRPr dirty="0" sz="175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23" name=""/>
        <p:cNvGrpSpPr/>
        <p:nvPr/>
      </p:nvGrpSpPr>
      <p:grpSpPr>
        <a:xfrm>
          <a:off x="0" y="0"/>
          <a:ext cx="0" cy="0"/>
          <a:chOff x="0" y="0"/>
          <a:chExt cx="0" cy="0"/>
        </a:xfrm>
      </p:grpSpPr>
      <p:pic>
        <p:nvPicPr>
          <p:cNvPr id="2097158"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10" name="Shape 0"/>
          <p:cNvSpPr/>
          <p:nvPr/>
        </p:nvSpPr>
        <p:spPr>
          <a:xfrm>
            <a:off x="0" y="0"/>
            <a:ext cx="14630400" cy="8229600"/>
          </a:xfrm>
          <a:prstGeom prst="rect"/>
          <a:solidFill>
            <a:srgbClr val="0D0A2C">
              <a:alpha val="75000"/>
            </a:srgbClr>
          </a:solidFill>
        </p:spPr>
      </p:sp>
      <p:sp>
        <p:nvSpPr>
          <p:cNvPr id="1048611" name="Text 1"/>
          <p:cNvSpPr/>
          <p:nvPr/>
        </p:nvSpPr>
        <p:spPr>
          <a:xfrm>
            <a:off x="2608778" y="544830"/>
            <a:ext cx="5303282" cy="619244"/>
          </a:xfrm>
          <a:prstGeom prst="rect"/>
          <a:noFill/>
        </p:spPr>
        <p:txBody>
          <a:bodyPr anchor="t" rtlCol="0" wrap="none"/>
          <a:p>
            <a:pPr indent="0" marL="0">
              <a:lnSpc>
                <a:spcPts val="4876"/>
              </a:lnSpc>
              <a:buNone/>
            </a:pPr>
            <a:r>
              <a:rPr dirty="0" sz="3901" lang="en-US">
                <a:solidFill>
                  <a:srgbClr val="F2F0F4"/>
                </a:solidFill>
                <a:latin typeface="Montserrat" pitchFamily="34" charset="0"/>
                <a:ea typeface="Montserrat" pitchFamily="34" charset="-122"/>
                <a:cs typeface="Montserrat" pitchFamily="34" charset="-120"/>
              </a:rPr>
              <a:t>Respiratory Disorders</a:t>
            </a:r>
            <a:endParaRPr dirty="0" sz="3901" lang="en-US"/>
          </a:p>
        </p:txBody>
      </p:sp>
      <p:sp>
        <p:nvSpPr>
          <p:cNvPr id="1048612" name="Shape 2"/>
          <p:cNvSpPr/>
          <p:nvPr/>
        </p:nvSpPr>
        <p:spPr>
          <a:xfrm>
            <a:off x="2608778" y="1857494"/>
            <a:ext cx="9412724" cy="39529"/>
          </a:xfrm>
          <a:prstGeom prst="roundRect">
            <a:avLst>
              <a:gd name="adj" fmla="val 225590"/>
            </a:avLst>
          </a:prstGeom>
          <a:solidFill>
            <a:srgbClr val="552C86"/>
          </a:solidFill>
        </p:spPr>
      </p:sp>
      <p:sp>
        <p:nvSpPr>
          <p:cNvPr id="1048613" name="Shape 3"/>
          <p:cNvSpPr/>
          <p:nvPr/>
        </p:nvSpPr>
        <p:spPr>
          <a:xfrm>
            <a:off x="3691295" y="1857494"/>
            <a:ext cx="39529" cy="693539"/>
          </a:xfrm>
          <a:prstGeom prst="roundRect">
            <a:avLst>
              <a:gd name="adj" fmla="val 225590"/>
            </a:avLst>
          </a:prstGeom>
          <a:solidFill>
            <a:srgbClr val="552C86"/>
          </a:solidFill>
        </p:spPr>
      </p:sp>
      <p:sp>
        <p:nvSpPr>
          <p:cNvPr id="1048614" name="Shape 4"/>
          <p:cNvSpPr/>
          <p:nvPr/>
        </p:nvSpPr>
        <p:spPr>
          <a:xfrm>
            <a:off x="3488174" y="1634609"/>
            <a:ext cx="445770" cy="445770"/>
          </a:xfrm>
          <a:prstGeom prst="roundRect">
            <a:avLst>
              <a:gd name="adj" fmla="val 20004"/>
            </a:avLst>
          </a:prstGeom>
          <a:solidFill>
            <a:srgbClr val="3C136D"/>
          </a:solidFill>
          <a:ln w="7620">
            <a:solidFill>
              <a:srgbClr val="552C86"/>
            </a:solidFill>
            <a:prstDash val="solid"/>
          </a:ln>
        </p:spPr>
      </p:sp>
      <p:sp>
        <p:nvSpPr>
          <p:cNvPr id="1048615" name="Text 5"/>
          <p:cNvSpPr/>
          <p:nvPr/>
        </p:nvSpPr>
        <p:spPr>
          <a:xfrm>
            <a:off x="3657362" y="1708785"/>
            <a:ext cx="107394" cy="297299"/>
          </a:xfrm>
          <a:prstGeom prst="rect"/>
          <a:noFill/>
        </p:spPr>
        <p:txBody>
          <a:bodyPr anchor="t" rtlCol="0" wrap="none"/>
          <a:p>
            <a:pPr algn="ctr" indent="0" marL="0">
              <a:lnSpc>
                <a:spcPts val="2341"/>
              </a:lnSpc>
              <a:buNone/>
            </a:pPr>
            <a:r>
              <a:rPr dirty="0" sz="2341" lang="en-US">
                <a:solidFill>
                  <a:srgbClr val="DCD7E5"/>
                </a:solidFill>
                <a:latin typeface="Montserrat" pitchFamily="34" charset="0"/>
                <a:ea typeface="Montserrat" pitchFamily="34" charset="-122"/>
                <a:cs typeface="Montserrat" pitchFamily="34" charset="-120"/>
              </a:rPr>
              <a:t>1</a:t>
            </a:r>
            <a:endParaRPr dirty="0" sz="2341" lang="en-US"/>
          </a:p>
        </p:txBody>
      </p:sp>
      <p:sp>
        <p:nvSpPr>
          <p:cNvPr id="1048616" name="Text 6"/>
          <p:cNvSpPr/>
          <p:nvPr/>
        </p:nvSpPr>
        <p:spPr>
          <a:xfrm>
            <a:off x="2806898" y="2749153"/>
            <a:ext cx="1808321" cy="309563"/>
          </a:xfrm>
          <a:prstGeom prst="rect"/>
          <a:noFill/>
        </p:spPr>
        <p:txBody>
          <a:bodyPr anchor="t" rtlCol="0" wrap="none"/>
          <a:p>
            <a:pPr algn="ctr" indent="0" marL="0">
              <a:lnSpc>
                <a:spcPts val="2438"/>
              </a:lnSpc>
              <a:buNone/>
            </a:pPr>
            <a:r>
              <a:rPr dirty="0" sz="1950" lang="en-US">
                <a:solidFill>
                  <a:srgbClr val="DCD7E5"/>
                </a:solidFill>
                <a:latin typeface="Montserrat" pitchFamily="34" charset="0"/>
                <a:ea typeface="Montserrat" pitchFamily="34" charset="-122"/>
                <a:cs typeface="Montserrat" pitchFamily="34" charset="-120"/>
              </a:rPr>
              <a:t>Asthma</a:t>
            </a:r>
            <a:endParaRPr dirty="0" sz="1950" lang="en-US"/>
          </a:p>
        </p:txBody>
      </p:sp>
      <p:sp>
        <p:nvSpPr>
          <p:cNvPr id="1048617" name="Text 7"/>
          <p:cNvSpPr/>
          <p:nvPr/>
        </p:nvSpPr>
        <p:spPr>
          <a:xfrm>
            <a:off x="2806898" y="3177540"/>
            <a:ext cx="1808321" cy="2971800"/>
          </a:xfrm>
          <a:prstGeom prst="rect"/>
          <a:noFill/>
        </p:spPr>
        <p:txBody>
          <a:bodyPr anchor="t" rtlCol="0" wrap="square"/>
          <a:p>
            <a:pPr algn="ctr" indent="0" marL="0">
              <a:lnSpc>
                <a:spcPts val="2341"/>
              </a:lnSpc>
              <a:buNone/>
            </a:pPr>
            <a:r>
              <a:rPr dirty="0" sz="1560" lang="en-US">
                <a:solidFill>
                  <a:srgbClr val="DCD7E5"/>
                </a:solidFill>
                <a:latin typeface="Heebo" pitchFamily="34" charset="0"/>
                <a:ea typeface="Heebo" pitchFamily="34" charset="-122"/>
                <a:cs typeface="Heebo" pitchFamily="34" charset="-120"/>
              </a:rPr>
              <a:t>Asthma is a chronic respiratory disease characterized by inflammation and narrowing of the airways, making breathing difficult. Triggers can include allergens, exercise, and cold air.</a:t>
            </a:r>
            <a:endParaRPr dirty="0" sz="1560" lang="en-US"/>
          </a:p>
        </p:txBody>
      </p:sp>
      <p:sp>
        <p:nvSpPr>
          <p:cNvPr id="1048618" name="Shape 8"/>
          <p:cNvSpPr/>
          <p:nvPr/>
        </p:nvSpPr>
        <p:spPr>
          <a:xfrm>
            <a:off x="6093976" y="1857494"/>
            <a:ext cx="39529" cy="693539"/>
          </a:xfrm>
          <a:prstGeom prst="roundRect">
            <a:avLst>
              <a:gd name="adj" fmla="val 225590"/>
            </a:avLst>
          </a:prstGeom>
          <a:solidFill>
            <a:srgbClr val="552C86"/>
          </a:solidFill>
        </p:spPr>
      </p:sp>
      <p:sp>
        <p:nvSpPr>
          <p:cNvPr id="1048619" name="Shape 9"/>
          <p:cNvSpPr/>
          <p:nvPr/>
        </p:nvSpPr>
        <p:spPr>
          <a:xfrm>
            <a:off x="5890855" y="1634609"/>
            <a:ext cx="445770" cy="445770"/>
          </a:xfrm>
          <a:prstGeom prst="roundRect">
            <a:avLst>
              <a:gd name="adj" fmla="val 20004"/>
            </a:avLst>
          </a:prstGeom>
          <a:solidFill>
            <a:srgbClr val="3C136D"/>
          </a:solidFill>
          <a:ln w="7620">
            <a:solidFill>
              <a:srgbClr val="552C86"/>
            </a:solidFill>
            <a:prstDash val="solid"/>
          </a:ln>
        </p:spPr>
      </p:sp>
      <p:sp>
        <p:nvSpPr>
          <p:cNvPr id="1048620" name="Text 10"/>
          <p:cNvSpPr/>
          <p:nvPr/>
        </p:nvSpPr>
        <p:spPr>
          <a:xfrm>
            <a:off x="6029325" y="1708785"/>
            <a:ext cx="168831" cy="297299"/>
          </a:xfrm>
          <a:prstGeom prst="rect"/>
          <a:noFill/>
        </p:spPr>
        <p:txBody>
          <a:bodyPr anchor="t" rtlCol="0" wrap="none"/>
          <a:p>
            <a:pPr algn="ctr" indent="0" marL="0">
              <a:lnSpc>
                <a:spcPts val="2341"/>
              </a:lnSpc>
              <a:buNone/>
            </a:pPr>
            <a:r>
              <a:rPr dirty="0" sz="2341" lang="en-US">
                <a:solidFill>
                  <a:srgbClr val="DCD7E5"/>
                </a:solidFill>
                <a:latin typeface="Montserrat" pitchFamily="34" charset="0"/>
                <a:ea typeface="Montserrat" pitchFamily="34" charset="-122"/>
                <a:cs typeface="Montserrat" pitchFamily="34" charset="-120"/>
              </a:rPr>
              <a:t>2</a:t>
            </a:r>
            <a:endParaRPr dirty="0" sz="2341" lang="en-US"/>
          </a:p>
        </p:txBody>
      </p:sp>
      <p:sp>
        <p:nvSpPr>
          <p:cNvPr id="1048621" name="Text 11"/>
          <p:cNvSpPr/>
          <p:nvPr/>
        </p:nvSpPr>
        <p:spPr>
          <a:xfrm>
            <a:off x="5209580" y="2749153"/>
            <a:ext cx="1808321" cy="1547813"/>
          </a:xfrm>
          <a:prstGeom prst="rect"/>
          <a:noFill/>
        </p:spPr>
        <p:txBody>
          <a:bodyPr anchor="t" rtlCol="0" wrap="square"/>
          <a:p>
            <a:pPr algn="ctr" indent="0" marL="0">
              <a:lnSpc>
                <a:spcPts val="2438"/>
              </a:lnSpc>
              <a:buNone/>
            </a:pPr>
            <a:r>
              <a:rPr dirty="0" sz="1950" lang="en-US">
                <a:solidFill>
                  <a:srgbClr val="DCD7E5"/>
                </a:solidFill>
                <a:latin typeface="Montserrat" pitchFamily="34" charset="0"/>
                <a:ea typeface="Montserrat" pitchFamily="34" charset="-122"/>
                <a:cs typeface="Montserrat" pitchFamily="34" charset="-120"/>
              </a:rPr>
              <a:t>Chronic Obstructive Pulmonary Disease (COPD)</a:t>
            </a:r>
            <a:endParaRPr dirty="0" sz="1950" lang="en-US"/>
          </a:p>
        </p:txBody>
      </p:sp>
      <p:sp>
        <p:nvSpPr>
          <p:cNvPr id="1048622" name="Text 12"/>
          <p:cNvSpPr/>
          <p:nvPr/>
        </p:nvSpPr>
        <p:spPr>
          <a:xfrm>
            <a:off x="5209580" y="4415790"/>
            <a:ext cx="1808321" cy="3268980"/>
          </a:xfrm>
          <a:prstGeom prst="rect"/>
          <a:noFill/>
        </p:spPr>
        <p:txBody>
          <a:bodyPr anchor="t" rtlCol="0" wrap="square"/>
          <a:p>
            <a:pPr algn="ctr" indent="0" marL="0">
              <a:lnSpc>
                <a:spcPts val="2341"/>
              </a:lnSpc>
              <a:buNone/>
            </a:pPr>
            <a:r>
              <a:rPr dirty="0" sz="1560" lang="en-US">
                <a:solidFill>
                  <a:srgbClr val="DCD7E5"/>
                </a:solidFill>
                <a:latin typeface="Heebo" pitchFamily="34" charset="0"/>
                <a:ea typeface="Heebo" pitchFamily="34" charset="-122"/>
                <a:cs typeface="Heebo" pitchFamily="34" charset="-120"/>
              </a:rPr>
              <a:t>COPD is a progressive lung disease that obstructs airflow and makes it difficult to breathe. It's often caused by smoking, but can also be triggered by exposure to air pollution.</a:t>
            </a:r>
            <a:endParaRPr dirty="0" sz="1560" lang="en-US"/>
          </a:p>
        </p:txBody>
      </p:sp>
      <p:sp>
        <p:nvSpPr>
          <p:cNvPr id="1048623" name="Shape 13"/>
          <p:cNvSpPr/>
          <p:nvPr/>
        </p:nvSpPr>
        <p:spPr>
          <a:xfrm>
            <a:off x="8496657" y="1857494"/>
            <a:ext cx="39529" cy="693539"/>
          </a:xfrm>
          <a:prstGeom prst="roundRect">
            <a:avLst>
              <a:gd name="adj" fmla="val 225590"/>
            </a:avLst>
          </a:prstGeom>
          <a:solidFill>
            <a:srgbClr val="552C86"/>
          </a:solidFill>
        </p:spPr>
      </p:sp>
      <p:sp>
        <p:nvSpPr>
          <p:cNvPr id="1048624" name="Shape 14"/>
          <p:cNvSpPr/>
          <p:nvPr/>
        </p:nvSpPr>
        <p:spPr>
          <a:xfrm>
            <a:off x="8293537" y="1634609"/>
            <a:ext cx="445770" cy="445770"/>
          </a:xfrm>
          <a:prstGeom prst="roundRect">
            <a:avLst>
              <a:gd name="adj" fmla="val 20004"/>
            </a:avLst>
          </a:prstGeom>
          <a:solidFill>
            <a:srgbClr val="3C136D"/>
          </a:solidFill>
          <a:ln w="7620">
            <a:solidFill>
              <a:srgbClr val="552C86"/>
            </a:solidFill>
            <a:prstDash val="solid"/>
          </a:ln>
        </p:spPr>
      </p:sp>
      <p:sp>
        <p:nvSpPr>
          <p:cNvPr id="1048625" name="Text 15"/>
          <p:cNvSpPr/>
          <p:nvPr/>
        </p:nvSpPr>
        <p:spPr>
          <a:xfrm>
            <a:off x="8432602" y="1708785"/>
            <a:ext cx="167640" cy="297299"/>
          </a:xfrm>
          <a:prstGeom prst="rect"/>
          <a:noFill/>
        </p:spPr>
        <p:txBody>
          <a:bodyPr anchor="t" rtlCol="0" wrap="none"/>
          <a:p>
            <a:pPr algn="ctr" indent="0" marL="0">
              <a:lnSpc>
                <a:spcPts val="2341"/>
              </a:lnSpc>
              <a:buNone/>
            </a:pPr>
            <a:r>
              <a:rPr dirty="0" sz="2341" lang="en-US">
                <a:solidFill>
                  <a:srgbClr val="DCD7E5"/>
                </a:solidFill>
                <a:latin typeface="Montserrat" pitchFamily="34" charset="0"/>
                <a:ea typeface="Montserrat" pitchFamily="34" charset="-122"/>
                <a:cs typeface="Montserrat" pitchFamily="34" charset="-120"/>
              </a:rPr>
              <a:t>3</a:t>
            </a:r>
            <a:endParaRPr dirty="0" sz="2341" lang="en-US"/>
          </a:p>
        </p:txBody>
      </p:sp>
      <p:sp>
        <p:nvSpPr>
          <p:cNvPr id="1048626" name="Text 16"/>
          <p:cNvSpPr/>
          <p:nvPr/>
        </p:nvSpPr>
        <p:spPr>
          <a:xfrm>
            <a:off x="7612261" y="2749153"/>
            <a:ext cx="1808321" cy="309563"/>
          </a:xfrm>
          <a:prstGeom prst="rect"/>
          <a:noFill/>
        </p:spPr>
        <p:txBody>
          <a:bodyPr anchor="t" rtlCol="0" wrap="none"/>
          <a:p>
            <a:pPr algn="ctr" indent="0" marL="0">
              <a:lnSpc>
                <a:spcPts val="2438"/>
              </a:lnSpc>
              <a:buNone/>
            </a:pPr>
            <a:r>
              <a:rPr dirty="0" sz="1950" lang="en-US">
                <a:solidFill>
                  <a:srgbClr val="DCD7E5"/>
                </a:solidFill>
                <a:latin typeface="Montserrat" pitchFamily="34" charset="0"/>
                <a:ea typeface="Montserrat" pitchFamily="34" charset="-122"/>
                <a:cs typeface="Montserrat" pitchFamily="34" charset="-120"/>
              </a:rPr>
              <a:t>Pneumonia</a:t>
            </a:r>
            <a:endParaRPr dirty="0" sz="1950" lang="en-US"/>
          </a:p>
        </p:txBody>
      </p:sp>
      <p:sp>
        <p:nvSpPr>
          <p:cNvPr id="1048627" name="Text 17"/>
          <p:cNvSpPr/>
          <p:nvPr/>
        </p:nvSpPr>
        <p:spPr>
          <a:xfrm>
            <a:off x="7612261" y="3177540"/>
            <a:ext cx="1808321" cy="2971800"/>
          </a:xfrm>
          <a:prstGeom prst="rect"/>
          <a:noFill/>
        </p:spPr>
        <p:txBody>
          <a:bodyPr anchor="t" rtlCol="0" wrap="square"/>
          <a:p>
            <a:pPr algn="ctr" indent="0" marL="0">
              <a:lnSpc>
                <a:spcPts val="2341"/>
              </a:lnSpc>
              <a:buNone/>
            </a:pPr>
            <a:r>
              <a:rPr dirty="0" sz="1560" lang="en-US">
                <a:solidFill>
                  <a:srgbClr val="DCD7E5"/>
                </a:solidFill>
                <a:latin typeface="Heebo" pitchFamily="34" charset="0"/>
                <a:ea typeface="Heebo" pitchFamily="34" charset="-122"/>
                <a:cs typeface="Heebo" pitchFamily="34" charset="-120"/>
              </a:rPr>
              <a:t>Pneumonia is an infection of the lungs that causes inflammation and fluid buildup, making breathing painful and difficult. It can be caused by bacteria, viruses, or fungi.</a:t>
            </a:r>
            <a:endParaRPr dirty="0" sz="1560" lang="en-US"/>
          </a:p>
        </p:txBody>
      </p:sp>
      <p:sp>
        <p:nvSpPr>
          <p:cNvPr id="1048628" name="Shape 18"/>
          <p:cNvSpPr/>
          <p:nvPr/>
        </p:nvSpPr>
        <p:spPr>
          <a:xfrm>
            <a:off x="10899338" y="1857494"/>
            <a:ext cx="39529" cy="693539"/>
          </a:xfrm>
          <a:prstGeom prst="roundRect">
            <a:avLst>
              <a:gd name="adj" fmla="val 225590"/>
            </a:avLst>
          </a:prstGeom>
          <a:solidFill>
            <a:srgbClr val="552C86"/>
          </a:solidFill>
        </p:spPr>
      </p:sp>
      <p:sp>
        <p:nvSpPr>
          <p:cNvPr id="1048629" name="Shape 19"/>
          <p:cNvSpPr/>
          <p:nvPr/>
        </p:nvSpPr>
        <p:spPr>
          <a:xfrm>
            <a:off x="10696218" y="1634609"/>
            <a:ext cx="445770" cy="445770"/>
          </a:xfrm>
          <a:prstGeom prst="roundRect">
            <a:avLst>
              <a:gd name="adj" fmla="val 20004"/>
            </a:avLst>
          </a:prstGeom>
          <a:solidFill>
            <a:srgbClr val="3C136D"/>
          </a:solidFill>
          <a:ln w="7620">
            <a:solidFill>
              <a:srgbClr val="552C86"/>
            </a:solidFill>
            <a:prstDash val="solid"/>
          </a:ln>
        </p:spPr>
      </p:sp>
      <p:sp>
        <p:nvSpPr>
          <p:cNvPr id="1048630" name="Text 20"/>
          <p:cNvSpPr/>
          <p:nvPr/>
        </p:nvSpPr>
        <p:spPr>
          <a:xfrm>
            <a:off x="10820876" y="1708785"/>
            <a:ext cx="196453" cy="297299"/>
          </a:xfrm>
          <a:prstGeom prst="rect"/>
          <a:noFill/>
        </p:spPr>
        <p:txBody>
          <a:bodyPr anchor="t" rtlCol="0" wrap="none"/>
          <a:p>
            <a:pPr algn="ctr" indent="0" marL="0">
              <a:lnSpc>
                <a:spcPts val="2341"/>
              </a:lnSpc>
              <a:buNone/>
            </a:pPr>
            <a:r>
              <a:rPr dirty="0" sz="2341" lang="en-US">
                <a:solidFill>
                  <a:srgbClr val="DCD7E5"/>
                </a:solidFill>
                <a:latin typeface="Montserrat" pitchFamily="34" charset="0"/>
                <a:ea typeface="Montserrat" pitchFamily="34" charset="-122"/>
                <a:cs typeface="Montserrat" pitchFamily="34" charset="-120"/>
              </a:rPr>
              <a:t>4</a:t>
            </a:r>
            <a:endParaRPr dirty="0" sz="2341" lang="en-US"/>
          </a:p>
        </p:txBody>
      </p:sp>
      <p:sp>
        <p:nvSpPr>
          <p:cNvPr id="1048631" name="Text 21"/>
          <p:cNvSpPr/>
          <p:nvPr/>
        </p:nvSpPr>
        <p:spPr>
          <a:xfrm>
            <a:off x="10014942" y="2749153"/>
            <a:ext cx="1808440" cy="619125"/>
          </a:xfrm>
          <a:prstGeom prst="rect"/>
          <a:noFill/>
        </p:spPr>
        <p:txBody>
          <a:bodyPr anchor="t" rtlCol="0" wrap="square"/>
          <a:p>
            <a:pPr algn="ctr" indent="0" marL="0">
              <a:lnSpc>
                <a:spcPts val="2438"/>
              </a:lnSpc>
              <a:buNone/>
            </a:pPr>
            <a:r>
              <a:rPr dirty="0" sz="1950" lang="en-US">
                <a:solidFill>
                  <a:srgbClr val="DCD7E5"/>
                </a:solidFill>
                <a:latin typeface="Montserrat" pitchFamily="34" charset="0"/>
                <a:ea typeface="Montserrat" pitchFamily="34" charset="-122"/>
                <a:cs typeface="Montserrat" pitchFamily="34" charset="-120"/>
              </a:rPr>
              <a:t>Pulmonary Embolism</a:t>
            </a:r>
            <a:endParaRPr dirty="0" sz="1950" lang="en-US"/>
          </a:p>
        </p:txBody>
      </p:sp>
      <p:sp>
        <p:nvSpPr>
          <p:cNvPr id="1048632" name="Text 22"/>
          <p:cNvSpPr/>
          <p:nvPr/>
        </p:nvSpPr>
        <p:spPr>
          <a:xfrm>
            <a:off x="10014942" y="3487103"/>
            <a:ext cx="1808440" cy="2377440"/>
          </a:xfrm>
          <a:prstGeom prst="rect"/>
          <a:noFill/>
        </p:spPr>
        <p:txBody>
          <a:bodyPr anchor="t" rtlCol="0" wrap="square"/>
          <a:p>
            <a:pPr algn="ctr" indent="0" marL="0">
              <a:lnSpc>
                <a:spcPts val="2341"/>
              </a:lnSpc>
              <a:buNone/>
            </a:pPr>
            <a:r>
              <a:rPr dirty="0" sz="1560" lang="en-US">
                <a:solidFill>
                  <a:srgbClr val="DCD7E5"/>
                </a:solidFill>
                <a:latin typeface="Heebo" pitchFamily="34" charset="0"/>
                <a:ea typeface="Heebo" pitchFamily="34" charset="-122"/>
                <a:cs typeface="Heebo" pitchFamily="34" charset="-120"/>
              </a:rPr>
              <a:t>Pulmonary embolism occurs when a blood clot travels to the lungs, blocking blood flow and potentially causing respiratory distress.</a:t>
            </a:r>
            <a:endParaRPr dirty="0" sz="156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6" name=""/>
        <p:cNvGrpSpPr/>
        <p:nvPr/>
      </p:nvGrpSpPr>
      <p:grpSpPr>
        <a:xfrm>
          <a:off x="0" y="0"/>
          <a:ext cx="0" cy="0"/>
          <a:chOff x="0" y="0"/>
          <a:chExt cx="0" cy="0"/>
        </a:xfrm>
      </p:grpSpPr>
      <p:pic>
        <p:nvPicPr>
          <p:cNvPr id="2097160"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36" name="Shape 0"/>
          <p:cNvSpPr/>
          <p:nvPr/>
        </p:nvSpPr>
        <p:spPr>
          <a:xfrm>
            <a:off x="0" y="0"/>
            <a:ext cx="14630400" cy="8229600"/>
          </a:xfrm>
          <a:prstGeom prst="rect"/>
          <a:solidFill>
            <a:srgbClr val="0D0A2C">
              <a:alpha val="75000"/>
            </a:srgbClr>
          </a:solidFill>
        </p:spPr>
      </p:sp>
      <p:sp>
        <p:nvSpPr>
          <p:cNvPr id="1048637" name="Text 1"/>
          <p:cNvSpPr/>
          <p:nvPr/>
        </p:nvSpPr>
        <p:spPr>
          <a:xfrm>
            <a:off x="2037993" y="950238"/>
            <a:ext cx="7184469" cy="694373"/>
          </a:xfrm>
          <a:prstGeom prst="rect"/>
          <a:noFill/>
        </p:spPr>
        <p:txBody>
          <a:bodyPr anchor="t" rtlCol="0" wrap="none"/>
          <a:p>
            <a:pPr indent="0" marL="0">
              <a:lnSpc>
                <a:spcPts val="5468"/>
              </a:lnSpc>
              <a:buNone/>
            </a:pPr>
            <a:r>
              <a:rPr dirty="0" sz="4374" lang="en-US">
                <a:solidFill>
                  <a:srgbClr val="F2F0F4"/>
                </a:solidFill>
                <a:latin typeface="Montserrat" pitchFamily="34" charset="0"/>
                <a:ea typeface="Montserrat" pitchFamily="34" charset="-122"/>
                <a:cs typeface="Montserrat" pitchFamily="34" charset="-120"/>
              </a:rPr>
              <a:t>Gastrointestinal Disorders</a:t>
            </a:r>
            <a:endParaRPr dirty="0" sz="4374" lang="en-US"/>
          </a:p>
        </p:txBody>
      </p:sp>
      <p:sp>
        <p:nvSpPr>
          <p:cNvPr id="1048638" name="Text 2"/>
          <p:cNvSpPr/>
          <p:nvPr/>
        </p:nvSpPr>
        <p:spPr>
          <a:xfrm>
            <a:off x="2037993" y="2200037"/>
            <a:ext cx="2777490" cy="347186"/>
          </a:xfrm>
          <a:prstGeom prst="rect"/>
          <a:noFill/>
        </p:spPr>
        <p:txBody>
          <a:bodyPr anchor="t" rtlCol="0" wrap="none"/>
          <a:p>
            <a:pPr indent="0" marL="0">
              <a:lnSpc>
                <a:spcPts val="2734"/>
              </a:lnSpc>
              <a:buNone/>
            </a:pPr>
            <a:r>
              <a:rPr dirty="0" sz="2187" lang="en-US">
                <a:solidFill>
                  <a:srgbClr val="F2F0F4"/>
                </a:solidFill>
                <a:latin typeface="Montserrat" pitchFamily="34" charset="0"/>
                <a:ea typeface="Montserrat" pitchFamily="34" charset="-122"/>
                <a:cs typeface="Montserrat" pitchFamily="34" charset="-120"/>
              </a:rPr>
              <a:t>Digestive Disorders</a:t>
            </a:r>
            <a:endParaRPr dirty="0" sz="2187" lang="en-US"/>
          </a:p>
        </p:txBody>
      </p:sp>
      <p:sp>
        <p:nvSpPr>
          <p:cNvPr id="1048639" name="Text 3"/>
          <p:cNvSpPr/>
          <p:nvPr/>
        </p:nvSpPr>
        <p:spPr>
          <a:xfrm>
            <a:off x="2037993" y="2769394"/>
            <a:ext cx="3156347" cy="1666280"/>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Digestive disorders affect the organs involved in the digestion and absorption of food, such as the stomach, intestines, and liver.</a:t>
            </a:r>
            <a:endParaRPr dirty="0" sz="1750" lang="en-US"/>
          </a:p>
        </p:txBody>
      </p:sp>
      <p:sp>
        <p:nvSpPr>
          <p:cNvPr id="1048640" name="Text 4"/>
          <p:cNvSpPr/>
          <p:nvPr/>
        </p:nvSpPr>
        <p:spPr>
          <a:xfrm>
            <a:off x="2393394" y="4635579"/>
            <a:ext cx="2800945" cy="666512"/>
          </a:xfrm>
          <a:prstGeom prst="rect"/>
          <a:noFill/>
        </p:spPr>
        <p:txBody>
          <a:bodyPr anchor="t" rtlCol="0" wrap="square"/>
          <a:p>
            <a:pPr algn="l" indent="-342900" marL="342900">
              <a:lnSpc>
                <a:spcPts val="2624"/>
              </a:lnSpc>
              <a:buSzPct val="100000"/>
              <a:buFont typeface="+mj-lt"/>
              <a:buAutoNum type="arabicPeriod" startAt="1"/>
            </a:pPr>
            <a:r>
              <a:rPr dirty="0" sz="1750" lang="en-US">
                <a:solidFill>
                  <a:srgbClr val="DCD7E5"/>
                </a:solidFill>
                <a:latin typeface="Heebo" pitchFamily="34" charset="0"/>
                <a:ea typeface="Heebo" pitchFamily="34" charset="-122"/>
                <a:cs typeface="Heebo" pitchFamily="34" charset="-120"/>
              </a:rPr>
              <a:t>Gastroesophageal Reflux Disease (GERD)</a:t>
            </a:r>
            <a:endParaRPr dirty="0" sz="1750" lang="en-US"/>
          </a:p>
        </p:txBody>
      </p:sp>
      <p:sp>
        <p:nvSpPr>
          <p:cNvPr id="1048641" name="Text 5"/>
          <p:cNvSpPr/>
          <p:nvPr/>
        </p:nvSpPr>
        <p:spPr>
          <a:xfrm>
            <a:off x="2393394" y="5379839"/>
            <a:ext cx="2800945" cy="666512"/>
          </a:xfrm>
          <a:prstGeom prst="rect"/>
          <a:noFill/>
        </p:spPr>
        <p:txBody>
          <a:bodyPr anchor="t" rtlCol="0" wrap="square"/>
          <a:p>
            <a:pPr algn="l" indent="-342900" marL="342900">
              <a:lnSpc>
                <a:spcPts val="2624"/>
              </a:lnSpc>
              <a:buSzPct val="100000"/>
              <a:buFont typeface="+mj-lt"/>
              <a:buAutoNum type="arabicPeriod" startAt="2"/>
            </a:pPr>
            <a:r>
              <a:rPr dirty="0" sz="1750" lang="en-US">
                <a:solidFill>
                  <a:srgbClr val="DCD7E5"/>
                </a:solidFill>
                <a:latin typeface="Heebo" pitchFamily="34" charset="0"/>
                <a:ea typeface="Heebo" pitchFamily="34" charset="-122"/>
                <a:cs typeface="Heebo" pitchFamily="34" charset="-120"/>
              </a:rPr>
              <a:t>Irritable Bowel Syndrome (IBS)</a:t>
            </a:r>
            <a:endParaRPr dirty="0" sz="1750" lang="en-US"/>
          </a:p>
        </p:txBody>
      </p:sp>
      <p:sp>
        <p:nvSpPr>
          <p:cNvPr id="1048642" name="Text 6"/>
          <p:cNvSpPr/>
          <p:nvPr/>
        </p:nvSpPr>
        <p:spPr>
          <a:xfrm>
            <a:off x="2393394" y="6124099"/>
            <a:ext cx="2800945" cy="666512"/>
          </a:xfrm>
          <a:prstGeom prst="rect"/>
          <a:noFill/>
        </p:spPr>
        <p:txBody>
          <a:bodyPr anchor="t" rtlCol="0" wrap="square"/>
          <a:p>
            <a:pPr algn="l" indent="-342900" marL="342900">
              <a:lnSpc>
                <a:spcPts val="2624"/>
              </a:lnSpc>
              <a:buSzPct val="100000"/>
              <a:buFont typeface="+mj-lt"/>
              <a:buAutoNum type="arabicPeriod" startAt="3"/>
            </a:pPr>
            <a:r>
              <a:rPr dirty="0" sz="1750" lang="en-US">
                <a:solidFill>
                  <a:srgbClr val="DCD7E5"/>
                </a:solidFill>
                <a:latin typeface="Heebo" pitchFamily="34" charset="0"/>
                <a:ea typeface="Heebo" pitchFamily="34" charset="-122"/>
                <a:cs typeface="Heebo" pitchFamily="34" charset="-120"/>
              </a:rPr>
              <a:t>Crohn's Disease and Ulcerative Colitis</a:t>
            </a:r>
            <a:endParaRPr dirty="0" sz="1750" lang="en-US"/>
          </a:p>
        </p:txBody>
      </p:sp>
      <p:sp>
        <p:nvSpPr>
          <p:cNvPr id="1048643" name="Text 7"/>
          <p:cNvSpPr/>
          <p:nvPr/>
        </p:nvSpPr>
        <p:spPr>
          <a:xfrm>
            <a:off x="2393394" y="6868358"/>
            <a:ext cx="2800945" cy="333256"/>
          </a:xfrm>
          <a:prstGeom prst="rect"/>
          <a:noFill/>
        </p:spPr>
        <p:txBody>
          <a:bodyPr anchor="t" rtlCol="0" wrap="none"/>
          <a:p>
            <a:pPr algn="l" indent="-342900" marL="342900">
              <a:lnSpc>
                <a:spcPts val="2624"/>
              </a:lnSpc>
              <a:buSzPct val="100000"/>
              <a:buFont typeface="+mj-lt"/>
              <a:buAutoNum type="arabicPeriod" startAt="4"/>
            </a:pPr>
            <a:r>
              <a:rPr dirty="0" sz="1750" lang="en-US">
                <a:solidFill>
                  <a:srgbClr val="DCD7E5"/>
                </a:solidFill>
                <a:latin typeface="Heebo" pitchFamily="34" charset="0"/>
                <a:ea typeface="Heebo" pitchFamily="34" charset="-122"/>
                <a:cs typeface="Heebo" pitchFamily="34" charset="-120"/>
              </a:rPr>
              <a:t>Peptic Ulcer Disease</a:t>
            </a:r>
            <a:endParaRPr dirty="0" sz="1750" lang="en-US"/>
          </a:p>
        </p:txBody>
      </p:sp>
      <p:sp>
        <p:nvSpPr>
          <p:cNvPr id="1048644" name="Text 8"/>
          <p:cNvSpPr/>
          <p:nvPr/>
        </p:nvSpPr>
        <p:spPr>
          <a:xfrm>
            <a:off x="5743932" y="2200037"/>
            <a:ext cx="2777490" cy="347186"/>
          </a:xfrm>
          <a:prstGeom prst="rect"/>
          <a:noFill/>
        </p:spPr>
        <p:txBody>
          <a:bodyPr anchor="t" rtlCol="0" wrap="none"/>
          <a:p>
            <a:pPr indent="0" marL="0">
              <a:lnSpc>
                <a:spcPts val="2734"/>
              </a:lnSpc>
              <a:buNone/>
            </a:pPr>
            <a:r>
              <a:rPr dirty="0" sz="2187" lang="en-US">
                <a:solidFill>
                  <a:srgbClr val="F2F0F4"/>
                </a:solidFill>
                <a:latin typeface="Montserrat" pitchFamily="34" charset="0"/>
                <a:ea typeface="Montserrat" pitchFamily="34" charset="-122"/>
                <a:cs typeface="Montserrat" pitchFamily="34" charset="-120"/>
              </a:rPr>
              <a:t>Liver Disorders</a:t>
            </a:r>
            <a:endParaRPr dirty="0" sz="2187" lang="en-US"/>
          </a:p>
        </p:txBody>
      </p:sp>
      <p:sp>
        <p:nvSpPr>
          <p:cNvPr id="1048645" name="Text 9"/>
          <p:cNvSpPr/>
          <p:nvPr/>
        </p:nvSpPr>
        <p:spPr>
          <a:xfrm>
            <a:off x="5743932" y="2769394"/>
            <a:ext cx="3156347" cy="1333024"/>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Liver disorders affect the liver, which plays a vital role in detoxification, protein synthesis, and bile production.</a:t>
            </a:r>
            <a:endParaRPr dirty="0" sz="1750" lang="en-US"/>
          </a:p>
        </p:txBody>
      </p:sp>
      <p:sp>
        <p:nvSpPr>
          <p:cNvPr id="1048646" name="Text 10"/>
          <p:cNvSpPr/>
          <p:nvPr/>
        </p:nvSpPr>
        <p:spPr>
          <a:xfrm>
            <a:off x="6099334" y="4302323"/>
            <a:ext cx="2800945" cy="333256"/>
          </a:xfrm>
          <a:prstGeom prst="rect"/>
          <a:noFill/>
        </p:spPr>
        <p:txBody>
          <a:bodyPr anchor="t" rtlCol="0" wrap="none"/>
          <a:p>
            <a:pPr algn="l" indent="-342900" marL="342900">
              <a:lnSpc>
                <a:spcPts val="2624"/>
              </a:lnSpc>
              <a:buSzPct val="100000"/>
              <a:buFont typeface="+mj-lt"/>
              <a:buAutoNum type="arabicPeriod" startAt="1"/>
            </a:pPr>
            <a:r>
              <a:rPr dirty="0" sz="1750" lang="en-US">
                <a:solidFill>
                  <a:srgbClr val="DCD7E5"/>
                </a:solidFill>
                <a:latin typeface="Heebo" pitchFamily="34" charset="0"/>
                <a:ea typeface="Heebo" pitchFamily="34" charset="-122"/>
                <a:cs typeface="Heebo" pitchFamily="34" charset="-120"/>
              </a:rPr>
              <a:t>Hepatitis</a:t>
            </a:r>
            <a:endParaRPr dirty="0" sz="1750" lang="en-US"/>
          </a:p>
        </p:txBody>
      </p:sp>
      <p:sp>
        <p:nvSpPr>
          <p:cNvPr id="1048647" name="Text 11"/>
          <p:cNvSpPr/>
          <p:nvPr/>
        </p:nvSpPr>
        <p:spPr>
          <a:xfrm>
            <a:off x="6099334" y="4713327"/>
            <a:ext cx="2800945" cy="333256"/>
          </a:xfrm>
          <a:prstGeom prst="rect"/>
          <a:noFill/>
        </p:spPr>
        <p:txBody>
          <a:bodyPr anchor="t" rtlCol="0" wrap="none"/>
          <a:p>
            <a:pPr algn="l" indent="-342900" marL="342900">
              <a:lnSpc>
                <a:spcPts val="2624"/>
              </a:lnSpc>
              <a:buSzPct val="100000"/>
              <a:buFont typeface="+mj-lt"/>
              <a:buAutoNum type="arabicPeriod" startAt="2"/>
            </a:pPr>
            <a:r>
              <a:rPr dirty="0" sz="1750" lang="en-US">
                <a:solidFill>
                  <a:srgbClr val="DCD7E5"/>
                </a:solidFill>
                <a:latin typeface="Heebo" pitchFamily="34" charset="0"/>
                <a:ea typeface="Heebo" pitchFamily="34" charset="-122"/>
                <a:cs typeface="Heebo" pitchFamily="34" charset="-120"/>
              </a:rPr>
              <a:t>Cirrhosis</a:t>
            </a:r>
            <a:endParaRPr dirty="0" sz="1750" lang="en-US"/>
          </a:p>
        </p:txBody>
      </p:sp>
      <p:sp>
        <p:nvSpPr>
          <p:cNvPr id="1048648" name="Text 12"/>
          <p:cNvSpPr/>
          <p:nvPr/>
        </p:nvSpPr>
        <p:spPr>
          <a:xfrm>
            <a:off x="6099334" y="5124331"/>
            <a:ext cx="2800945" cy="333256"/>
          </a:xfrm>
          <a:prstGeom prst="rect"/>
          <a:noFill/>
        </p:spPr>
        <p:txBody>
          <a:bodyPr anchor="t" rtlCol="0" wrap="none"/>
          <a:p>
            <a:pPr algn="l" indent="-342900" marL="342900">
              <a:lnSpc>
                <a:spcPts val="2624"/>
              </a:lnSpc>
              <a:buSzPct val="100000"/>
              <a:buFont typeface="+mj-lt"/>
              <a:buAutoNum type="arabicPeriod" startAt="3"/>
            </a:pPr>
            <a:r>
              <a:rPr dirty="0" sz="1750" lang="en-US">
                <a:solidFill>
                  <a:srgbClr val="DCD7E5"/>
                </a:solidFill>
                <a:latin typeface="Heebo" pitchFamily="34" charset="0"/>
                <a:ea typeface="Heebo" pitchFamily="34" charset="-122"/>
                <a:cs typeface="Heebo" pitchFamily="34" charset="-120"/>
              </a:rPr>
              <a:t>Liver Cancer</a:t>
            </a:r>
            <a:endParaRPr dirty="0" sz="1750" lang="en-US"/>
          </a:p>
        </p:txBody>
      </p:sp>
      <p:sp>
        <p:nvSpPr>
          <p:cNvPr id="1048649" name="Text 13"/>
          <p:cNvSpPr/>
          <p:nvPr/>
        </p:nvSpPr>
        <p:spPr>
          <a:xfrm>
            <a:off x="9449872" y="2200037"/>
            <a:ext cx="2878217" cy="347186"/>
          </a:xfrm>
          <a:prstGeom prst="rect"/>
          <a:noFill/>
        </p:spPr>
        <p:txBody>
          <a:bodyPr anchor="t" rtlCol="0" wrap="none"/>
          <a:p>
            <a:pPr indent="0" marL="0">
              <a:lnSpc>
                <a:spcPts val="2734"/>
              </a:lnSpc>
              <a:buNone/>
            </a:pPr>
            <a:r>
              <a:rPr dirty="0" sz="2187" lang="en-US">
                <a:solidFill>
                  <a:srgbClr val="F2F0F4"/>
                </a:solidFill>
                <a:latin typeface="Montserrat" pitchFamily="34" charset="0"/>
                <a:ea typeface="Montserrat" pitchFamily="34" charset="-122"/>
                <a:cs typeface="Montserrat" pitchFamily="34" charset="-120"/>
              </a:rPr>
              <a:t>Pancreatic Disorders</a:t>
            </a:r>
            <a:endParaRPr dirty="0" sz="2187" lang="en-US"/>
          </a:p>
        </p:txBody>
      </p:sp>
      <p:sp>
        <p:nvSpPr>
          <p:cNvPr id="1048650" name="Text 14"/>
          <p:cNvSpPr/>
          <p:nvPr/>
        </p:nvSpPr>
        <p:spPr>
          <a:xfrm>
            <a:off x="9449872" y="2769394"/>
            <a:ext cx="3156347" cy="1666280"/>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Pancreatic disorders affect the pancreas, which produces enzymes for digestion and hormones for blood sugar regulation.</a:t>
            </a:r>
            <a:endParaRPr dirty="0" sz="1750" lang="en-US"/>
          </a:p>
        </p:txBody>
      </p:sp>
      <p:sp>
        <p:nvSpPr>
          <p:cNvPr id="1048651" name="Text 15"/>
          <p:cNvSpPr/>
          <p:nvPr/>
        </p:nvSpPr>
        <p:spPr>
          <a:xfrm>
            <a:off x="9805273" y="4635579"/>
            <a:ext cx="2800945" cy="333256"/>
          </a:xfrm>
          <a:prstGeom prst="rect"/>
          <a:noFill/>
        </p:spPr>
        <p:txBody>
          <a:bodyPr anchor="t" rtlCol="0" wrap="none"/>
          <a:p>
            <a:pPr algn="l" indent="-342900" marL="342900">
              <a:lnSpc>
                <a:spcPts val="2624"/>
              </a:lnSpc>
              <a:buSzPct val="100000"/>
              <a:buFont typeface="+mj-lt"/>
              <a:buAutoNum type="arabicPeriod" startAt="1"/>
            </a:pPr>
            <a:r>
              <a:rPr dirty="0" sz="1750" lang="en-US">
                <a:solidFill>
                  <a:srgbClr val="DCD7E5"/>
                </a:solidFill>
                <a:latin typeface="Heebo" pitchFamily="34" charset="0"/>
                <a:ea typeface="Heebo" pitchFamily="34" charset="-122"/>
                <a:cs typeface="Heebo" pitchFamily="34" charset="-120"/>
              </a:rPr>
              <a:t>Pancreatitis</a:t>
            </a:r>
            <a:endParaRPr dirty="0" sz="1750" lang="en-US"/>
          </a:p>
        </p:txBody>
      </p:sp>
      <p:sp>
        <p:nvSpPr>
          <p:cNvPr id="1048652" name="Text 16"/>
          <p:cNvSpPr/>
          <p:nvPr/>
        </p:nvSpPr>
        <p:spPr>
          <a:xfrm>
            <a:off x="9805273" y="5046583"/>
            <a:ext cx="2800945" cy="333256"/>
          </a:xfrm>
          <a:prstGeom prst="rect"/>
          <a:noFill/>
        </p:spPr>
        <p:txBody>
          <a:bodyPr anchor="t" rtlCol="0" wrap="none"/>
          <a:p>
            <a:pPr algn="l" indent="-342900" marL="342900">
              <a:lnSpc>
                <a:spcPts val="2624"/>
              </a:lnSpc>
              <a:buSzPct val="100000"/>
              <a:buFont typeface="+mj-lt"/>
              <a:buAutoNum type="arabicPeriod" startAt="2"/>
            </a:pPr>
            <a:r>
              <a:rPr dirty="0" sz="1750" lang="en-US">
                <a:solidFill>
                  <a:srgbClr val="DCD7E5"/>
                </a:solidFill>
                <a:latin typeface="Heebo" pitchFamily="34" charset="0"/>
                <a:ea typeface="Heebo" pitchFamily="34" charset="-122"/>
                <a:cs typeface="Heebo" pitchFamily="34" charset="-120"/>
              </a:rPr>
              <a:t>Pancreatic Cancer</a:t>
            </a:r>
            <a:endParaRPr dirty="0" sz="175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9" name=""/>
        <p:cNvGrpSpPr/>
        <p:nvPr/>
      </p:nvGrpSpPr>
      <p:grpSpPr>
        <a:xfrm>
          <a:off x="0" y="0"/>
          <a:ext cx="0" cy="0"/>
          <a:chOff x="0" y="0"/>
          <a:chExt cx="0" cy="0"/>
        </a:xfrm>
      </p:grpSpPr>
      <p:pic>
        <p:nvPicPr>
          <p:cNvPr id="209716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56" name="Shape 0"/>
          <p:cNvSpPr/>
          <p:nvPr/>
        </p:nvSpPr>
        <p:spPr>
          <a:xfrm>
            <a:off x="0" y="0"/>
            <a:ext cx="14630400" cy="8229600"/>
          </a:xfrm>
          <a:prstGeom prst="rect"/>
          <a:solidFill>
            <a:srgbClr val="0D0A2C">
              <a:alpha val="75000"/>
            </a:srgbClr>
          </a:solidFill>
        </p:spPr>
      </p:sp>
      <p:sp>
        <p:nvSpPr>
          <p:cNvPr id="1048657" name="Text 1"/>
          <p:cNvSpPr/>
          <p:nvPr/>
        </p:nvSpPr>
        <p:spPr>
          <a:xfrm>
            <a:off x="2037993" y="1576388"/>
            <a:ext cx="5554980" cy="694373"/>
          </a:xfrm>
          <a:prstGeom prst="rect"/>
          <a:noFill/>
        </p:spPr>
        <p:txBody>
          <a:bodyPr anchor="t" rtlCol="0" wrap="none"/>
          <a:p>
            <a:pPr indent="0" marL="0">
              <a:lnSpc>
                <a:spcPts val="5468"/>
              </a:lnSpc>
              <a:buNone/>
            </a:pPr>
            <a:r>
              <a:rPr dirty="0" sz="4374" lang="en-US">
                <a:solidFill>
                  <a:srgbClr val="F2F0F4"/>
                </a:solidFill>
                <a:latin typeface="Montserrat" pitchFamily="34" charset="0"/>
                <a:ea typeface="Montserrat" pitchFamily="34" charset="-122"/>
                <a:cs typeface="Montserrat" pitchFamily="34" charset="-120"/>
              </a:rPr>
              <a:t>Renal Disorders</a:t>
            </a:r>
            <a:endParaRPr dirty="0" sz="4374" lang="en-US"/>
          </a:p>
        </p:txBody>
      </p:sp>
      <p:pic>
        <p:nvPicPr>
          <p:cNvPr id="2097163" name="Image 1" descr="preencoded.png"/>
          <p:cNvPicPr>
            <a:picLocks noChangeAspect="1"/>
          </p:cNvPicPr>
          <p:nvPr/>
        </p:nvPicPr>
        <p:blipFill>
          <a:blip xmlns:r="http://schemas.openxmlformats.org/officeDocument/2006/relationships" r:embed="rId2"/>
          <a:stretch>
            <a:fillRect/>
          </a:stretch>
        </p:blipFill>
        <p:spPr>
          <a:xfrm>
            <a:off x="2037993" y="2715101"/>
            <a:ext cx="555427" cy="555427"/>
          </a:xfrm>
          <a:prstGeom prst="rect"/>
        </p:spPr>
      </p:pic>
      <p:sp>
        <p:nvSpPr>
          <p:cNvPr id="1048658" name="Text 2"/>
          <p:cNvSpPr/>
          <p:nvPr/>
        </p:nvSpPr>
        <p:spPr>
          <a:xfrm>
            <a:off x="2037993" y="3492698"/>
            <a:ext cx="2388632" cy="347186"/>
          </a:xfrm>
          <a:prstGeom prst="rect"/>
          <a:noFill/>
        </p:spPr>
        <p:txBody>
          <a:bodyPr anchor="t" rtlCol="0" wrap="none"/>
          <a:p>
            <a:pPr algn="l"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Kidney Failure</a:t>
            </a:r>
            <a:endParaRPr dirty="0" sz="2187" lang="en-US"/>
          </a:p>
        </p:txBody>
      </p:sp>
      <p:sp>
        <p:nvSpPr>
          <p:cNvPr id="1048659" name="Text 3"/>
          <p:cNvSpPr/>
          <p:nvPr/>
        </p:nvSpPr>
        <p:spPr>
          <a:xfrm>
            <a:off x="2037993" y="3973116"/>
            <a:ext cx="2388632" cy="2666048"/>
          </a:xfrm>
          <a:prstGeom prst="rect"/>
          <a:noFill/>
        </p:spPr>
        <p:txBody>
          <a:bodyPr anchor="t" rtlCol="0" wrap="square"/>
          <a:p>
            <a:pPr algn="l" indent="0" marL="0">
              <a:lnSpc>
                <a:spcPts val="2624"/>
              </a:lnSpc>
              <a:buNone/>
            </a:pPr>
            <a:r>
              <a:rPr dirty="0" sz="1750" lang="en-US">
                <a:solidFill>
                  <a:srgbClr val="DCD7E5"/>
                </a:solidFill>
                <a:latin typeface="Heebo" pitchFamily="34" charset="0"/>
                <a:ea typeface="Heebo" pitchFamily="34" charset="-122"/>
                <a:cs typeface="Heebo" pitchFamily="34" charset="-120"/>
              </a:rPr>
              <a:t>Kidney failure occurs when the kidneys lose their ability to filter waste products from the blood, leading to fluid buildup, electrolyte imbalances, and other complications.</a:t>
            </a:r>
            <a:endParaRPr dirty="0" sz="1750" lang="en-US"/>
          </a:p>
        </p:txBody>
      </p:sp>
      <p:pic>
        <p:nvPicPr>
          <p:cNvPr id="2097164" name="Image 2" descr="preencoded.png"/>
          <p:cNvPicPr>
            <a:picLocks noChangeAspect="1"/>
          </p:cNvPicPr>
          <p:nvPr/>
        </p:nvPicPr>
        <p:blipFill>
          <a:blip xmlns:r="http://schemas.openxmlformats.org/officeDocument/2006/relationships" r:embed="rId3"/>
          <a:stretch>
            <a:fillRect/>
          </a:stretch>
        </p:blipFill>
        <p:spPr>
          <a:xfrm>
            <a:off x="4759881" y="2715101"/>
            <a:ext cx="555427" cy="555427"/>
          </a:xfrm>
          <a:prstGeom prst="rect"/>
        </p:spPr>
      </p:pic>
      <p:sp>
        <p:nvSpPr>
          <p:cNvPr id="1048660" name="Text 4"/>
          <p:cNvSpPr/>
          <p:nvPr/>
        </p:nvSpPr>
        <p:spPr>
          <a:xfrm>
            <a:off x="4759881" y="3492698"/>
            <a:ext cx="2388632" cy="694373"/>
          </a:xfrm>
          <a:prstGeom prst="rect"/>
          <a:noFill/>
        </p:spPr>
        <p:txBody>
          <a:bodyPr anchor="t" rtlCol="0" wrap="square"/>
          <a:p>
            <a:pPr algn="l"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Kidney Infections</a:t>
            </a:r>
            <a:endParaRPr dirty="0" sz="2187" lang="en-US"/>
          </a:p>
        </p:txBody>
      </p:sp>
      <p:sp>
        <p:nvSpPr>
          <p:cNvPr id="1048661" name="Text 5"/>
          <p:cNvSpPr/>
          <p:nvPr/>
        </p:nvSpPr>
        <p:spPr>
          <a:xfrm>
            <a:off x="4759881" y="4320302"/>
            <a:ext cx="2388632" cy="2332792"/>
          </a:xfrm>
          <a:prstGeom prst="rect"/>
          <a:noFill/>
        </p:spPr>
        <p:txBody>
          <a:bodyPr anchor="t" rtlCol="0" wrap="square"/>
          <a:p>
            <a:pPr algn="l" indent="0" marL="0">
              <a:lnSpc>
                <a:spcPts val="2624"/>
              </a:lnSpc>
              <a:buNone/>
            </a:pPr>
            <a:r>
              <a:rPr dirty="0" sz="1750" lang="en-US">
                <a:solidFill>
                  <a:srgbClr val="DCD7E5"/>
                </a:solidFill>
                <a:latin typeface="Heebo" pitchFamily="34" charset="0"/>
                <a:ea typeface="Heebo" pitchFamily="34" charset="-122"/>
                <a:cs typeface="Heebo" pitchFamily="34" charset="-120"/>
              </a:rPr>
              <a:t>Kidney infections, also known as pyelonephritis, are infections of the kidneys and urinary tract. They can cause pain, fever, and difficulty urinating.</a:t>
            </a:r>
            <a:endParaRPr dirty="0" sz="1750" lang="en-US"/>
          </a:p>
        </p:txBody>
      </p:sp>
      <p:pic>
        <p:nvPicPr>
          <p:cNvPr id="2097165" name="Image 3" descr="preencoded.png"/>
          <p:cNvPicPr>
            <a:picLocks noChangeAspect="1"/>
          </p:cNvPicPr>
          <p:nvPr/>
        </p:nvPicPr>
        <p:blipFill>
          <a:blip xmlns:r="http://schemas.openxmlformats.org/officeDocument/2006/relationships" r:embed="rId4"/>
          <a:stretch>
            <a:fillRect/>
          </a:stretch>
        </p:blipFill>
        <p:spPr>
          <a:xfrm>
            <a:off x="7481768" y="2715101"/>
            <a:ext cx="555427" cy="555427"/>
          </a:xfrm>
          <a:prstGeom prst="rect"/>
        </p:spPr>
      </p:pic>
      <p:sp>
        <p:nvSpPr>
          <p:cNvPr id="1048662" name="Text 6"/>
          <p:cNvSpPr/>
          <p:nvPr/>
        </p:nvSpPr>
        <p:spPr>
          <a:xfrm>
            <a:off x="7481768" y="3492698"/>
            <a:ext cx="2388632" cy="347186"/>
          </a:xfrm>
          <a:prstGeom prst="rect"/>
          <a:noFill/>
        </p:spPr>
        <p:txBody>
          <a:bodyPr anchor="t" rtlCol="0" wrap="none"/>
          <a:p>
            <a:pPr algn="l"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Kidney Stones</a:t>
            </a:r>
            <a:endParaRPr dirty="0" sz="2187" lang="en-US"/>
          </a:p>
        </p:txBody>
      </p:sp>
      <p:sp>
        <p:nvSpPr>
          <p:cNvPr id="1048663" name="Text 7"/>
          <p:cNvSpPr/>
          <p:nvPr/>
        </p:nvSpPr>
        <p:spPr>
          <a:xfrm>
            <a:off x="7481768" y="3973116"/>
            <a:ext cx="2388632" cy="1999536"/>
          </a:xfrm>
          <a:prstGeom prst="rect"/>
          <a:noFill/>
        </p:spPr>
        <p:txBody>
          <a:bodyPr anchor="t" rtlCol="0" wrap="square"/>
          <a:p>
            <a:pPr algn="l" indent="0" marL="0">
              <a:lnSpc>
                <a:spcPts val="2624"/>
              </a:lnSpc>
              <a:buNone/>
            </a:pPr>
            <a:r>
              <a:rPr dirty="0" sz="1750" lang="en-US">
                <a:solidFill>
                  <a:srgbClr val="DCD7E5"/>
                </a:solidFill>
                <a:latin typeface="Heebo" pitchFamily="34" charset="0"/>
                <a:ea typeface="Heebo" pitchFamily="34" charset="-122"/>
                <a:cs typeface="Heebo" pitchFamily="34" charset="-120"/>
              </a:rPr>
              <a:t>Kidney stones are hard deposits that form in the kidneys, causing pain, blood in the urine, and potentially blockage of the urinary tract.</a:t>
            </a:r>
            <a:endParaRPr dirty="0" sz="1750" lang="en-US"/>
          </a:p>
        </p:txBody>
      </p:sp>
      <p:pic>
        <p:nvPicPr>
          <p:cNvPr id="2097166" name="Image 4" descr="preencoded.png"/>
          <p:cNvPicPr>
            <a:picLocks noChangeAspect="1"/>
          </p:cNvPicPr>
          <p:nvPr/>
        </p:nvPicPr>
        <p:blipFill>
          <a:blip xmlns:r="http://schemas.openxmlformats.org/officeDocument/2006/relationships" r:embed="rId5"/>
          <a:stretch>
            <a:fillRect/>
          </a:stretch>
        </p:blipFill>
        <p:spPr>
          <a:xfrm>
            <a:off x="10203656" y="2715101"/>
            <a:ext cx="555427" cy="555427"/>
          </a:xfrm>
          <a:prstGeom prst="rect"/>
        </p:spPr>
      </p:pic>
      <p:sp>
        <p:nvSpPr>
          <p:cNvPr id="1048664" name="Text 8"/>
          <p:cNvSpPr/>
          <p:nvPr/>
        </p:nvSpPr>
        <p:spPr>
          <a:xfrm>
            <a:off x="10203656" y="3492698"/>
            <a:ext cx="2388751" cy="347186"/>
          </a:xfrm>
          <a:prstGeom prst="rect"/>
          <a:noFill/>
        </p:spPr>
        <p:txBody>
          <a:bodyPr anchor="t" rtlCol="0" wrap="none"/>
          <a:p>
            <a:pPr algn="l"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Hypertension</a:t>
            </a:r>
            <a:endParaRPr dirty="0" sz="2187" lang="en-US"/>
          </a:p>
        </p:txBody>
      </p:sp>
      <p:sp>
        <p:nvSpPr>
          <p:cNvPr id="1048665" name="Text 9"/>
          <p:cNvSpPr/>
          <p:nvPr/>
        </p:nvSpPr>
        <p:spPr>
          <a:xfrm>
            <a:off x="10203656" y="3973116"/>
            <a:ext cx="2388751" cy="1333024"/>
          </a:xfrm>
          <a:prstGeom prst="rect"/>
          <a:noFill/>
        </p:spPr>
        <p:txBody>
          <a:bodyPr anchor="t" rtlCol="0" wrap="square"/>
          <a:p>
            <a:pPr algn="l" indent="0" marL="0">
              <a:lnSpc>
                <a:spcPts val="2624"/>
              </a:lnSpc>
              <a:buNone/>
            </a:pPr>
            <a:r>
              <a:rPr dirty="0" sz="1750" lang="en-US">
                <a:solidFill>
                  <a:srgbClr val="DCD7E5"/>
                </a:solidFill>
                <a:latin typeface="Heebo" pitchFamily="34" charset="0"/>
                <a:ea typeface="Heebo" pitchFamily="34" charset="-122"/>
                <a:cs typeface="Heebo" pitchFamily="34" charset="-120"/>
              </a:rPr>
              <a:t>High blood pressure can damage the kidneys over time, leading to kidney failure.</a:t>
            </a:r>
            <a:endParaRPr dirty="0" sz="175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32" name=""/>
        <p:cNvGrpSpPr/>
        <p:nvPr/>
      </p:nvGrpSpPr>
      <p:grpSpPr>
        <a:xfrm>
          <a:off x="0" y="0"/>
          <a:ext cx="0" cy="0"/>
          <a:chOff x="0" y="0"/>
          <a:chExt cx="0" cy="0"/>
        </a:xfrm>
      </p:grpSpPr>
      <p:pic>
        <p:nvPicPr>
          <p:cNvPr id="2097168"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69" name="Shape 0"/>
          <p:cNvSpPr/>
          <p:nvPr/>
        </p:nvSpPr>
        <p:spPr>
          <a:xfrm>
            <a:off x="0" y="0"/>
            <a:ext cx="14630400" cy="8229600"/>
          </a:xfrm>
          <a:prstGeom prst="rect"/>
          <a:solidFill>
            <a:srgbClr val="0D0A2C">
              <a:alpha val="75000"/>
            </a:srgbClr>
          </a:solidFill>
        </p:spPr>
      </p:sp>
      <p:sp>
        <p:nvSpPr>
          <p:cNvPr id="1048670" name="Text 1"/>
          <p:cNvSpPr/>
          <p:nvPr/>
        </p:nvSpPr>
        <p:spPr>
          <a:xfrm>
            <a:off x="2037993" y="743307"/>
            <a:ext cx="6334720" cy="694373"/>
          </a:xfrm>
          <a:prstGeom prst="rect"/>
          <a:noFill/>
        </p:spPr>
        <p:txBody>
          <a:bodyPr anchor="t" rtlCol="0" wrap="none"/>
          <a:p>
            <a:pPr indent="0" marL="0">
              <a:lnSpc>
                <a:spcPts val="5468"/>
              </a:lnSpc>
              <a:buNone/>
            </a:pPr>
            <a:r>
              <a:rPr dirty="0" sz="4374" lang="en-US">
                <a:solidFill>
                  <a:srgbClr val="F2F0F4"/>
                </a:solidFill>
                <a:latin typeface="Montserrat" pitchFamily="34" charset="0"/>
                <a:ea typeface="Montserrat" pitchFamily="34" charset="-122"/>
                <a:cs typeface="Montserrat" pitchFamily="34" charset="-120"/>
              </a:rPr>
              <a:t>Neurological Disorders</a:t>
            </a:r>
            <a:endParaRPr dirty="0" sz="4374" lang="en-US"/>
          </a:p>
        </p:txBody>
      </p:sp>
      <p:pic>
        <p:nvPicPr>
          <p:cNvPr id="2097169" name="Image 1" descr="preencoded.png"/>
          <p:cNvPicPr>
            <a:picLocks noChangeAspect="1"/>
          </p:cNvPicPr>
          <p:nvPr/>
        </p:nvPicPr>
        <p:blipFill>
          <a:blip xmlns:r="http://schemas.openxmlformats.org/officeDocument/2006/relationships" r:embed="rId2"/>
          <a:stretch>
            <a:fillRect/>
          </a:stretch>
        </p:blipFill>
        <p:spPr>
          <a:xfrm>
            <a:off x="2037993" y="1882021"/>
            <a:ext cx="2638544" cy="888682"/>
          </a:xfrm>
          <a:prstGeom prst="rect"/>
        </p:spPr>
      </p:pic>
      <p:sp>
        <p:nvSpPr>
          <p:cNvPr id="1048671" name="Text 2"/>
          <p:cNvSpPr/>
          <p:nvPr/>
        </p:nvSpPr>
        <p:spPr>
          <a:xfrm>
            <a:off x="2260163" y="3103959"/>
            <a:ext cx="2194203" cy="694373"/>
          </a:xfrm>
          <a:prstGeom prst="rect"/>
          <a:noFill/>
        </p:spPr>
        <p:txBody>
          <a:bodyPr anchor="t" rtlCol="0" wrap="square"/>
          <a:p>
            <a:pPr algn="l"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Alzheimer's Disease</a:t>
            </a:r>
            <a:endParaRPr dirty="0" sz="2187" lang="en-US"/>
          </a:p>
        </p:txBody>
      </p:sp>
      <p:sp>
        <p:nvSpPr>
          <p:cNvPr id="1048672" name="Text 3"/>
          <p:cNvSpPr/>
          <p:nvPr/>
        </p:nvSpPr>
        <p:spPr>
          <a:xfrm>
            <a:off x="2260163" y="3931563"/>
            <a:ext cx="2194203" cy="3332559"/>
          </a:xfrm>
          <a:prstGeom prst="rect"/>
          <a:noFill/>
        </p:spPr>
        <p:txBody>
          <a:bodyPr anchor="t" rtlCol="0" wrap="square"/>
          <a:p>
            <a:pPr algn="l" indent="0" marL="0">
              <a:lnSpc>
                <a:spcPts val="2624"/>
              </a:lnSpc>
              <a:buNone/>
            </a:pPr>
            <a:r>
              <a:rPr dirty="0" sz="1750" lang="en-US">
                <a:solidFill>
                  <a:srgbClr val="DCD7E5"/>
                </a:solidFill>
                <a:latin typeface="Heebo" pitchFamily="34" charset="0"/>
                <a:ea typeface="Heebo" pitchFamily="34" charset="-122"/>
                <a:cs typeface="Heebo" pitchFamily="34" charset="-120"/>
              </a:rPr>
              <a:t>Alzheimer's disease is a progressive brain disorder that causes memory loss, confusion, and changes in personality. It's a leading cause of dementia in the elderly.</a:t>
            </a:r>
            <a:endParaRPr dirty="0" sz="1750" lang="en-US"/>
          </a:p>
        </p:txBody>
      </p:sp>
      <p:pic>
        <p:nvPicPr>
          <p:cNvPr id="2097170" name="Image 2" descr="preencoded.png"/>
          <p:cNvPicPr>
            <a:picLocks noChangeAspect="1"/>
          </p:cNvPicPr>
          <p:nvPr/>
        </p:nvPicPr>
        <p:blipFill>
          <a:blip xmlns:r="http://schemas.openxmlformats.org/officeDocument/2006/relationships" r:embed="rId3"/>
          <a:stretch>
            <a:fillRect/>
          </a:stretch>
        </p:blipFill>
        <p:spPr>
          <a:xfrm>
            <a:off x="4676537" y="1882021"/>
            <a:ext cx="2638663" cy="888682"/>
          </a:xfrm>
          <a:prstGeom prst="rect"/>
        </p:spPr>
      </p:pic>
      <p:sp>
        <p:nvSpPr>
          <p:cNvPr id="1048673" name="Text 4"/>
          <p:cNvSpPr/>
          <p:nvPr/>
        </p:nvSpPr>
        <p:spPr>
          <a:xfrm>
            <a:off x="4898707" y="3103959"/>
            <a:ext cx="2194322" cy="694373"/>
          </a:xfrm>
          <a:prstGeom prst="rect"/>
          <a:noFill/>
        </p:spPr>
        <p:txBody>
          <a:bodyPr anchor="t" rtlCol="0" wrap="square"/>
          <a:p>
            <a:pPr algn="l"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Parkinson's Disease</a:t>
            </a:r>
            <a:endParaRPr dirty="0" sz="2187" lang="en-US"/>
          </a:p>
        </p:txBody>
      </p:sp>
      <p:sp>
        <p:nvSpPr>
          <p:cNvPr id="1048674" name="Text 5"/>
          <p:cNvSpPr/>
          <p:nvPr/>
        </p:nvSpPr>
        <p:spPr>
          <a:xfrm>
            <a:off x="4898707" y="3931563"/>
            <a:ext cx="2194322" cy="2666048"/>
          </a:xfrm>
          <a:prstGeom prst="rect"/>
          <a:noFill/>
        </p:spPr>
        <p:txBody>
          <a:bodyPr anchor="t" rtlCol="0" wrap="square"/>
          <a:p>
            <a:pPr algn="l" indent="0" marL="0">
              <a:lnSpc>
                <a:spcPts val="2624"/>
              </a:lnSpc>
              <a:buNone/>
            </a:pPr>
            <a:r>
              <a:rPr dirty="0" sz="1750" lang="en-US">
                <a:solidFill>
                  <a:srgbClr val="DCD7E5"/>
                </a:solidFill>
                <a:latin typeface="Heebo" pitchFamily="34" charset="0"/>
                <a:ea typeface="Heebo" pitchFamily="34" charset="-122"/>
                <a:cs typeface="Heebo" pitchFamily="34" charset="-120"/>
              </a:rPr>
              <a:t>Parkinson's disease is a progressive nervous system disorder that affects movement, causing tremors, stiffness, and slowness of movement.</a:t>
            </a:r>
            <a:endParaRPr dirty="0" sz="1750" lang="en-US"/>
          </a:p>
        </p:txBody>
      </p:sp>
      <p:pic>
        <p:nvPicPr>
          <p:cNvPr id="2097171" name="Image 3" descr="preencoded.png"/>
          <p:cNvPicPr>
            <a:picLocks noChangeAspect="1"/>
          </p:cNvPicPr>
          <p:nvPr/>
        </p:nvPicPr>
        <p:blipFill>
          <a:blip xmlns:r="http://schemas.openxmlformats.org/officeDocument/2006/relationships" r:embed="rId4"/>
          <a:stretch>
            <a:fillRect/>
          </a:stretch>
        </p:blipFill>
        <p:spPr>
          <a:xfrm>
            <a:off x="7315200" y="1882021"/>
            <a:ext cx="2638544" cy="888682"/>
          </a:xfrm>
          <a:prstGeom prst="rect"/>
        </p:spPr>
      </p:pic>
      <p:sp>
        <p:nvSpPr>
          <p:cNvPr id="1048675" name="Text 6"/>
          <p:cNvSpPr/>
          <p:nvPr/>
        </p:nvSpPr>
        <p:spPr>
          <a:xfrm>
            <a:off x="7537371" y="3103959"/>
            <a:ext cx="2194203" cy="694373"/>
          </a:xfrm>
          <a:prstGeom prst="rect"/>
          <a:noFill/>
        </p:spPr>
        <p:txBody>
          <a:bodyPr anchor="t" rtlCol="0" wrap="square"/>
          <a:p>
            <a:pPr algn="l"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Multiple Sclerosis (MS)</a:t>
            </a:r>
            <a:endParaRPr dirty="0" sz="2187" lang="en-US"/>
          </a:p>
        </p:txBody>
      </p:sp>
      <p:sp>
        <p:nvSpPr>
          <p:cNvPr id="1048676" name="Text 7"/>
          <p:cNvSpPr/>
          <p:nvPr/>
        </p:nvSpPr>
        <p:spPr>
          <a:xfrm>
            <a:off x="7537371" y="3931563"/>
            <a:ext cx="2194203" cy="2999303"/>
          </a:xfrm>
          <a:prstGeom prst="rect"/>
          <a:noFill/>
        </p:spPr>
        <p:txBody>
          <a:bodyPr anchor="t" rtlCol="0" wrap="square"/>
          <a:p>
            <a:pPr algn="l" indent="0" marL="0">
              <a:lnSpc>
                <a:spcPts val="2624"/>
              </a:lnSpc>
              <a:buNone/>
            </a:pPr>
            <a:r>
              <a:rPr dirty="0" sz="1750" lang="en-US">
                <a:solidFill>
                  <a:srgbClr val="DCD7E5"/>
                </a:solidFill>
                <a:latin typeface="Heebo" pitchFamily="34" charset="0"/>
                <a:ea typeface="Heebo" pitchFamily="34" charset="-122"/>
                <a:cs typeface="Heebo" pitchFamily="34" charset="-120"/>
              </a:rPr>
              <a:t>MS is an autoimmune disease that damages the myelin sheath, the protective covering of nerve fibers in the brain and spinal cord, causing a range of neurological symptoms.</a:t>
            </a:r>
            <a:endParaRPr dirty="0" sz="1750" lang="en-US"/>
          </a:p>
        </p:txBody>
      </p:sp>
      <p:pic>
        <p:nvPicPr>
          <p:cNvPr id="2097172" name="Image 4" descr="preencoded.png"/>
          <p:cNvPicPr>
            <a:picLocks noChangeAspect="1"/>
          </p:cNvPicPr>
          <p:nvPr/>
        </p:nvPicPr>
        <p:blipFill>
          <a:blip xmlns:r="http://schemas.openxmlformats.org/officeDocument/2006/relationships" r:embed="rId5"/>
          <a:stretch>
            <a:fillRect/>
          </a:stretch>
        </p:blipFill>
        <p:spPr>
          <a:xfrm>
            <a:off x="9953744" y="1882021"/>
            <a:ext cx="2638663" cy="888682"/>
          </a:xfrm>
          <a:prstGeom prst="rect"/>
        </p:spPr>
      </p:pic>
      <p:sp>
        <p:nvSpPr>
          <p:cNvPr id="1048677" name="Text 8"/>
          <p:cNvSpPr/>
          <p:nvPr/>
        </p:nvSpPr>
        <p:spPr>
          <a:xfrm>
            <a:off x="10175915" y="3103959"/>
            <a:ext cx="2194322" cy="347186"/>
          </a:xfrm>
          <a:prstGeom prst="rect"/>
          <a:noFill/>
        </p:spPr>
        <p:txBody>
          <a:bodyPr anchor="t" rtlCol="0" wrap="none"/>
          <a:p>
            <a:pPr algn="l" indent="0" marL="0">
              <a:lnSpc>
                <a:spcPts val="2734"/>
              </a:lnSpc>
              <a:buNone/>
            </a:pPr>
            <a:r>
              <a:rPr dirty="0" sz="2187" lang="en-US">
                <a:solidFill>
                  <a:srgbClr val="DCD7E5"/>
                </a:solidFill>
                <a:latin typeface="Montserrat" pitchFamily="34" charset="0"/>
                <a:ea typeface="Montserrat" pitchFamily="34" charset="-122"/>
                <a:cs typeface="Montserrat" pitchFamily="34" charset="-120"/>
              </a:rPr>
              <a:t>Stroke</a:t>
            </a:r>
            <a:endParaRPr dirty="0" sz="2187" lang="en-US"/>
          </a:p>
        </p:txBody>
      </p:sp>
      <p:sp>
        <p:nvSpPr>
          <p:cNvPr id="1048678" name="Text 9"/>
          <p:cNvSpPr/>
          <p:nvPr/>
        </p:nvSpPr>
        <p:spPr>
          <a:xfrm>
            <a:off x="10175915" y="3584377"/>
            <a:ext cx="2194322" cy="3332559"/>
          </a:xfrm>
          <a:prstGeom prst="rect"/>
          <a:noFill/>
        </p:spPr>
        <p:txBody>
          <a:bodyPr anchor="t" rtlCol="0" wrap="square"/>
          <a:p>
            <a:pPr algn="l" indent="0" marL="0">
              <a:lnSpc>
                <a:spcPts val="2624"/>
              </a:lnSpc>
              <a:buNone/>
            </a:pPr>
            <a:r>
              <a:rPr dirty="0" sz="1750" lang="en-US">
                <a:solidFill>
                  <a:srgbClr val="DCD7E5"/>
                </a:solidFill>
                <a:latin typeface="Heebo" pitchFamily="34" charset="0"/>
                <a:ea typeface="Heebo" pitchFamily="34" charset="-122"/>
                <a:cs typeface="Heebo" pitchFamily="34" charset="-120"/>
              </a:rPr>
              <a:t>Stroke occurs when a blood clot blocks an artery in the brain, depriving brain tissue of oxygen and causing damage. This can lead to paralysis, speech difficulties, and cognitive impairment.</a:t>
            </a:r>
            <a:endParaRPr dirty="0" sz="175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5" name=""/>
        <p:cNvGrpSpPr/>
        <p:nvPr/>
      </p:nvGrpSpPr>
      <p:grpSpPr>
        <a:xfrm>
          <a:off x="0" y="0"/>
          <a:ext cx="0" cy="0"/>
          <a:chOff x="0" y="0"/>
          <a:chExt cx="0" cy="0"/>
        </a:xfrm>
      </p:grpSpPr>
      <p:pic>
        <p:nvPicPr>
          <p:cNvPr id="2097174"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82" name="Shape 0"/>
          <p:cNvSpPr/>
          <p:nvPr/>
        </p:nvSpPr>
        <p:spPr>
          <a:xfrm>
            <a:off x="0" y="0"/>
            <a:ext cx="14630400" cy="8229600"/>
          </a:xfrm>
          <a:prstGeom prst="rect"/>
          <a:solidFill>
            <a:srgbClr val="0D0A2C">
              <a:alpha val="75000"/>
            </a:srgbClr>
          </a:solidFill>
        </p:spPr>
      </p:sp>
      <p:sp>
        <p:nvSpPr>
          <p:cNvPr id="1048683" name="Text 1"/>
          <p:cNvSpPr/>
          <p:nvPr/>
        </p:nvSpPr>
        <p:spPr>
          <a:xfrm>
            <a:off x="2037993" y="1167289"/>
            <a:ext cx="5656540" cy="694373"/>
          </a:xfrm>
          <a:prstGeom prst="rect"/>
          <a:noFill/>
        </p:spPr>
        <p:txBody>
          <a:bodyPr anchor="t" rtlCol="0" wrap="none"/>
          <a:p>
            <a:pPr indent="0" marL="0">
              <a:lnSpc>
                <a:spcPts val="5468"/>
              </a:lnSpc>
              <a:buNone/>
            </a:pPr>
            <a:r>
              <a:rPr dirty="0" sz="4374" lang="en-US">
                <a:solidFill>
                  <a:srgbClr val="F2F0F4"/>
                </a:solidFill>
                <a:latin typeface="Montserrat" pitchFamily="34" charset="0"/>
                <a:ea typeface="Montserrat" pitchFamily="34" charset="-122"/>
                <a:cs typeface="Montserrat" pitchFamily="34" charset="-120"/>
              </a:rPr>
              <a:t>Endocrine Disorders</a:t>
            </a:r>
            <a:endParaRPr dirty="0" sz="4374" lang="en-US"/>
          </a:p>
        </p:txBody>
      </p:sp>
      <p:sp>
        <p:nvSpPr>
          <p:cNvPr id="1048684" name="Shape 2"/>
          <p:cNvSpPr/>
          <p:nvPr/>
        </p:nvSpPr>
        <p:spPr>
          <a:xfrm>
            <a:off x="2037993" y="2306003"/>
            <a:ext cx="10554414" cy="4756309"/>
          </a:xfrm>
          <a:prstGeom prst="roundRect">
            <a:avLst>
              <a:gd name="adj" fmla="val 2102"/>
            </a:avLst>
          </a:prstGeom>
          <a:noFill/>
          <a:ln w="7620">
            <a:solidFill>
              <a:srgbClr val="FFFFFF">
                <a:alpha val="24000"/>
              </a:srgbClr>
            </a:solidFill>
            <a:prstDash val="solid"/>
          </a:ln>
        </p:spPr>
      </p:sp>
      <p:sp>
        <p:nvSpPr>
          <p:cNvPr id="1048685" name="Shape 3"/>
          <p:cNvSpPr/>
          <p:nvPr/>
        </p:nvSpPr>
        <p:spPr>
          <a:xfrm>
            <a:off x="2045613" y="2313623"/>
            <a:ext cx="10538103" cy="614958"/>
          </a:xfrm>
          <a:prstGeom prst="rect"/>
          <a:solidFill>
            <a:srgbClr val="FFFFFF">
              <a:alpha val="4000"/>
            </a:srgbClr>
          </a:solidFill>
        </p:spPr>
      </p:sp>
      <p:sp>
        <p:nvSpPr>
          <p:cNvPr id="1048686" name="Text 4"/>
          <p:cNvSpPr/>
          <p:nvPr/>
        </p:nvSpPr>
        <p:spPr>
          <a:xfrm>
            <a:off x="2268855" y="2454473"/>
            <a:ext cx="3064193" cy="333256"/>
          </a:xfrm>
          <a:prstGeom prst="rect"/>
          <a:noFill/>
        </p:spPr>
        <p:txBody>
          <a:bodyPr anchor="t" rtlCol="0" wrap="none"/>
          <a:p>
            <a:pPr indent="0" marL="0">
              <a:lnSpc>
                <a:spcPts val="2624"/>
              </a:lnSpc>
              <a:buNone/>
            </a:pPr>
            <a:r>
              <a:rPr dirty="0" sz="1750" lang="en-US">
                <a:solidFill>
                  <a:srgbClr val="DCD7E5"/>
                </a:solidFill>
                <a:latin typeface="Heebo" pitchFamily="34" charset="0"/>
                <a:ea typeface="Heebo" pitchFamily="34" charset="-122"/>
                <a:cs typeface="Heebo" pitchFamily="34" charset="-120"/>
              </a:rPr>
              <a:t>Disorder</a:t>
            </a:r>
            <a:endParaRPr dirty="0" sz="1750" lang="en-US"/>
          </a:p>
        </p:txBody>
      </p:sp>
      <p:sp>
        <p:nvSpPr>
          <p:cNvPr id="1048687" name="Text 5"/>
          <p:cNvSpPr/>
          <p:nvPr/>
        </p:nvSpPr>
        <p:spPr>
          <a:xfrm>
            <a:off x="5785009" y="2454473"/>
            <a:ext cx="3060383" cy="333256"/>
          </a:xfrm>
          <a:prstGeom prst="rect"/>
          <a:noFill/>
        </p:spPr>
        <p:txBody>
          <a:bodyPr anchor="t" rtlCol="0" wrap="none"/>
          <a:p>
            <a:pPr indent="0" marL="0">
              <a:lnSpc>
                <a:spcPts val="2624"/>
              </a:lnSpc>
              <a:buNone/>
            </a:pPr>
            <a:r>
              <a:rPr dirty="0" sz="1750" lang="en-US">
                <a:solidFill>
                  <a:srgbClr val="DCD7E5"/>
                </a:solidFill>
                <a:latin typeface="Heebo" pitchFamily="34" charset="0"/>
                <a:ea typeface="Heebo" pitchFamily="34" charset="-122"/>
                <a:cs typeface="Heebo" pitchFamily="34" charset="-120"/>
              </a:rPr>
              <a:t>Affected Gland</a:t>
            </a:r>
            <a:endParaRPr dirty="0" sz="1750" lang="en-US"/>
          </a:p>
        </p:txBody>
      </p:sp>
      <p:sp>
        <p:nvSpPr>
          <p:cNvPr id="1048688" name="Text 6"/>
          <p:cNvSpPr/>
          <p:nvPr/>
        </p:nvSpPr>
        <p:spPr>
          <a:xfrm>
            <a:off x="9297353" y="2454473"/>
            <a:ext cx="3064193" cy="333256"/>
          </a:xfrm>
          <a:prstGeom prst="rect"/>
          <a:noFill/>
        </p:spPr>
        <p:txBody>
          <a:bodyPr anchor="t" rtlCol="0" wrap="none"/>
          <a:p>
            <a:pPr indent="0" marL="0">
              <a:lnSpc>
                <a:spcPts val="2624"/>
              </a:lnSpc>
              <a:buNone/>
            </a:pPr>
            <a:r>
              <a:rPr dirty="0" sz="1750" lang="en-US">
                <a:solidFill>
                  <a:srgbClr val="DCD7E5"/>
                </a:solidFill>
                <a:latin typeface="Heebo" pitchFamily="34" charset="0"/>
                <a:ea typeface="Heebo" pitchFamily="34" charset="-122"/>
                <a:cs typeface="Heebo" pitchFamily="34" charset="-120"/>
              </a:rPr>
              <a:t>Symptoms</a:t>
            </a:r>
            <a:endParaRPr dirty="0" sz="1750" lang="en-US"/>
          </a:p>
        </p:txBody>
      </p:sp>
      <p:sp>
        <p:nvSpPr>
          <p:cNvPr id="1048689" name="Shape 7"/>
          <p:cNvSpPr/>
          <p:nvPr/>
        </p:nvSpPr>
        <p:spPr>
          <a:xfrm>
            <a:off x="2045613" y="2928580"/>
            <a:ext cx="10538103" cy="948214"/>
          </a:xfrm>
          <a:prstGeom prst="rect"/>
          <a:solidFill>
            <a:srgbClr val="000000">
              <a:alpha val="4000"/>
            </a:srgbClr>
          </a:solidFill>
        </p:spPr>
      </p:sp>
      <p:sp>
        <p:nvSpPr>
          <p:cNvPr id="1048690" name="Text 8"/>
          <p:cNvSpPr/>
          <p:nvPr/>
        </p:nvSpPr>
        <p:spPr>
          <a:xfrm>
            <a:off x="2268855" y="3069431"/>
            <a:ext cx="3064193" cy="333256"/>
          </a:xfrm>
          <a:prstGeom prst="rect"/>
          <a:noFill/>
        </p:spPr>
        <p:txBody>
          <a:bodyPr anchor="t" rtlCol="0" wrap="none"/>
          <a:p>
            <a:pPr indent="0" marL="0">
              <a:lnSpc>
                <a:spcPts val="2624"/>
              </a:lnSpc>
              <a:buNone/>
            </a:pPr>
            <a:r>
              <a:rPr dirty="0" sz="1750" lang="en-US">
                <a:solidFill>
                  <a:srgbClr val="DCD7E5"/>
                </a:solidFill>
                <a:latin typeface="Heebo" pitchFamily="34" charset="0"/>
                <a:ea typeface="Heebo" pitchFamily="34" charset="-122"/>
                <a:cs typeface="Heebo" pitchFamily="34" charset="-120"/>
              </a:rPr>
              <a:t>Diabetes</a:t>
            </a:r>
            <a:endParaRPr dirty="0" sz="1750" lang="en-US"/>
          </a:p>
        </p:txBody>
      </p:sp>
      <p:sp>
        <p:nvSpPr>
          <p:cNvPr id="1048691" name="Text 9"/>
          <p:cNvSpPr/>
          <p:nvPr/>
        </p:nvSpPr>
        <p:spPr>
          <a:xfrm>
            <a:off x="5785009" y="3069431"/>
            <a:ext cx="3060383" cy="333256"/>
          </a:xfrm>
          <a:prstGeom prst="rect"/>
          <a:noFill/>
        </p:spPr>
        <p:txBody>
          <a:bodyPr anchor="t" rtlCol="0" wrap="none"/>
          <a:p>
            <a:pPr indent="0" marL="0">
              <a:lnSpc>
                <a:spcPts val="2624"/>
              </a:lnSpc>
              <a:buNone/>
            </a:pPr>
            <a:r>
              <a:rPr dirty="0" sz="1750" lang="en-US">
                <a:solidFill>
                  <a:srgbClr val="DCD7E5"/>
                </a:solidFill>
                <a:latin typeface="Heebo" pitchFamily="34" charset="0"/>
                <a:ea typeface="Heebo" pitchFamily="34" charset="-122"/>
                <a:cs typeface="Heebo" pitchFamily="34" charset="-120"/>
              </a:rPr>
              <a:t>Pancreas</a:t>
            </a:r>
            <a:endParaRPr dirty="0" sz="1750" lang="en-US"/>
          </a:p>
        </p:txBody>
      </p:sp>
      <p:sp>
        <p:nvSpPr>
          <p:cNvPr id="1048692" name="Text 10"/>
          <p:cNvSpPr/>
          <p:nvPr/>
        </p:nvSpPr>
        <p:spPr>
          <a:xfrm>
            <a:off x="9297353" y="3069431"/>
            <a:ext cx="3064193" cy="666512"/>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High blood sugar, frequent urination, thirst, fatigue</a:t>
            </a:r>
            <a:endParaRPr dirty="0" sz="1750" lang="en-US"/>
          </a:p>
        </p:txBody>
      </p:sp>
      <p:sp>
        <p:nvSpPr>
          <p:cNvPr id="1048693" name="Shape 11"/>
          <p:cNvSpPr/>
          <p:nvPr/>
        </p:nvSpPr>
        <p:spPr>
          <a:xfrm>
            <a:off x="2045613" y="3876794"/>
            <a:ext cx="10538103" cy="948214"/>
          </a:xfrm>
          <a:prstGeom prst="rect"/>
          <a:solidFill>
            <a:srgbClr val="FFFFFF">
              <a:alpha val="4000"/>
            </a:srgbClr>
          </a:solidFill>
        </p:spPr>
      </p:sp>
      <p:sp>
        <p:nvSpPr>
          <p:cNvPr id="1048694" name="Text 12"/>
          <p:cNvSpPr/>
          <p:nvPr/>
        </p:nvSpPr>
        <p:spPr>
          <a:xfrm>
            <a:off x="2268855" y="4017645"/>
            <a:ext cx="3064193" cy="333256"/>
          </a:xfrm>
          <a:prstGeom prst="rect"/>
          <a:noFill/>
        </p:spPr>
        <p:txBody>
          <a:bodyPr anchor="t" rtlCol="0" wrap="none"/>
          <a:p>
            <a:pPr indent="0" marL="0">
              <a:lnSpc>
                <a:spcPts val="2624"/>
              </a:lnSpc>
              <a:buNone/>
            </a:pPr>
            <a:r>
              <a:rPr dirty="0" sz="1750" lang="en-US">
                <a:solidFill>
                  <a:srgbClr val="DCD7E5"/>
                </a:solidFill>
                <a:latin typeface="Heebo" pitchFamily="34" charset="0"/>
                <a:ea typeface="Heebo" pitchFamily="34" charset="-122"/>
                <a:cs typeface="Heebo" pitchFamily="34" charset="-120"/>
              </a:rPr>
              <a:t>Hypothyroidism</a:t>
            </a:r>
            <a:endParaRPr dirty="0" sz="1750" lang="en-US"/>
          </a:p>
        </p:txBody>
      </p:sp>
      <p:sp>
        <p:nvSpPr>
          <p:cNvPr id="1048695" name="Text 13"/>
          <p:cNvSpPr/>
          <p:nvPr/>
        </p:nvSpPr>
        <p:spPr>
          <a:xfrm>
            <a:off x="5785009" y="4017645"/>
            <a:ext cx="3060383" cy="333256"/>
          </a:xfrm>
          <a:prstGeom prst="rect"/>
          <a:noFill/>
        </p:spPr>
        <p:txBody>
          <a:bodyPr anchor="t" rtlCol="0" wrap="none"/>
          <a:p>
            <a:pPr indent="0" marL="0">
              <a:lnSpc>
                <a:spcPts val="2624"/>
              </a:lnSpc>
              <a:buNone/>
            </a:pPr>
            <a:r>
              <a:rPr dirty="0" sz="1750" lang="en-US">
                <a:solidFill>
                  <a:srgbClr val="DCD7E5"/>
                </a:solidFill>
                <a:latin typeface="Heebo" pitchFamily="34" charset="0"/>
                <a:ea typeface="Heebo" pitchFamily="34" charset="-122"/>
                <a:cs typeface="Heebo" pitchFamily="34" charset="-120"/>
              </a:rPr>
              <a:t>Thyroid</a:t>
            </a:r>
            <a:endParaRPr dirty="0" sz="1750" lang="en-US"/>
          </a:p>
        </p:txBody>
      </p:sp>
      <p:sp>
        <p:nvSpPr>
          <p:cNvPr id="1048696" name="Text 14"/>
          <p:cNvSpPr/>
          <p:nvPr/>
        </p:nvSpPr>
        <p:spPr>
          <a:xfrm>
            <a:off x="9297353" y="4017645"/>
            <a:ext cx="3064193" cy="666512"/>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Fatigue, weight gain, cold intolerance, dry skin</a:t>
            </a:r>
            <a:endParaRPr dirty="0" sz="1750" lang="en-US"/>
          </a:p>
        </p:txBody>
      </p:sp>
      <p:sp>
        <p:nvSpPr>
          <p:cNvPr id="1048697" name="Shape 15"/>
          <p:cNvSpPr/>
          <p:nvPr/>
        </p:nvSpPr>
        <p:spPr>
          <a:xfrm>
            <a:off x="2045613" y="4825008"/>
            <a:ext cx="10538103" cy="948214"/>
          </a:xfrm>
          <a:prstGeom prst="rect"/>
          <a:solidFill>
            <a:srgbClr val="000000">
              <a:alpha val="4000"/>
            </a:srgbClr>
          </a:solidFill>
        </p:spPr>
      </p:sp>
      <p:sp>
        <p:nvSpPr>
          <p:cNvPr id="1048698" name="Text 16"/>
          <p:cNvSpPr/>
          <p:nvPr/>
        </p:nvSpPr>
        <p:spPr>
          <a:xfrm>
            <a:off x="2268855" y="4965859"/>
            <a:ext cx="3064193" cy="333256"/>
          </a:xfrm>
          <a:prstGeom prst="rect"/>
          <a:noFill/>
        </p:spPr>
        <p:txBody>
          <a:bodyPr anchor="t" rtlCol="0" wrap="none"/>
          <a:p>
            <a:pPr indent="0" marL="0">
              <a:lnSpc>
                <a:spcPts val="2624"/>
              </a:lnSpc>
              <a:buNone/>
            </a:pPr>
            <a:r>
              <a:rPr dirty="0" sz="1750" lang="en-US">
                <a:solidFill>
                  <a:srgbClr val="DCD7E5"/>
                </a:solidFill>
                <a:latin typeface="Heebo" pitchFamily="34" charset="0"/>
                <a:ea typeface="Heebo" pitchFamily="34" charset="-122"/>
                <a:cs typeface="Heebo" pitchFamily="34" charset="-120"/>
              </a:rPr>
              <a:t>Hyperthyroidism</a:t>
            </a:r>
            <a:endParaRPr dirty="0" sz="1750" lang="en-US"/>
          </a:p>
        </p:txBody>
      </p:sp>
      <p:sp>
        <p:nvSpPr>
          <p:cNvPr id="1048699" name="Text 17"/>
          <p:cNvSpPr/>
          <p:nvPr/>
        </p:nvSpPr>
        <p:spPr>
          <a:xfrm>
            <a:off x="5785009" y="4965859"/>
            <a:ext cx="3060383" cy="333256"/>
          </a:xfrm>
          <a:prstGeom prst="rect"/>
          <a:noFill/>
        </p:spPr>
        <p:txBody>
          <a:bodyPr anchor="t" rtlCol="0" wrap="none"/>
          <a:p>
            <a:pPr indent="0" marL="0">
              <a:lnSpc>
                <a:spcPts val="2624"/>
              </a:lnSpc>
              <a:buNone/>
            </a:pPr>
            <a:r>
              <a:rPr dirty="0" sz="1750" lang="en-US">
                <a:solidFill>
                  <a:srgbClr val="DCD7E5"/>
                </a:solidFill>
                <a:latin typeface="Heebo" pitchFamily="34" charset="0"/>
                <a:ea typeface="Heebo" pitchFamily="34" charset="-122"/>
                <a:cs typeface="Heebo" pitchFamily="34" charset="-120"/>
              </a:rPr>
              <a:t>Thyroid</a:t>
            </a:r>
            <a:endParaRPr dirty="0" sz="1750" lang="en-US"/>
          </a:p>
        </p:txBody>
      </p:sp>
      <p:sp>
        <p:nvSpPr>
          <p:cNvPr id="1048700" name="Text 18"/>
          <p:cNvSpPr/>
          <p:nvPr/>
        </p:nvSpPr>
        <p:spPr>
          <a:xfrm>
            <a:off x="9297353" y="4965859"/>
            <a:ext cx="3064193" cy="666512"/>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Weight loss, rapid heartbeat, anxiety, tremor</a:t>
            </a:r>
            <a:endParaRPr dirty="0" sz="1750" lang="en-US"/>
          </a:p>
        </p:txBody>
      </p:sp>
      <p:sp>
        <p:nvSpPr>
          <p:cNvPr id="1048701" name="Shape 19"/>
          <p:cNvSpPr/>
          <p:nvPr/>
        </p:nvSpPr>
        <p:spPr>
          <a:xfrm>
            <a:off x="2045613" y="5773222"/>
            <a:ext cx="10538103" cy="1281470"/>
          </a:xfrm>
          <a:prstGeom prst="rect"/>
          <a:solidFill>
            <a:srgbClr val="FFFFFF">
              <a:alpha val="4000"/>
            </a:srgbClr>
          </a:solidFill>
        </p:spPr>
      </p:sp>
      <p:sp>
        <p:nvSpPr>
          <p:cNvPr id="1048702" name="Text 20"/>
          <p:cNvSpPr/>
          <p:nvPr/>
        </p:nvSpPr>
        <p:spPr>
          <a:xfrm>
            <a:off x="2268855" y="5914073"/>
            <a:ext cx="3064193" cy="333256"/>
          </a:xfrm>
          <a:prstGeom prst="rect"/>
          <a:noFill/>
        </p:spPr>
        <p:txBody>
          <a:bodyPr anchor="t" rtlCol="0" wrap="none"/>
          <a:p>
            <a:pPr indent="0" marL="0">
              <a:lnSpc>
                <a:spcPts val="2624"/>
              </a:lnSpc>
              <a:buNone/>
            </a:pPr>
            <a:r>
              <a:rPr dirty="0" sz="1750" lang="en-US">
                <a:solidFill>
                  <a:srgbClr val="DCD7E5"/>
                </a:solidFill>
                <a:latin typeface="Heebo" pitchFamily="34" charset="0"/>
                <a:ea typeface="Heebo" pitchFamily="34" charset="-122"/>
                <a:cs typeface="Heebo" pitchFamily="34" charset="-120"/>
              </a:rPr>
              <a:t>Cushing's Syndrome</a:t>
            </a:r>
            <a:endParaRPr dirty="0" sz="1750" lang="en-US"/>
          </a:p>
        </p:txBody>
      </p:sp>
      <p:sp>
        <p:nvSpPr>
          <p:cNvPr id="1048703" name="Text 21"/>
          <p:cNvSpPr/>
          <p:nvPr/>
        </p:nvSpPr>
        <p:spPr>
          <a:xfrm>
            <a:off x="5785009" y="5914073"/>
            <a:ext cx="3060383" cy="333256"/>
          </a:xfrm>
          <a:prstGeom prst="rect"/>
          <a:noFill/>
        </p:spPr>
        <p:txBody>
          <a:bodyPr anchor="t" rtlCol="0" wrap="none"/>
          <a:p>
            <a:pPr indent="0" marL="0">
              <a:lnSpc>
                <a:spcPts val="2624"/>
              </a:lnSpc>
              <a:buNone/>
            </a:pPr>
            <a:r>
              <a:rPr dirty="0" sz="1750" lang="en-US">
                <a:solidFill>
                  <a:srgbClr val="DCD7E5"/>
                </a:solidFill>
                <a:latin typeface="Heebo" pitchFamily="34" charset="0"/>
                <a:ea typeface="Heebo" pitchFamily="34" charset="-122"/>
                <a:cs typeface="Heebo" pitchFamily="34" charset="-120"/>
              </a:rPr>
              <a:t>Adrenal Glands</a:t>
            </a:r>
            <a:endParaRPr dirty="0" sz="1750" lang="en-US"/>
          </a:p>
        </p:txBody>
      </p:sp>
      <p:sp>
        <p:nvSpPr>
          <p:cNvPr id="1048704" name="Text 22"/>
          <p:cNvSpPr/>
          <p:nvPr/>
        </p:nvSpPr>
        <p:spPr>
          <a:xfrm>
            <a:off x="9297353" y="5914073"/>
            <a:ext cx="3064193" cy="999768"/>
          </a:xfrm>
          <a:prstGeom prst="rect"/>
          <a:noFill/>
        </p:spPr>
        <p:txBody>
          <a:bodyPr anchor="t" rtlCol="0" wrap="square"/>
          <a:p>
            <a:pPr indent="0" marL="0">
              <a:lnSpc>
                <a:spcPts val="2624"/>
              </a:lnSpc>
              <a:buNone/>
            </a:pPr>
            <a:r>
              <a:rPr dirty="0" sz="1750" lang="en-US">
                <a:solidFill>
                  <a:srgbClr val="DCD7E5"/>
                </a:solidFill>
                <a:latin typeface="Heebo" pitchFamily="34" charset="0"/>
                <a:ea typeface="Heebo" pitchFamily="34" charset="-122"/>
                <a:cs typeface="Heebo" pitchFamily="34" charset="-120"/>
              </a:rPr>
              <a:t>Weight gain, high blood pressure, muscle weakness, stretch marks</a:t>
            </a:r>
            <a:endParaRPr dirty="0" sz="175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2024-06-16T19:26:44Z</dcterms:created>
  <dcterms:modified xsi:type="dcterms:W3CDTF">2024-06-18T02:31:36Z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406b86fbeca04a6b8e834e0f381e31e6</vt:lpwstr>
  </property>
</Properties>
</file>