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48" r:id="rId1"/>
  </p:sldMasterIdLst>
  <p:notesMasterIdLst>
    <p:notesMasterId r:id="rId2"/>
  </p:notesMasterIdLst>
  <p:sldIdLst>
    <p:sldId id="273" r:id="rId3"/>
    <p:sldId id="272" r:id="rId4"/>
    <p:sldId id="256" r:id="rId5"/>
    <p:sldId id="257" r:id="rId6"/>
    <p:sldId id="258" r:id="rId7"/>
    <p:sldId id="259" r:id="rId8"/>
    <p:sldId id="260" r:id="rId9"/>
    <p:sldId id="261" r:id="rId10"/>
    <p:sldId id="262" r:id="rId11"/>
    <p:sldId id="271" r:id="rId12"/>
  </p:sldIdLst>
  <p:sldSz cy="8229600" cx="14630400"/>
  <p:notesSz cx="8229600" cy="14630400"/>
  <p:defaultTextStyle>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611"/>
    <p:restoredTop sz="94610"/>
  </p:normalViewPr>
  <p:slideViewPr>
    <p:cSldViewPr snapToGrid="0" snapToObjects="1">
      <p:cViewPr varScale="1">
        <p:scale>
          <a:sx n="136" d="100"/>
          <a:sy n="136" d="100"/>
        </p:scale>
        <p:origin x="216" y="31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3" name=""/>
        <p:cNvGrpSpPr/>
        <p:nvPr/>
      </p:nvGrpSpPr>
      <p:grpSpPr>
        <a:xfrm>
          <a:off x="0" y="0"/>
          <a:ext cx="0" cy="0"/>
          <a:chOff x="0" y="0"/>
          <a:chExt cx="0" cy="0"/>
        </a:xfrm>
      </p:grpSpPr>
      <p:sp>
        <p:nvSpPr>
          <p:cNvPr id="1048677"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678"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282F153-3F37-0F45-9E97-73ACFA13230C}" type="datetimeFigureOut">
              <a:rPr lang="en-US"/>
              <a:t>7/23/19</a:t>
            </a:fld>
            <a:endParaRPr lang="en-US"/>
          </a:p>
        </p:txBody>
      </p:sp>
      <p:sp>
        <p:nvSpPr>
          <p:cNvPr id="1048679"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680"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1"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682"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E5E9CC1-C706-0F49-92D6-E571CC5EEA8F}" type="slidenum">
              <a:rPr lang="en-US"/>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4" name=""/>
        <p:cNvGrpSpPr/>
        <p:nvPr/>
      </p:nvGrpSpPr>
      <p:grpSpPr>
        <a:xfrm>
          <a:off x="0" y="0"/>
          <a:ext cx="0" cy="0"/>
          <a:chOff x="0" y="0"/>
          <a:chExt cx="0" cy="0"/>
        </a:xfrm>
      </p:grpSpPr>
      <p:sp>
        <p:nvSpPr>
          <p:cNvPr id="1048582" name="Slide Image Placeholder 1"/>
          <p:cNvSpPr>
            <a:spLocks noChangeAspect="1" noRot="1" noGrp="1"/>
          </p:cNvSpPr>
          <p:nvPr>
            <p:ph type="sldImg"/>
          </p:nvPr>
        </p:nvSpPr>
        <p:spPr/>
      </p:sp>
      <p:sp>
        <p:nvSpPr>
          <p:cNvPr id="1048583" name="Notes Placeholder 2"/>
          <p:cNvSpPr>
            <a:spLocks noGrp="1"/>
          </p:cNvSpPr>
          <p:nvPr>
            <p:ph type="body" idx="1"/>
          </p:nvPr>
        </p:nvSpPr>
        <p:spPr/>
        <p:txBody>
          <a:bodyPr/>
          <a:p>
            <a:r>
              <a:rPr dirty="0" lang="en-US"/>
              <a:t/>
            </a:r>
            <a:endParaRPr dirty="0" lang="en-US"/>
          </a:p>
        </p:txBody>
      </p:sp>
      <p:sp>
        <p:nvSpPr>
          <p:cNvPr id="1048584" name="Slide Number Placeholder 3"/>
          <p:cNvSpPr>
            <a:spLocks noGrp="1"/>
          </p:cNvSpPr>
          <p:nvPr>
            <p:ph type="sldNum" sz="quarter" idx="10"/>
          </p:nvPr>
        </p:nvSpPr>
        <p:spPr/>
        <p:txBody>
          <a:bodyPr/>
          <a:p>
            <a:fld id="{F7021451-1387-4CA6-816F-3879F97B5CBC}"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048601" name="Slide Image Placeholder 1"/>
          <p:cNvSpPr>
            <a:spLocks noChangeAspect="1" noRot="1" noGrp="1"/>
          </p:cNvSpPr>
          <p:nvPr>
            <p:ph type="sldImg"/>
          </p:nvPr>
        </p:nvSpPr>
        <p:spPr/>
      </p:sp>
      <p:sp>
        <p:nvSpPr>
          <p:cNvPr id="1048602" name="Notes Placeholder 2"/>
          <p:cNvSpPr>
            <a:spLocks noGrp="1"/>
          </p:cNvSpPr>
          <p:nvPr>
            <p:ph type="body" idx="1"/>
          </p:nvPr>
        </p:nvSpPr>
        <p:spPr/>
        <p:txBody>
          <a:bodyPr/>
          <a:p>
            <a:r>
              <a:rPr dirty="0" lang="en-US"/>
              <a:t/>
            </a:r>
            <a:endParaRPr dirty="0" lang="en-US"/>
          </a:p>
        </p:txBody>
      </p:sp>
      <p:sp>
        <p:nvSpPr>
          <p:cNvPr id="1048603" name="Slide Number Placeholder 3"/>
          <p:cNvSpPr>
            <a:spLocks noGrp="1"/>
          </p:cNvSpPr>
          <p:nvPr>
            <p:ph type="sldNum" sz="quarter" idx="10"/>
          </p:nvPr>
        </p:nvSpPr>
        <p:spPr/>
        <p:txBody>
          <a:bodyPr/>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0" name=""/>
        <p:cNvGrpSpPr/>
        <p:nvPr/>
      </p:nvGrpSpPr>
      <p:grpSpPr>
        <a:xfrm>
          <a:off x="0" y="0"/>
          <a:ext cx="0" cy="0"/>
          <a:chOff x="0" y="0"/>
          <a:chExt cx="0" cy="0"/>
        </a:xfrm>
      </p:grpSpPr>
      <p:sp>
        <p:nvSpPr>
          <p:cNvPr id="1048613" name="Slide Image Placeholder 1"/>
          <p:cNvSpPr>
            <a:spLocks noChangeAspect="1" noRot="1" noGrp="1"/>
          </p:cNvSpPr>
          <p:nvPr>
            <p:ph type="sldImg"/>
          </p:nvPr>
        </p:nvSpPr>
        <p:spPr/>
      </p:sp>
      <p:sp>
        <p:nvSpPr>
          <p:cNvPr id="1048614" name="Notes Placeholder 2"/>
          <p:cNvSpPr>
            <a:spLocks noGrp="1"/>
          </p:cNvSpPr>
          <p:nvPr>
            <p:ph type="body" idx="1"/>
          </p:nvPr>
        </p:nvSpPr>
        <p:spPr/>
        <p:txBody>
          <a:bodyPr/>
          <a:p>
            <a:r>
              <a:rPr dirty="0" lang="en-US"/>
              <a:t/>
            </a:r>
            <a:endParaRPr dirty="0" lang="en-US"/>
          </a:p>
        </p:txBody>
      </p:sp>
      <p:sp>
        <p:nvSpPr>
          <p:cNvPr id="1048615" name="Slide Number Placeholder 3"/>
          <p:cNvSpPr>
            <a:spLocks noGrp="1"/>
          </p:cNvSpPr>
          <p:nvPr>
            <p:ph type="sldNum" sz="quarter" idx="10"/>
          </p:nvPr>
        </p:nvSpPr>
        <p:spPr/>
        <p:txBody>
          <a:bodyPr/>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sp>
        <p:nvSpPr>
          <p:cNvPr id="1048635" name="Slide Image Placeholder 1"/>
          <p:cNvSpPr>
            <a:spLocks noChangeAspect="1" noRot="1" noGrp="1"/>
          </p:cNvSpPr>
          <p:nvPr>
            <p:ph type="sldImg"/>
          </p:nvPr>
        </p:nvSpPr>
        <p:spPr/>
      </p:sp>
      <p:sp>
        <p:nvSpPr>
          <p:cNvPr id="1048636" name="Notes Placeholder 2"/>
          <p:cNvSpPr>
            <a:spLocks noGrp="1"/>
          </p:cNvSpPr>
          <p:nvPr>
            <p:ph type="body" idx="1"/>
          </p:nvPr>
        </p:nvSpPr>
        <p:spPr/>
        <p:txBody>
          <a:bodyPr/>
          <a:p>
            <a:r>
              <a:rPr dirty="0" lang="en-US"/>
              <a:t/>
            </a:r>
            <a:endParaRPr dirty="0" lang="en-US"/>
          </a:p>
        </p:txBody>
      </p:sp>
      <p:sp>
        <p:nvSpPr>
          <p:cNvPr id="1048637" name="Slide Number Placeholder 3"/>
          <p:cNvSpPr>
            <a:spLocks noGrp="1"/>
          </p:cNvSpPr>
          <p:nvPr>
            <p:ph type="sldNum" sz="quarter" idx="10"/>
          </p:nvPr>
        </p:nvSpPr>
        <p:spPr/>
        <p:txBody>
          <a:bodyPr/>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650" name="Slide Image Placeholder 1"/>
          <p:cNvSpPr>
            <a:spLocks noChangeAspect="1" noRot="1" noGrp="1"/>
          </p:cNvSpPr>
          <p:nvPr>
            <p:ph type="sldImg"/>
          </p:nvPr>
        </p:nvSpPr>
        <p:spPr/>
      </p:sp>
      <p:sp>
        <p:nvSpPr>
          <p:cNvPr id="1048651" name="Notes Placeholder 2"/>
          <p:cNvSpPr>
            <a:spLocks noGrp="1"/>
          </p:cNvSpPr>
          <p:nvPr>
            <p:ph type="body" idx="1"/>
          </p:nvPr>
        </p:nvSpPr>
        <p:spPr/>
        <p:txBody>
          <a:bodyPr/>
          <a:p>
            <a:r>
              <a:rPr dirty="0" lang="en-US"/>
              <a:t/>
            </a:r>
            <a:endParaRPr dirty="0" lang="en-US"/>
          </a:p>
        </p:txBody>
      </p:sp>
      <p:sp>
        <p:nvSpPr>
          <p:cNvPr id="1048652" name="Slide Number Placeholder 3"/>
          <p:cNvSpPr>
            <a:spLocks noGrp="1"/>
          </p:cNvSpPr>
          <p:nvPr>
            <p:ph type="sldNum" sz="quarter" idx="10"/>
          </p:nvPr>
        </p:nvSpPr>
        <p:spPr/>
        <p:txBody>
          <a:bodyPr/>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662" name="Slide Image Placeholder 1"/>
          <p:cNvSpPr>
            <a:spLocks noChangeAspect="1" noRot="1" noGrp="1"/>
          </p:cNvSpPr>
          <p:nvPr>
            <p:ph type="sldImg"/>
          </p:nvPr>
        </p:nvSpPr>
        <p:spPr/>
      </p:sp>
      <p:sp>
        <p:nvSpPr>
          <p:cNvPr id="1048663" name="Notes Placeholder 2"/>
          <p:cNvSpPr>
            <a:spLocks noGrp="1"/>
          </p:cNvSpPr>
          <p:nvPr>
            <p:ph type="body" idx="1"/>
          </p:nvPr>
        </p:nvSpPr>
        <p:spPr/>
        <p:txBody>
          <a:bodyPr/>
          <a:p>
            <a:r>
              <a:rPr dirty="0" lang="en-US"/>
              <a:t/>
            </a:r>
            <a:endParaRPr dirty="0" lang="en-US"/>
          </a:p>
        </p:txBody>
      </p:sp>
      <p:sp>
        <p:nvSpPr>
          <p:cNvPr id="1048664" name="Slide Number Placeholder 3"/>
          <p:cNvSpPr>
            <a:spLocks noGrp="1"/>
          </p:cNvSpPr>
          <p:nvPr>
            <p:ph type="sldNum" sz="quarter" idx="10"/>
          </p:nvPr>
        </p:nvSpPr>
        <p:spPr/>
        <p:txBody>
          <a:bodyPr/>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74" name="Slide Image Placeholder 1"/>
          <p:cNvSpPr>
            <a:spLocks noChangeAspect="1" noRot="1" noGrp="1"/>
          </p:cNvSpPr>
          <p:nvPr>
            <p:ph type="sldImg"/>
          </p:nvPr>
        </p:nvSpPr>
        <p:spPr/>
      </p:sp>
      <p:sp>
        <p:nvSpPr>
          <p:cNvPr id="1048675" name="Notes Placeholder 2"/>
          <p:cNvSpPr>
            <a:spLocks noGrp="1"/>
          </p:cNvSpPr>
          <p:nvPr>
            <p:ph type="body" idx="1"/>
          </p:nvPr>
        </p:nvSpPr>
        <p:spPr/>
        <p:txBody>
          <a:bodyPr/>
          <a:p>
            <a:r>
              <a:rPr dirty="0" lang="en-US"/>
              <a:t/>
            </a:r>
            <a:endParaRPr dirty="0" lang="en-US"/>
          </a:p>
        </p:txBody>
      </p:sp>
      <p:sp>
        <p:nvSpPr>
          <p:cNvPr id="1048676" name="Slide Number Placeholder 3"/>
          <p:cNvSpPr>
            <a:spLocks noGrp="1"/>
          </p:cNvSpPr>
          <p:nvPr>
            <p:ph type="sldNum" sz="quarter" idx="10"/>
          </p:nvPr>
        </p:nvSpPr>
        <p:spPr/>
        <p:txBody>
          <a:bodyPr/>
          <a:p>
            <a:fld id="{F7021451-1387-4CA6-816F-3879F97B5CBC}" type="slidenum">
              <a:rPr lang="en-US"/>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9"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49" r:id="rId1"/>
  </p:sldLayoutIdLst>
  <p:hf dt="0" ftr="0"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6" name=""/>
        <p:cNvGrpSpPr/>
        <p:nvPr/>
      </p:nvGrpSpPr>
      <p:grpSpPr>
        <a:xfrm>
          <a:off x="0" y="0"/>
          <a:ext cx="0" cy="0"/>
          <a:chOff x="0" y="0"/>
          <a:chExt cx="0" cy="0"/>
        </a:xfrm>
      </p:grpSpPr>
      <p:sp>
        <p:nvSpPr>
          <p:cNvPr id="1048683" name=""/>
          <p:cNvSpPr txBox="1"/>
          <p:nvPr/>
        </p:nvSpPr>
        <p:spPr>
          <a:xfrm>
            <a:off x="900992" y="3108749"/>
            <a:ext cx="14473103" cy="1170941"/>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7200" lang="en-IN">
                <a:solidFill>
                  <a:srgbClr val="FFFFFF"/>
                </a:solidFill>
                <a:latin typeface="Calibri"/>
              </a:rPr>
              <a:t>ADIKAVI NANNAYA UNIVERSITY</a:t>
            </a:r>
            <a:endParaRPr b="1" sz="7200" lang="en-IN">
              <a:solidFill>
                <a:srgbClr val="FFFFFF"/>
              </a:solidFill>
            </a:endParaRPr>
          </a:p>
        </p:txBody>
      </p:sp>
      <p:sp>
        <p:nvSpPr>
          <p:cNvPr id="1048684" name=""/>
          <p:cNvSpPr txBox="1"/>
          <p:nvPr/>
        </p:nvSpPr>
        <p:spPr>
          <a:xfrm>
            <a:off x="9452871" y="4279690"/>
            <a:ext cx="5636783" cy="510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2800" i="1" lang="en-IN">
                <a:solidFill>
                  <a:srgbClr val="FFFFFF"/>
                </a:solidFill>
                <a:effectLst>
                  <a:outerShdw algn="br" blurRad="38100" dir="2700000" dist="38100" rotWithShape="0">
                    <a:srgbClr val="000000"/>
                  </a:outerShdw>
                </a:effectLst>
                <a:latin typeface="Calibri"/>
              </a:rPr>
              <a:t>Department of Biochemistry</a:t>
            </a:r>
            <a:endParaRPr b="1" sz="2800" i="1" lang="en-IN">
              <a:solidFill>
                <a:srgbClr val="FFFFFF"/>
              </a:solidFill>
              <a:effectLst>
                <a:outerShdw algn="br" blurRad="38100" dir="2700000" dist="38100" rotWithShape="0">
                  <a:srgbClr val="000000"/>
                </a:outerShdw>
              </a:effectLst>
            </a:endParaRPr>
          </a:p>
        </p:txBody>
      </p:sp>
      <p:sp>
        <p:nvSpPr>
          <p:cNvPr id="1048685" name=""/>
          <p:cNvSpPr txBox="1"/>
          <p:nvPr/>
        </p:nvSpPr>
        <p:spPr>
          <a:xfrm>
            <a:off x="10912037" y="6241989"/>
            <a:ext cx="4572000" cy="13487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2800" lang="en-US">
                <a:solidFill>
                  <a:srgbClr val="CCFECC"/>
                </a:solidFill>
                <a:latin typeface="Arial"/>
              </a:rPr>
              <a:t>C</a:t>
            </a:r>
            <a:r>
              <a:rPr sz="2800" lang="en-US">
                <a:solidFill>
                  <a:srgbClr val="CCFECC"/>
                </a:solidFill>
                <a:latin typeface="Arial"/>
              </a:rPr>
              <a:t>o</a:t>
            </a:r>
            <a:r>
              <a:rPr sz="2800" lang="en-US">
                <a:solidFill>
                  <a:srgbClr val="CCFECC"/>
                </a:solidFill>
                <a:latin typeface="Arial"/>
              </a:rPr>
              <a:t>nducted </a:t>
            </a:r>
            <a:r>
              <a:rPr sz="2800" lang="en-IN">
                <a:solidFill>
                  <a:srgbClr val="CCFECC"/>
                </a:solidFill>
                <a:latin typeface="Calibri"/>
              </a:rPr>
              <a:t>BY 
SIR.RAMESH (HOD)
M.SC M.PHIL</a:t>
            </a:r>
            <a:endParaRPr sz="2800" lang="en-IN">
              <a:solidFill>
                <a:srgbClr val="CCFECC"/>
              </a:solidFill>
            </a:endParaRPr>
          </a:p>
        </p:txBody>
      </p:sp>
      <p:sp>
        <p:nvSpPr>
          <p:cNvPr id="1048686" name=""/>
          <p:cNvSpPr txBox="1"/>
          <p:nvPr/>
        </p:nvSpPr>
        <p:spPr>
          <a:xfrm rot="21600000">
            <a:off x="447694" y="996529"/>
            <a:ext cx="13448387" cy="16916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3600" lang="en-IN">
                <a:solidFill>
                  <a:srgbClr val="FFFF00"/>
                </a:solidFill>
                <a:latin typeface="Calibri"/>
              </a:rPr>
              <a:t>DANTULARI NARAYANA RAJA COLLEGE
(AUTONOMUS)
</a:t>
            </a:r>
            <a:endParaRPr sz="3600" lang="en-IN">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4"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5" name=""/>
        <p:cNvGrpSpPr/>
        <p:nvPr/>
      </p:nvGrpSpPr>
      <p:grpSpPr>
        <a:xfrm>
          <a:off x="0" y="0"/>
          <a:ext cx="0" cy="0"/>
          <a:chOff x="0" y="0"/>
          <a:chExt cx="0" cy="0"/>
        </a:xfrm>
      </p:grpSpPr>
      <p:sp>
        <p:nvSpPr>
          <p:cNvPr id="1048687" name=""/>
          <p:cNvSpPr txBox="1"/>
          <p:nvPr/>
        </p:nvSpPr>
        <p:spPr>
          <a:xfrm>
            <a:off x="1374592" y="3415029"/>
            <a:ext cx="15204079" cy="1399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8800" i="1" lang="en-US">
                <a:solidFill>
                  <a:srgbClr val="FFFF00"/>
                </a:solidFill>
                <a:latin typeface="Arial"/>
              </a:rPr>
              <a:t>G</a:t>
            </a:r>
            <a:r>
              <a:rPr b="1" sz="8800" i="1" lang="en-US">
                <a:solidFill>
                  <a:srgbClr val="FFFF00"/>
                </a:solidFill>
                <a:latin typeface="Arial"/>
              </a:rPr>
              <a:t>E</a:t>
            </a:r>
            <a:r>
              <a:rPr b="1" sz="8800" i="1" lang="en-US">
                <a:solidFill>
                  <a:srgbClr val="FFFF00"/>
                </a:solidFill>
                <a:latin typeface="Arial"/>
              </a:rPr>
              <a:t>N</a:t>
            </a:r>
            <a:r>
              <a:rPr b="1" sz="8800" i="1" lang="en-US">
                <a:solidFill>
                  <a:srgbClr val="FFFF00"/>
                </a:solidFill>
                <a:latin typeface="Arial"/>
              </a:rPr>
              <a:t>E</a:t>
            </a:r>
            <a:r>
              <a:rPr b="1" sz="8800" i="1" lang="en-US">
                <a:solidFill>
                  <a:srgbClr val="FFFF00"/>
                </a:solidFill>
                <a:latin typeface="Arial"/>
              </a:rPr>
              <a:t>T</a:t>
            </a:r>
            <a:r>
              <a:rPr b="1" sz="8800" i="1" lang="en-US">
                <a:solidFill>
                  <a:srgbClr val="FFFF00"/>
                </a:solidFill>
                <a:latin typeface="Arial"/>
              </a:rPr>
              <a:t>IC</a:t>
            </a:r>
            <a:r>
              <a:rPr b="1" sz="8800" i="1" lang="en-US">
                <a:solidFill>
                  <a:srgbClr val="FFFF00"/>
                </a:solidFill>
                <a:latin typeface="Arial"/>
              </a:rPr>
              <a:t>S</a:t>
            </a:r>
            <a:r>
              <a:rPr b="1" sz="8800" i="1" lang="en-US">
                <a:solidFill>
                  <a:srgbClr val="FFFF00"/>
                </a:solidFill>
                <a:latin typeface="Arial"/>
              </a:rPr>
              <a:t> </a:t>
            </a:r>
            <a:r>
              <a:rPr b="1" sz="8800" i="1" lang="en-US">
                <a:solidFill>
                  <a:srgbClr val="FFFF00"/>
                </a:solidFill>
                <a:latin typeface="Arial"/>
              </a:rPr>
              <a:t>&amp;</a:t>
            </a:r>
            <a:r>
              <a:rPr b="1" sz="8800" i="1" lang="en-US">
                <a:solidFill>
                  <a:srgbClr val="FFFF00"/>
                </a:solidFill>
                <a:latin typeface="Arial"/>
              </a:rPr>
              <a:t> </a:t>
            </a:r>
            <a:r>
              <a:rPr b="1" sz="8800" i="1" lang="en-US">
                <a:solidFill>
                  <a:srgbClr val="FFFF00"/>
                </a:solidFill>
                <a:latin typeface="Arial"/>
              </a:rPr>
              <a:t>E</a:t>
            </a:r>
            <a:r>
              <a:rPr b="1" sz="8800" i="1" lang="en-US">
                <a:solidFill>
                  <a:srgbClr val="FFFF00"/>
                </a:solidFill>
                <a:latin typeface="Arial"/>
              </a:rPr>
              <a:t>C</a:t>
            </a:r>
            <a:r>
              <a:rPr b="1" sz="8800" i="1" lang="en-US">
                <a:solidFill>
                  <a:srgbClr val="FFFF00"/>
                </a:solidFill>
                <a:latin typeface="Arial"/>
              </a:rPr>
              <a:t>O</a:t>
            </a:r>
            <a:r>
              <a:rPr b="1" sz="8800" i="1" lang="en-US">
                <a:solidFill>
                  <a:srgbClr val="FFFF00"/>
                </a:solidFill>
                <a:latin typeface="Arial"/>
              </a:rPr>
              <a:t>L</a:t>
            </a:r>
            <a:r>
              <a:rPr b="1" sz="8800" i="1" lang="en-US">
                <a:solidFill>
                  <a:srgbClr val="FFFF00"/>
                </a:solidFill>
                <a:latin typeface="Arial"/>
              </a:rPr>
              <a:t>O</a:t>
            </a:r>
            <a:r>
              <a:rPr b="1" sz="8800" i="1" lang="en-US">
                <a:solidFill>
                  <a:srgbClr val="FFFF00"/>
                </a:solidFill>
                <a:latin typeface="Arial"/>
              </a:rPr>
              <a:t>GY </a:t>
            </a:r>
            <a:endParaRPr b="1" sz="8800" i="1" lang="en-IN">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2" name=""/>
        <p:cNvGrpSpPr/>
        <p:nvPr/>
      </p:nvGrpSpPr>
      <p:grpSpPr>
        <a:xfrm>
          <a:off x="0" y="0"/>
          <a:ext cx="0" cy="0"/>
          <a:chOff x="0" y="0"/>
          <a:chExt cx="0" cy="0"/>
        </a:xfrm>
      </p:grpSpPr>
      <p:sp>
        <p:nvSpPr>
          <p:cNvPr id="1048576" name="Shape 0"/>
          <p:cNvSpPr/>
          <p:nvPr/>
        </p:nvSpPr>
        <p:spPr>
          <a:xfrm>
            <a:off x="0" y="0"/>
            <a:ext cx="14630400" cy="8229600"/>
          </a:xfrm>
          <a:prstGeom prst="rect"/>
          <a:solidFill>
            <a:srgbClr val="FAF2E9"/>
          </a:solidFill>
        </p:spPr>
      </p:sp>
      <p:pic>
        <p:nvPicPr>
          <p:cNvPr id="2097152" name="Image 0" descr="preencoded.png"/>
          <p:cNvPicPr>
            <a:picLocks noChangeAspect="1"/>
          </p:cNvPicPr>
          <p:nvPr/>
        </p:nvPicPr>
        <p:blipFill>
          <a:blip xmlns:r="http://schemas.openxmlformats.org/officeDocument/2006/relationships" r:embed="rId1"/>
          <a:stretch>
            <a:fillRect/>
          </a:stretch>
        </p:blipFill>
        <p:spPr>
          <a:xfrm>
            <a:off x="0" y="0"/>
            <a:ext cx="5486400" cy="8229600"/>
          </a:xfrm>
          <a:prstGeom prst="rect"/>
        </p:spPr>
      </p:pic>
      <p:sp>
        <p:nvSpPr>
          <p:cNvPr id="1048578" name="Text 2"/>
          <p:cNvSpPr/>
          <p:nvPr/>
        </p:nvSpPr>
        <p:spPr>
          <a:xfrm>
            <a:off x="6271617" y="731758"/>
            <a:ext cx="7573566" cy="2709267"/>
          </a:xfrm>
          <a:prstGeom prst="rect"/>
          <a:noFill/>
        </p:spPr>
        <p:txBody>
          <a:bodyPr anchor="t" rtlCol="0" wrap="square"/>
          <a:p>
            <a:pPr indent="0" marL="0">
              <a:lnSpc>
                <a:spcPts val="7111"/>
              </a:lnSpc>
              <a:buNone/>
            </a:pPr>
            <a:r>
              <a:rPr b="1" dirty="0" sz="5688" kern="0" lang="en-US" spc="-171">
                <a:solidFill>
                  <a:srgbClr val="591CE6"/>
                </a:solidFill>
                <a:latin typeface="p22-mackinac-pro" pitchFamily="34" charset="0"/>
                <a:ea typeface="p22-mackinac-pro" pitchFamily="34" charset="-122"/>
                <a:cs typeface="p22-mackinac-pro" pitchFamily="34" charset="-120"/>
              </a:rPr>
              <a:t>Introduction to Chromosomal Disorders</a:t>
            </a:r>
            <a:endParaRPr dirty="0" sz="5688" lang="en-US"/>
          </a:p>
        </p:txBody>
      </p:sp>
      <p:sp>
        <p:nvSpPr>
          <p:cNvPr id="1048579" name="Text 3"/>
          <p:cNvSpPr/>
          <p:nvPr/>
        </p:nvSpPr>
        <p:spPr>
          <a:xfrm>
            <a:off x="6271617" y="3755112"/>
            <a:ext cx="7573566" cy="3140869"/>
          </a:xfrm>
          <a:prstGeom prst="rect"/>
          <a:noFill/>
        </p:spPr>
        <p:txBody>
          <a:bodyPr anchor="t" rtlCol="0" wrap="square"/>
          <a:p>
            <a:pPr indent="0" marL="0">
              <a:lnSpc>
                <a:spcPts val="2473"/>
              </a:lnSpc>
              <a:buNone/>
            </a:pPr>
            <a:r>
              <a:rPr dirty="0" sz="1649" lang="en-US">
                <a:solidFill>
                  <a:srgbClr val="272525"/>
                </a:solidFill>
                <a:latin typeface="Eudoxus Sans" pitchFamily="34" charset="0"/>
                <a:ea typeface="Eudoxus Sans" pitchFamily="34" charset="-122"/>
                <a:cs typeface="Eudoxus Sans" pitchFamily="34" charset="-120"/>
              </a:rPr>
              <a:t>Chromosomal disorders are a group of conditions that occur when there is a change in the structure or number of chromosomes. Chromosomes are thread-like structures found in the nucleus of every cell that contain genetic information. They carry genes that determine our physical and mental characteristics. These disorders can occur during the formation of the egg or sperm, or during early embryonic development. They can affect various aspects of an individual's health, including physical development, intellectual function, and overall well-being. This presentation aims to provide a comprehensive overview of chromosomal disorders, covering their types, causes, symptoms, diagnosis, treatment, and support.</a:t>
            </a:r>
            <a:endParaRPr dirty="0" sz="1649" lang="en-US"/>
          </a:p>
        </p:txBody>
      </p:sp>
      <p:sp>
        <p:nvSpPr>
          <p:cNvPr id="1048580" name="Shape 4"/>
          <p:cNvSpPr/>
          <p:nvPr/>
        </p:nvSpPr>
        <p:spPr>
          <a:xfrm>
            <a:off x="6271617" y="7147084"/>
            <a:ext cx="335042" cy="335042"/>
          </a:xfrm>
          <a:prstGeom prst="roundRect">
            <a:avLst>
              <a:gd name="adj" fmla="val 27289371"/>
            </a:avLst>
          </a:prstGeom>
          <a:noFill/>
          <a:ln w="7620">
            <a:solidFill>
              <a:srgbClr val="FFFFFF"/>
            </a:solidFill>
            <a:prstDash val="soli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5" name=""/>
        <p:cNvGrpSpPr/>
        <p:nvPr/>
      </p:nvGrpSpPr>
      <p:grpSpPr>
        <a:xfrm>
          <a:off x="0" y="0"/>
          <a:ext cx="0" cy="0"/>
          <a:chOff x="0" y="0"/>
          <a:chExt cx="0" cy="0"/>
        </a:xfrm>
      </p:grpSpPr>
      <p:sp>
        <p:nvSpPr>
          <p:cNvPr id="1048585" name="Shape 0"/>
          <p:cNvSpPr/>
          <p:nvPr/>
        </p:nvSpPr>
        <p:spPr>
          <a:xfrm>
            <a:off x="0" y="0"/>
            <a:ext cx="14630400" cy="8229600"/>
          </a:xfrm>
          <a:prstGeom prst="rect"/>
          <a:solidFill>
            <a:srgbClr val="FAF2E9"/>
          </a:solidFill>
        </p:spPr>
      </p:sp>
      <p:sp>
        <p:nvSpPr>
          <p:cNvPr id="1048586" name="Shape 1"/>
          <p:cNvSpPr/>
          <p:nvPr/>
        </p:nvSpPr>
        <p:spPr>
          <a:xfrm>
            <a:off x="0" y="0"/>
            <a:ext cx="14630400" cy="8229600"/>
          </a:xfrm>
          <a:prstGeom prst="rect"/>
          <a:solidFill>
            <a:srgbClr val="FDFAF7"/>
          </a:solidFill>
        </p:spPr>
      </p:sp>
      <p:pic>
        <p:nvPicPr>
          <p:cNvPr id="2097155"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88" name="Text 3"/>
          <p:cNvSpPr/>
          <p:nvPr/>
        </p:nvSpPr>
        <p:spPr>
          <a:xfrm>
            <a:off x="2037993" y="889040"/>
            <a:ext cx="8451294" cy="694373"/>
          </a:xfrm>
          <a:prstGeom prst="rect"/>
          <a:noFill/>
        </p:spPr>
        <p:txBody>
          <a:bodyPr anchor="t" rtlCol="0" wrap="none"/>
          <a:p>
            <a:pPr indent="0" marL="0">
              <a:lnSpc>
                <a:spcPts val="5468"/>
              </a:lnSpc>
              <a:buNone/>
            </a:pPr>
            <a:r>
              <a:rPr b="1" dirty="0" sz="4374" kern="0" lang="en-US" spc="-131">
                <a:solidFill>
                  <a:srgbClr val="591CE6"/>
                </a:solidFill>
                <a:latin typeface="p22-mackinac-pro" pitchFamily="34" charset="0"/>
                <a:ea typeface="p22-mackinac-pro" pitchFamily="34" charset="-122"/>
                <a:cs typeface="p22-mackinac-pro" pitchFamily="34" charset="-120"/>
              </a:rPr>
              <a:t>Types of Chromosomal Disorders</a:t>
            </a:r>
            <a:endParaRPr dirty="0" sz="4374" lang="en-US"/>
          </a:p>
        </p:txBody>
      </p:sp>
      <p:sp>
        <p:nvSpPr>
          <p:cNvPr id="1048589" name="Shape 4"/>
          <p:cNvSpPr/>
          <p:nvPr/>
        </p:nvSpPr>
        <p:spPr>
          <a:xfrm>
            <a:off x="2037993" y="2166580"/>
            <a:ext cx="499943" cy="499943"/>
          </a:xfrm>
          <a:prstGeom prst="roundRect">
            <a:avLst>
              <a:gd name="adj" fmla="val 20000"/>
            </a:avLst>
          </a:prstGeom>
          <a:solidFill>
            <a:srgbClr val="E0D7F4"/>
          </a:solidFill>
          <a:ln w="7620">
            <a:solidFill>
              <a:srgbClr val="C6BDDA"/>
            </a:solidFill>
            <a:prstDash val="solid"/>
          </a:ln>
        </p:spPr>
      </p:sp>
      <p:sp>
        <p:nvSpPr>
          <p:cNvPr id="1048590" name="Text 5"/>
          <p:cNvSpPr/>
          <p:nvPr/>
        </p:nvSpPr>
        <p:spPr>
          <a:xfrm>
            <a:off x="2225278" y="2249924"/>
            <a:ext cx="125373" cy="333256"/>
          </a:xfrm>
          <a:prstGeom prst="rect"/>
          <a:noFill/>
        </p:spPr>
        <p:txBody>
          <a:bodyPr anchor="t" rtlCol="0" wrap="none"/>
          <a:p>
            <a:pPr algn="ctr" indent="0" marL="0">
              <a:lnSpc>
                <a:spcPts val="2624"/>
              </a:lnSpc>
              <a:buNone/>
            </a:pPr>
            <a:r>
              <a:rPr b="1" dirty="0" sz="2624" kern="0" lang="en-US" spc="-79">
                <a:solidFill>
                  <a:srgbClr val="272525"/>
                </a:solidFill>
                <a:latin typeface="p22-mackinac-pro" pitchFamily="34" charset="0"/>
                <a:ea typeface="p22-mackinac-pro" pitchFamily="34" charset="-122"/>
                <a:cs typeface="p22-mackinac-pro" pitchFamily="34" charset="-120"/>
              </a:rPr>
              <a:t>1</a:t>
            </a:r>
            <a:endParaRPr dirty="0" sz="2624" lang="en-US"/>
          </a:p>
        </p:txBody>
      </p:sp>
      <p:sp>
        <p:nvSpPr>
          <p:cNvPr id="1048591" name="Text 6"/>
          <p:cNvSpPr/>
          <p:nvPr/>
        </p:nvSpPr>
        <p:spPr>
          <a:xfrm>
            <a:off x="2760107" y="2166580"/>
            <a:ext cx="2647950" cy="694373"/>
          </a:xfrm>
          <a:prstGeom prst="rect"/>
          <a:noFill/>
        </p:spPr>
        <p:txBody>
          <a:bodyPr anchor="t" rtlCol="0" wrap="square"/>
          <a:p>
            <a:pPr indent="0" marL="0">
              <a:lnSpc>
                <a:spcPts val="2734"/>
              </a:lnSpc>
              <a:buNone/>
            </a:pPr>
            <a:r>
              <a:rPr b="1" dirty="0" sz="2187" kern="0" lang="en-US" spc="-66">
                <a:solidFill>
                  <a:srgbClr val="272525"/>
                </a:solidFill>
                <a:latin typeface="p22-mackinac-pro" pitchFamily="34" charset="0"/>
                <a:ea typeface="p22-mackinac-pro" pitchFamily="34" charset="-122"/>
                <a:cs typeface="p22-mackinac-pro" pitchFamily="34" charset="-120"/>
              </a:rPr>
              <a:t>Numerical Abnormalities</a:t>
            </a:r>
            <a:endParaRPr dirty="0" sz="2187" lang="en-US"/>
          </a:p>
        </p:txBody>
      </p:sp>
      <p:sp>
        <p:nvSpPr>
          <p:cNvPr id="1048592" name="Text 7"/>
          <p:cNvSpPr/>
          <p:nvPr/>
        </p:nvSpPr>
        <p:spPr>
          <a:xfrm>
            <a:off x="2760107" y="2994184"/>
            <a:ext cx="2647950" cy="2999303"/>
          </a:xfrm>
          <a:prstGeom prst="rect"/>
          <a:noFill/>
        </p:spPr>
        <p:txBody>
          <a:bodyPr anchor="t" rtlCol="0" wrap="square"/>
          <a:p>
            <a:pPr indent="0" marL="0">
              <a:lnSpc>
                <a:spcPts val="2624"/>
              </a:lnSpc>
              <a:buNone/>
            </a:pPr>
            <a:r>
              <a:rPr dirty="0" sz="1750" lang="en-US">
                <a:solidFill>
                  <a:srgbClr val="272525"/>
                </a:solidFill>
                <a:latin typeface="Eudoxus Sans" pitchFamily="34" charset="0"/>
                <a:ea typeface="Eudoxus Sans" pitchFamily="34" charset="-122"/>
                <a:cs typeface="Eudoxus Sans" pitchFamily="34" charset="-120"/>
              </a:rPr>
              <a:t>These disorders involve an extra copy or a missing copy of a chromosome. Examples include Down syndrome (trisomy 21), Turner syndrome (monosomy X), and Klinefelter syndrome (XXY).</a:t>
            </a:r>
            <a:endParaRPr dirty="0" sz="1750" lang="en-US"/>
          </a:p>
        </p:txBody>
      </p:sp>
      <p:sp>
        <p:nvSpPr>
          <p:cNvPr id="1048593" name="Shape 8"/>
          <p:cNvSpPr/>
          <p:nvPr/>
        </p:nvSpPr>
        <p:spPr>
          <a:xfrm>
            <a:off x="5630228" y="2166580"/>
            <a:ext cx="499943" cy="499943"/>
          </a:xfrm>
          <a:prstGeom prst="roundRect">
            <a:avLst>
              <a:gd name="adj" fmla="val 20000"/>
            </a:avLst>
          </a:prstGeom>
          <a:solidFill>
            <a:srgbClr val="E0D7F4"/>
          </a:solidFill>
          <a:ln w="7620">
            <a:solidFill>
              <a:srgbClr val="C6BDDA"/>
            </a:solidFill>
            <a:prstDash val="solid"/>
          </a:ln>
        </p:spPr>
      </p:sp>
      <p:sp>
        <p:nvSpPr>
          <p:cNvPr id="1048594" name="Text 9"/>
          <p:cNvSpPr/>
          <p:nvPr/>
        </p:nvSpPr>
        <p:spPr>
          <a:xfrm>
            <a:off x="5788104" y="2249924"/>
            <a:ext cx="184071" cy="333256"/>
          </a:xfrm>
          <a:prstGeom prst="rect"/>
          <a:noFill/>
        </p:spPr>
        <p:txBody>
          <a:bodyPr anchor="t" rtlCol="0" wrap="none"/>
          <a:p>
            <a:pPr algn="ctr" indent="0" marL="0">
              <a:lnSpc>
                <a:spcPts val="2624"/>
              </a:lnSpc>
              <a:buNone/>
            </a:pPr>
            <a:r>
              <a:rPr b="1" dirty="0" sz="2624" kern="0" lang="en-US" spc="-79">
                <a:solidFill>
                  <a:srgbClr val="272525"/>
                </a:solidFill>
                <a:latin typeface="p22-mackinac-pro" pitchFamily="34" charset="0"/>
                <a:ea typeface="p22-mackinac-pro" pitchFamily="34" charset="-122"/>
                <a:cs typeface="p22-mackinac-pro" pitchFamily="34" charset="-120"/>
              </a:rPr>
              <a:t>2</a:t>
            </a:r>
            <a:endParaRPr dirty="0" sz="2624" lang="en-US"/>
          </a:p>
        </p:txBody>
      </p:sp>
      <p:sp>
        <p:nvSpPr>
          <p:cNvPr id="1048595" name="Text 10"/>
          <p:cNvSpPr/>
          <p:nvPr/>
        </p:nvSpPr>
        <p:spPr>
          <a:xfrm>
            <a:off x="6352342" y="2166580"/>
            <a:ext cx="2647950" cy="694373"/>
          </a:xfrm>
          <a:prstGeom prst="rect"/>
          <a:noFill/>
        </p:spPr>
        <p:txBody>
          <a:bodyPr anchor="t" rtlCol="0" wrap="square"/>
          <a:p>
            <a:pPr indent="0" marL="0">
              <a:lnSpc>
                <a:spcPts val="2734"/>
              </a:lnSpc>
              <a:buNone/>
            </a:pPr>
            <a:r>
              <a:rPr b="1" dirty="0" sz="2187" kern="0" lang="en-US" spc="-66">
                <a:solidFill>
                  <a:srgbClr val="272525"/>
                </a:solidFill>
                <a:latin typeface="p22-mackinac-pro" pitchFamily="34" charset="0"/>
                <a:ea typeface="p22-mackinac-pro" pitchFamily="34" charset="-122"/>
                <a:cs typeface="p22-mackinac-pro" pitchFamily="34" charset="-120"/>
              </a:rPr>
              <a:t>Structural Abnormalities</a:t>
            </a:r>
            <a:endParaRPr dirty="0" sz="2187" lang="en-US"/>
          </a:p>
        </p:txBody>
      </p:sp>
      <p:sp>
        <p:nvSpPr>
          <p:cNvPr id="1048596" name="Text 11"/>
          <p:cNvSpPr/>
          <p:nvPr/>
        </p:nvSpPr>
        <p:spPr>
          <a:xfrm>
            <a:off x="6352342" y="2994184"/>
            <a:ext cx="2647950" cy="3332559"/>
          </a:xfrm>
          <a:prstGeom prst="rect"/>
          <a:noFill/>
        </p:spPr>
        <p:txBody>
          <a:bodyPr anchor="t" rtlCol="0" wrap="square"/>
          <a:p>
            <a:pPr indent="0" marL="0">
              <a:lnSpc>
                <a:spcPts val="2624"/>
              </a:lnSpc>
              <a:buNone/>
            </a:pPr>
            <a:r>
              <a:rPr dirty="0" sz="1750" lang="en-US">
                <a:solidFill>
                  <a:srgbClr val="272525"/>
                </a:solidFill>
                <a:latin typeface="Eudoxus Sans" pitchFamily="34" charset="0"/>
                <a:ea typeface="Eudoxus Sans" pitchFamily="34" charset="-122"/>
                <a:cs typeface="Eudoxus Sans" pitchFamily="34" charset="-120"/>
              </a:rPr>
              <a:t>These disorders involve changes in the structure of a chromosome, such as deletions, duplications, inversions, or translocations. These structural changes can alter the gene sequence and lead to a range of health issues.</a:t>
            </a:r>
            <a:endParaRPr dirty="0" sz="1750" lang="en-US"/>
          </a:p>
        </p:txBody>
      </p:sp>
      <p:sp>
        <p:nvSpPr>
          <p:cNvPr id="1048597" name="Shape 12"/>
          <p:cNvSpPr/>
          <p:nvPr/>
        </p:nvSpPr>
        <p:spPr>
          <a:xfrm>
            <a:off x="9222462" y="2166580"/>
            <a:ext cx="499943" cy="499943"/>
          </a:xfrm>
          <a:prstGeom prst="roundRect">
            <a:avLst>
              <a:gd name="adj" fmla="val 20000"/>
            </a:avLst>
          </a:prstGeom>
          <a:solidFill>
            <a:srgbClr val="E0D7F4"/>
          </a:solidFill>
          <a:ln w="7620">
            <a:solidFill>
              <a:srgbClr val="C6BDDA"/>
            </a:solidFill>
            <a:prstDash val="solid"/>
          </a:ln>
        </p:spPr>
      </p:sp>
      <p:sp>
        <p:nvSpPr>
          <p:cNvPr id="1048598" name="Text 13"/>
          <p:cNvSpPr/>
          <p:nvPr/>
        </p:nvSpPr>
        <p:spPr>
          <a:xfrm>
            <a:off x="9377601" y="2249924"/>
            <a:ext cx="189667" cy="333256"/>
          </a:xfrm>
          <a:prstGeom prst="rect"/>
          <a:noFill/>
        </p:spPr>
        <p:txBody>
          <a:bodyPr anchor="t" rtlCol="0" wrap="none"/>
          <a:p>
            <a:pPr algn="ctr" indent="0" marL="0">
              <a:lnSpc>
                <a:spcPts val="2624"/>
              </a:lnSpc>
              <a:buNone/>
            </a:pPr>
            <a:r>
              <a:rPr b="1" dirty="0" sz="2624" kern="0" lang="en-US" spc="-79">
                <a:solidFill>
                  <a:srgbClr val="272525"/>
                </a:solidFill>
                <a:latin typeface="p22-mackinac-pro" pitchFamily="34" charset="0"/>
                <a:ea typeface="p22-mackinac-pro" pitchFamily="34" charset="-122"/>
                <a:cs typeface="p22-mackinac-pro" pitchFamily="34" charset="-120"/>
              </a:rPr>
              <a:t>3</a:t>
            </a:r>
            <a:endParaRPr dirty="0" sz="2624" lang="en-US"/>
          </a:p>
        </p:txBody>
      </p:sp>
      <p:sp>
        <p:nvSpPr>
          <p:cNvPr id="1048599" name="Text 14"/>
          <p:cNvSpPr/>
          <p:nvPr/>
        </p:nvSpPr>
        <p:spPr>
          <a:xfrm>
            <a:off x="9944576" y="2166580"/>
            <a:ext cx="2647950" cy="1041559"/>
          </a:xfrm>
          <a:prstGeom prst="rect"/>
          <a:noFill/>
        </p:spPr>
        <p:txBody>
          <a:bodyPr anchor="t" rtlCol="0" wrap="square"/>
          <a:p>
            <a:pPr indent="0" marL="0">
              <a:lnSpc>
                <a:spcPts val="2734"/>
              </a:lnSpc>
              <a:buNone/>
            </a:pPr>
            <a:r>
              <a:rPr b="1" dirty="0" sz="2187" kern="0" lang="en-US" spc="-66">
                <a:solidFill>
                  <a:srgbClr val="272525"/>
                </a:solidFill>
                <a:latin typeface="p22-mackinac-pro" pitchFamily="34" charset="0"/>
                <a:ea typeface="p22-mackinac-pro" pitchFamily="34" charset="-122"/>
                <a:cs typeface="p22-mackinac-pro" pitchFamily="34" charset="-120"/>
              </a:rPr>
              <a:t>Mosaic Chromosomal Disorders</a:t>
            </a:r>
            <a:endParaRPr dirty="0" sz="2187" lang="en-US"/>
          </a:p>
        </p:txBody>
      </p:sp>
      <p:sp>
        <p:nvSpPr>
          <p:cNvPr id="1048600" name="Text 15"/>
          <p:cNvSpPr/>
          <p:nvPr/>
        </p:nvSpPr>
        <p:spPr>
          <a:xfrm>
            <a:off x="9944576" y="3341370"/>
            <a:ext cx="2647950" cy="3999071"/>
          </a:xfrm>
          <a:prstGeom prst="rect"/>
          <a:noFill/>
        </p:spPr>
        <p:txBody>
          <a:bodyPr anchor="t" rtlCol="0" wrap="square"/>
          <a:p>
            <a:pPr indent="0" marL="0">
              <a:lnSpc>
                <a:spcPts val="2624"/>
              </a:lnSpc>
              <a:buNone/>
            </a:pPr>
            <a:r>
              <a:rPr dirty="0" sz="1750" lang="en-US">
                <a:solidFill>
                  <a:srgbClr val="272525"/>
                </a:solidFill>
                <a:latin typeface="Eudoxus Sans" pitchFamily="34" charset="0"/>
                <a:ea typeface="Eudoxus Sans" pitchFamily="34" charset="-122"/>
                <a:cs typeface="Eudoxus Sans" pitchFamily="34" charset="-120"/>
              </a:rPr>
              <a:t>In these disorders, some cells have the normal chromosome complement, while others have an abnormal chromosome complement. This leads to a range of symptoms, often milder than those seen in individuals with a complete chromosomal disorder.</a:t>
            </a:r>
            <a:endParaRPr dirty="0" sz="175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8" name=""/>
        <p:cNvGrpSpPr/>
        <p:nvPr/>
      </p:nvGrpSpPr>
      <p:grpSpPr>
        <a:xfrm>
          <a:off x="0" y="0"/>
          <a:ext cx="0" cy="0"/>
          <a:chOff x="0" y="0"/>
          <a:chExt cx="0" cy="0"/>
        </a:xfrm>
      </p:grpSpPr>
      <p:sp>
        <p:nvSpPr>
          <p:cNvPr id="1048604" name="Shape 0"/>
          <p:cNvSpPr/>
          <p:nvPr/>
        </p:nvSpPr>
        <p:spPr>
          <a:xfrm>
            <a:off x="0" y="0"/>
            <a:ext cx="14630400" cy="8229600"/>
          </a:xfrm>
          <a:prstGeom prst="rect"/>
          <a:solidFill>
            <a:srgbClr val="FAF2E9"/>
          </a:solidFill>
        </p:spPr>
      </p:sp>
      <p:sp>
        <p:nvSpPr>
          <p:cNvPr id="1048606" name="Text 2"/>
          <p:cNvSpPr/>
          <p:nvPr/>
        </p:nvSpPr>
        <p:spPr>
          <a:xfrm>
            <a:off x="2037993" y="922377"/>
            <a:ext cx="6105763" cy="694373"/>
          </a:xfrm>
          <a:prstGeom prst="rect"/>
          <a:noFill/>
        </p:spPr>
        <p:txBody>
          <a:bodyPr anchor="t" rtlCol="0" wrap="none"/>
          <a:p>
            <a:pPr indent="0" marL="0">
              <a:lnSpc>
                <a:spcPts val="5468"/>
              </a:lnSpc>
              <a:buNone/>
            </a:pPr>
            <a:r>
              <a:rPr b="1" dirty="0" sz="4374" kern="0" lang="en-US" spc="-131">
                <a:solidFill>
                  <a:srgbClr val="591CE6"/>
                </a:solidFill>
                <a:latin typeface="p22-mackinac-pro" pitchFamily="34" charset="0"/>
                <a:ea typeface="p22-mackinac-pro" pitchFamily="34" charset="-122"/>
                <a:cs typeface="p22-mackinac-pro" pitchFamily="34" charset="-120"/>
              </a:rPr>
              <a:t>Causes and Risk Factors</a:t>
            </a:r>
            <a:endParaRPr dirty="0" sz="4374" lang="en-US"/>
          </a:p>
        </p:txBody>
      </p:sp>
      <p:sp>
        <p:nvSpPr>
          <p:cNvPr id="1048607" name="Text 3"/>
          <p:cNvSpPr/>
          <p:nvPr/>
        </p:nvSpPr>
        <p:spPr>
          <a:xfrm>
            <a:off x="2037993" y="2172176"/>
            <a:ext cx="2777490" cy="347186"/>
          </a:xfrm>
          <a:prstGeom prst="rect"/>
          <a:noFill/>
        </p:spPr>
        <p:txBody>
          <a:bodyPr anchor="t" rtlCol="0" wrap="none"/>
          <a:p>
            <a:pPr indent="0" marL="0">
              <a:lnSpc>
                <a:spcPts val="2734"/>
              </a:lnSpc>
              <a:buNone/>
            </a:pPr>
            <a:r>
              <a:rPr b="1" dirty="0" sz="2187" kern="0" lang="en-US" spc="-66">
                <a:solidFill>
                  <a:srgbClr val="591CE6"/>
                </a:solidFill>
                <a:latin typeface="p22-mackinac-pro" pitchFamily="34" charset="0"/>
                <a:ea typeface="p22-mackinac-pro" pitchFamily="34" charset="-122"/>
                <a:cs typeface="p22-mackinac-pro" pitchFamily="34" charset="-120"/>
              </a:rPr>
              <a:t>Causes</a:t>
            </a:r>
            <a:endParaRPr dirty="0" sz="2187" lang="en-US"/>
          </a:p>
        </p:txBody>
      </p:sp>
      <p:sp>
        <p:nvSpPr>
          <p:cNvPr id="1048608" name="Text 4"/>
          <p:cNvSpPr/>
          <p:nvPr/>
        </p:nvSpPr>
        <p:spPr>
          <a:xfrm>
            <a:off x="2037993" y="2741533"/>
            <a:ext cx="5006221" cy="1999536"/>
          </a:xfrm>
          <a:prstGeom prst="rect"/>
          <a:noFill/>
        </p:spPr>
        <p:txBody>
          <a:bodyPr anchor="t" rtlCol="0" wrap="square"/>
          <a:p>
            <a:pPr indent="0" marL="0">
              <a:lnSpc>
                <a:spcPts val="2624"/>
              </a:lnSpc>
              <a:buNone/>
            </a:pPr>
            <a:r>
              <a:rPr dirty="0" sz="1750" lang="en-US">
                <a:solidFill>
                  <a:srgbClr val="272525"/>
                </a:solidFill>
                <a:latin typeface="Eudoxus Sans" pitchFamily="34" charset="0"/>
                <a:ea typeface="Eudoxus Sans" pitchFamily="34" charset="-122"/>
                <a:cs typeface="Eudoxus Sans" pitchFamily="34" charset="-120"/>
              </a:rPr>
              <a:t>Chromosomal disorders primarily arise due to errors during cell division, specifically meiosis, which is the process that produces sperm and egg cells. These errors can occur spontaneously or be influenced by various factors.</a:t>
            </a:r>
            <a:endParaRPr dirty="0" sz="1750" lang="en-US"/>
          </a:p>
        </p:txBody>
      </p:sp>
      <p:sp>
        <p:nvSpPr>
          <p:cNvPr id="1048609" name="Text 5"/>
          <p:cNvSpPr/>
          <p:nvPr/>
        </p:nvSpPr>
        <p:spPr>
          <a:xfrm>
            <a:off x="7593806" y="2172176"/>
            <a:ext cx="2777490" cy="347186"/>
          </a:xfrm>
          <a:prstGeom prst="rect"/>
          <a:noFill/>
        </p:spPr>
        <p:txBody>
          <a:bodyPr anchor="t" rtlCol="0" wrap="none"/>
          <a:p>
            <a:pPr indent="0" marL="0">
              <a:lnSpc>
                <a:spcPts val="2734"/>
              </a:lnSpc>
              <a:buNone/>
            </a:pPr>
            <a:r>
              <a:rPr b="1" dirty="0" sz="2187" kern="0" lang="en-US" spc="-66">
                <a:solidFill>
                  <a:srgbClr val="591CE6"/>
                </a:solidFill>
                <a:latin typeface="p22-mackinac-pro" pitchFamily="34" charset="0"/>
                <a:ea typeface="p22-mackinac-pro" pitchFamily="34" charset="-122"/>
                <a:cs typeface="p22-mackinac-pro" pitchFamily="34" charset="-120"/>
              </a:rPr>
              <a:t>Risk Factors</a:t>
            </a:r>
            <a:endParaRPr dirty="0" sz="2187" lang="en-US"/>
          </a:p>
        </p:txBody>
      </p:sp>
      <p:sp>
        <p:nvSpPr>
          <p:cNvPr id="1048610" name="Text 6"/>
          <p:cNvSpPr/>
          <p:nvPr/>
        </p:nvSpPr>
        <p:spPr>
          <a:xfrm>
            <a:off x="7949208" y="2741533"/>
            <a:ext cx="4650819" cy="1333024"/>
          </a:xfrm>
          <a:prstGeom prst="rect"/>
          <a:noFill/>
        </p:spPr>
        <p:txBody>
          <a:bodyPr anchor="t" rtlCol="0" wrap="square"/>
          <a:p>
            <a:pPr algn="l" indent="-342900" marL="342900">
              <a:lnSpc>
                <a:spcPts val="2624"/>
              </a:lnSpc>
              <a:buSzPct val="100000"/>
              <a:buChar char="•"/>
            </a:pPr>
            <a:r>
              <a:rPr dirty="0" sz="1750" lang="en-US">
                <a:solidFill>
                  <a:srgbClr val="272525"/>
                </a:solidFill>
                <a:latin typeface="Eudoxus Sans" pitchFamily="34" charset="0"/>
                <a:ea typeface="Eudoxus Sans" pitchFamily="34" charset="-122"/>
                <a:cs typeface="Eudoxus Sans" pitchFamily="34" charset="-120"/>
              </a:rPr>
              <a:t>Maternal age: The risk of having a child with a chromosomal disorder increases with maternal age, particularly after the age of 35.</a:t>
            </a:r>
            <a:endParaRPr dirty="0" sz="1750" lang="en-US"/>
          </a:p>
        </p:txBody>
      </p:sp>
      <p:sp>
        <p:nvSpPr>
          <p:cNvPr id="1048611" name="Text 7"/>
          <p:cNvSpPr/>
          <p:nvPr/>
        </p:nvSpPr>
        <p:spPr>
          <a:xfrm>
            <a:off x="7949208" y="4152305"/>
            <a:ext cx="4650819" cy="1666280"/>
          </a:xfrm>
          <a:prstGeom prst="rect"/>
          <a:noFill/>
        </p:spPr>
        <p:txBody>
          <a:bodyPr anchor="t" rtlCol="0" wrap="square"/>
          <a:p>
            <a:pPr algn="l" indent="-342900" marL="342900">
              <a:lnSpc>
                <a:spcPts val="2624"/>
              </a:lnSpc>
              <a:buSzPct val="100000"/>
              <a:buChar char="•"/>
            </a:pPr>
            <a:r>
              <a:rPr dirty="0" sz="1750" lang="en-US">
                <a:solidFill>
                  <a:srgbClr val="272525"/>
                </a:solidFill>
                <a:latin typeface="Eudoxus Sans" pitchFamily="34" charset="0"/>
                <a:ea typeface="Eudoxus Sans" pitchFamily="34" charset="-122"/>
                <a:cs typeface="Eudoxus Sans" pitchFamily="34" charset="-120"/>
              </a:rPr>
              <a:t>Previous child with a chromosomal disorder: If a couple has already had a child with a chromosomal disorder, the risk of having another child with the same condition is increased.</a:t>
            </a:r>
            <a:endParaRPr dirty="0" sz="1750" lang="en-US"/>
          </a:p>
        </p:txBody>
      </p:sp>
      <p:sp>
        <p:nvSpPr>
          <p:cNvPr id="1048612" name="Text 8"/>
          <p:cNvSpPr/>
          <p:nvPr/>
        </p:nvSpPr>
        <p:spPr>
          <a:xfrm>
            <a:off x="7949208" y="5896332"/>
            <a:ext cx="4650819" cy="1333024"/>
          </a:xfrm>
          <a:prstGeom prst="rect"/>
          <a:noFill/>
        </p:spPr>
        <p:txBody>
          <a:bodyPr anchor="t" rtlCol="0" wrap="square"/>
          <a:p>
            <a:pPr algn="l" indent="-342900" marL="342900">
              <a:lnSpc>
                <a:spcPts val="2624"/>
              </a:lnSpc>
              <a:buSzPct val="100000"/>
              <a:buChar char="•"/>
            </a:pPr>
            <a:r>
              <a:rPr dirty="0" sz="1750" lang="en-US">
                <a:solidFill>
                  <a:srgbClr val="272525"/>
                </a:solidFill>
                <a:latin typeface="Eudoxus Sans" pitchFamily="34" charset="0"/>
                <a:ea typeface="Eudoxus Sans" pitchFamily="34" charset="-122"/>
                <a:cs typeface="Eudoxus Sans" pitchFamily="34" charset="-120"/>
              </a:rPr>
              <a:t>Exposure to certain environmental factors: Exposure to certain environmental factors, such as radiation or certain chemicals, can increase the risk of chromosomal disorders.</a:t>
            </a:r>
            <a:endParaRPr dirty="0" sz="175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21" name=""/>
        <p:cNvGrpSpPr/>
        <p:nvPr/>
      </p:nvGrpSpPr>
      <p:grpSpPr>
        <a:xfrm>
          <a:off x="0" y="0"/>
          <a:ext cx="0" cy="0"/>
          <a:chOff x="0" y="0"/>
          <a:chExt cx="0" cy="0"/>
        </a:xfrm>
      </p:grpSpPr>
      <p:sp>
        <p:nvSpPr>
          <p:cNvPr id="1048616" name="Shape 0"/>
          <p:cNvSpPr/>
          <p:nvPr/>
        </p:nvSpPr>
        <p:spPr>
          <a:xfrm>
            <a:off x="0" y="0"/>
            <a:ext cx="14630400" cy="8229600"/>
          </a:xfrm>
          <a:prstGeom prst="rect"/>
          <a:solidFill>
            <a:srgbClr val="FAF2E9"/>
          </a:solidFill>
        </p:spPr>
      </p:sp>
      <p:pic>
        <p:nvPicPr>
          <p:cNvPr id="2097158" name="Image 0" descr="preencoded.png"/>
          <p:cNvPicPr>
            <a:picLocks noChangeAspect="1"/>
          </p:cNvPicPr>
          <p:nvPr/>
        </p:nvPicPr>
        <p:blipFill>
          <a:blip xmlns:r="http://schemas.openxmlformats.org/officeDocument/2006/relationships" r:embed="rId1"/>
          <a:stretch>
            <a:fillRect/>
          </a:stretch>
        </p:blipFill>
        <p:spPr>
          <a:xfrm>
            <a:off x="0" y="0"/>
            <a:ext cx="14630400" cy="2046089"/>
          </a:xfrm>
          <a:prstGeom prst="rect"/>
        </p:spPr>
      </p:pic>
      <p:sp>
        <p:nvSpPr>
          <p:cNvPr id="1048618" name="Text 2"/>
          <p:cNvSpPr/>
          <p:nvPr/>
        </p:nvSpPr>
        <p:spPr>
          <a:xfrm>
            <a:off x="3427452" y="2496145"/>
            <a:ext cx="4780717" cy="511493"/>
          </a:xfrm>
          <a:prstGeom prst="rect"/>
          <a:noFill/>
        </p:spPr>
        <p:txBody>
          <a:bodyPr anchor="t" rtlCol="0" wrap="none"/>
          <a:p>
            <a:pPr indent="0" marL="0">
              <a:lnSpc>
                <a:spcPts val="4028"/>
              </a:lnSpc>
              <a:buNone/>
            </a:pPr>
            <a:r>
              <a:rPr b="1" dirty="0" sz="3222" kern="0" lang="en-US" spc="-97">
                <a:solidFill>
                  <a:srgbClr val="591CE6"/>
                </a:solidFill>
                <a:latin typeface="p22-mackinac-pro" pitchFamily="34" charset="0"/>
                <a:ea typeface="p22-mackinac-pro" pitchFamily="34" charset="-122"/>
                <a:cs typeface="p22-mackinac-pro" pitchFamily="34" charset="-120"/>
              </a:rPr>
              <a:t>Symptoms and Diagnosis</a:t>
            </a:r>
            <a:endParaRPr dirty="0" sz="3222" lang="en-US"/>
          </a:p>
        </p:txBody>
      </p:sp>
      <p:sp>
        <p:nvSpPr>
          <p:cNvPr id="1048619" name="Shape 3"/>
          <p:cNvSpPr/>
          <p:nvPr/>
        </p:nvSpPr>
        <p:spPr>
          <a:xfrm>
            <a:off x="3427452" y="3498652"/>
            <a:ext cx="7775377" cy="32623"/>
          </a:xfrm>
          <a:prstGeom prst="roundRect">
            <a:avLst>
              <a:gd name="adj" fmla="val 225798"/>
            </a:avLst>
          </a:prstGeom>
          <a:solidFill>
            <a:srgbClr val="C6BDDA"/>
          </a:solidFill>
        </p:spPr>
      </p:sp>
      <p:sp>
        <p:nvSpPr>
          <p:cNvPr id="1048620" name="Shape 4"/>
          <p:cNvSpPr/>
          <p:nvPr/>
        </p:nvSpPr>
        <p:spPr>
          <a:xfrm>
            <a:off x="4652486" y="3498592"/>
            <a:ext cx="32623" cy="572810"/>
          </a:xfrm>
          <a:prstGeom prst="roundRect">
            <a:avLst>
              <a:gd name="adj" fmla="val 225798"/>
            </a:avLst>
          </a:prstGeom>
          <a:solidFill>
            <a:srgbClr val="C6BDDA"/>
          </a:solidFill>
        </p:spPr>
      </p:sp>
      <p:sp>
        <p:nvSpPr>
          <p:cNvPr id="1048621" name="Shape 5"/>
          <p:cNvSpPr/>
          <p:nvPr/>
        </p:nvSpPr>
        <p:spPr>
          <a:xfrm>
            <a:off x="4484727" y="3314521"/>
            <a:ext cx="368260" cy="368260"/>
          </a:xfrm>
          <a:prstGeom prst="roundRect">
            <a:avLst>
              <a:gd name="adj" fmla="val 20003"/>
            </a:avLst>
          </a:prstGeom>
          <a:solidFill>
            <a:srgbClr val="E0D7F4"/>
          </a:solidFill>
          <a:ln w="7620">
            <a:solidFill>
              <a:srgbClr val="C6BDDA"/>
            </a:solidFill>
            <a:prstDash val="solid"/>
          </a:ln>
        </p:spPr>
      </p:sp>
      <p:sp>
        <p:nvSpPr>
          <p:cNvPr id="1048622" name="Text 6"/>
          <p:cNvSpPr/>
          <p:nvPr/>
        </p:nvSpPr>
        <p:spPr>
          <a:xfrm>
            <a:off x="4622602" y="3375839"/>
            <a:ext cx="92392" cy="245507"/>
          </a:xfrm>
          <a:prstGeom prst="rect"/>
          <a:noFill/>
        </p:spPr>
        <p:txBody>
          <a:bodyPr anchor="t" rtlCol="0" wrap="none"/>
          <a:p>
            <a:pPr algn="ctr" indent="0" marL="0">
              <a:lnSpc>
                <a:spcPts val="1933"/>
              </a:lnSpc>
              <a:buNone/>
            </a:pPr>
            <a:r>
              <a:rPr b="1" dirty="0" sz="1933" kern="0" lang="en-US" spc="-58">
                <a:solidFill>
                  <a:srgbClr val="272525"/>
                </a:solidFill>
                <a:latin typeface="p22-mackinac-pro" pitchFamily="34" charset="0"/>
                <a:ea typeface="p22-mackinac-pro" pitchFamily="34" charset="-122"/>
                <a:cs typeface="p22-mackinac-pro" pitchFamily="34" charset="-120"/>
              </a:rPr>
              <a:t>1</a:t>
            </a:r>
            <a:endParaRPr dirty="0" sz="1933" lang="en-US"/>
          </a:p>
        </p:txBody>
      </p:sp>
      <p:sp>
        <p:nvSpPr>
          <p:cNvPr id="1048623" name="Text 7"/>
          <p:cNvSpPr/>
          <p:nvPr/>
        </p:nvSpPr>
        <p:spPr>
          <a:xfrm>
            <a:off x="3645694" y="4235172"/>
            <a:ext cx="2046089" cy="255746"/>
          </a:xfrm>
          <a:prstGeom prst="rect"/>
          <a:noFill/>
        </p:spPr>
        <p:txBody>
          <a:bodyPr anchor="t" rtlCol="0" wrap="none"/>
          <a:p>
            <a:pPr algn="ctr" indent="0" marL="0">
              <a:lnSpc>
                <a:spcPts val="2014"/>
              </a:lnSpc>
              <a:buNone/>
            </a:pPr>
            <a:r>
              <a:rPr b="1" dirty="0" sz="1611" kern="0" lang="en-US" spc="-48">
                <a:solidFill>
                  <a:srgbClr val="272525"/>
                </a:solidFill>
                <a:latin typeface="p22-mackinac-pro" pitchFamily="34" charset="0"/>
                <a:ea typeface="p22-mackinac-pro" pitchFamily="34" charset="-122"/>
                <a:cs typeface="p22-mackinac-pro" pitchFamily="34" charset="-120"/>
              </a:rPr>
              <a:t>Symptoms</a:t>
            </a:r>
            <a:endParaRPr dirty="0" sz="1611" lang="en-US"/>
          </a:p>
        </p:txBody>
      </p:sp>
      <p:sp>
        <p:nvSpPr>
          <p:cNvPr id="1048624" name="Text 8"/>
          <p:cNvSpPr/>
          <p:nvPr/>
        </p:nvSpPr>
        <p:spPr>
          <a:xfrm>
            <a:off x="3591044" y="4589026"/>
            <a:ext cx="2155508" cy="2455069"/>
          </a:xfrm>
          <a:prstGeom prst="rect"/>
          <a:noFill/>
        </p:spPr>
        <p:txBody>
          <a:bodyPr anchor="t" rtlCol="0" wrap="square"/>
          <a:p>
            <a:pPr algn="ctr" indent="0" marL="0">
              <a:lnSpc>
                <a:spcPts val="1933"/>
              </a:lnSpc>
              <a:buNone/>
            </a:pPr>
            <a:r>
              <a:rPr dirty="0" sz="1289" lang="en-US">
                <a:solidFill>
                  <a:srgbClr val="272525"/>
                </a:solidFill>
                <a:latin typeface="Eudoxus Sans" pitchFamily="34" charset="0"/>
                <a:ea typeface="Eudoxus Sans" pitchFamily="34" charset="-122"/>
                <a:cs typeface="Eudoxus Sans" pitchFamily="34" charset="-120"/>
              </a:rPr>
              <a:t>The symptoms of chromosomal disorders vary depending on the specific condition and the genes affected. Some common symptoms include intellectual disabilities, developmental delays, physical abnormalities, and health problems.</a:t>
            </a:r>
            <a:endParaRPr dirty="0" sz="1289" lang="en-US"/>
          </a:p>
        </p:txBody>
      </p:sp>
      <p:sp>
        <p:nvSpPr>
          <p:cNvPr id="1048625" name="Shape 9"/>
          <p:cNvSpPr/>
          <p:nvPr/>
        </p:nvSpPr>
        <p:spPr>
          <a:xfrm>
            <a:off x="7298769" y="3498592"/>
            <a:ext cx="32623" cy="572810"/>
          </a:xfrm>
          <a:prstGeom prst="roundRect">
            <a:avLst>
              <a:gd name="adj" fmla="val 225798"/>
            </a:avLst>
          </a:prstGeom>
          <a:solidFill>
            <a:srgbClr val="C6BDDA"/>
          </a:solidFill>
        </p:spPr>
      </p:sp>
      <p:sp>
        <p:nvSpPr>
          <p:cNvPr id="1048626" name="Shape 10"/>
          <p:cNvSpPr/>
          <p:nvPr/>
        </p:nvSpPr>
        <p:spPr>
          <a:xfrm>
            <a:off x="7131010" y="3314521"/>
            <a:ext cx="368260" cy="368260"/>
          </a:xfrm>
          <a:prstGeom prst="roundRect">
            <a:avLst>
              <a:gd name="adj" fmla="val 20003"/>
            </a:avLst>
          </a:prstGeom>
          <a:solidFill>
            <a:srgbClr val="E0D7F4"/>
          </a:solidFill>
          <a:ln w="7620">
            <a:solidFill>
              <a:srgbClr val="C6BDDA"/>
            </a:solidFill>
            <a:prstDash val="solid"/>
          </a:ln>
        </p:spPr>
      </p:sp>
      <p:sp>
        <p:nvSpPr>
          <p:cNvPr id="1048627" name="Text 11"/>
          <p:cNvSpPr/>
          <p:nvPr/>
        </p:nvSpPr>
        <p:spPr>
          <a:xfrm>
            <a:off x="7247334" y="3375839"/>
            <a:ext cx="135612" cy="245507"/>
          </a:xfrm>
          <a:prstGeom prst="rect"/>
          <a:noFill/>
        </p:spPr>
        <p:txBody>
          <a:bodyPr anchor="t" rtlCol="0" wrap="none"/>
          <a:p>
            <a:pPr algn="ctr" indent="0" marL="0">
              <a:lnSpc>
                <a:spcPts val="1933"/>
              </a:lnSpc>
              <a:buNone/>
            </a:pPr>
            <a:r>
              <a:rPr b="1" dirty="0" sz="1933" kern="0" lang="en-US" spc="-58">
                <a:solidFill>
                  <a:srgbClr val="272525"/>
                </a:solidFill>
                <a:latin typeface="p22-mackinac-pro" pitchFamily="34" charset="0"/>
                <a:ea typeface="p22-mackinac-pro" pitchFamily="34" charset="-122"/>
                <a:cs typeface="p22-mackinac-pro" pitchFamily="34" charset="-120"/>
              </a:rPr>
              <a:t>2</a:t>
            </a:r>
            <a:endParaRPr dirty="0" sz="1933" lang="en-US"/>
          </a:p>
        </p:txBody>
      </p:sp>
      <p:sp>
        <p:nvSpPr>
          <p:cNvPr id="1048628" name="Text 12"/>
          <p:cNvSpPr/>
          <p:nvPr/>
        </p:nvSpPr>
        <p:spPr>
          <a:xfrm>
            <a:off x="6291977" y="4235172"/>
            <a:ext cx="2046089" cy="255746"/>
          </a:xfrm>
          <a:prstGeom prst="rect"/>
          <a:noFill/>
        </p:spPr>
        <p:txBody>
          <a:bodyPr anchor="t" rtlCol="0" wrap="none"/>
          <a:p>
            <a:pPr algn="ctr" indent="0" marL="0">
              <a:lnSpc>
                <a:spcPts val="2014"/>
              </a:lnSpc>
              <a:buNone/>
            </a:pPr>
            <a:r>
              <a:rPr b="1" dirty="0" sz="1611" kern="0" lang="en-US" spc="-48">
                <a:solidFill>
                  <a:srgbClr val="272525"/>
                </a:solidFill>
                <a:latin typeface="p22-mackinac-pro" pitchFamily="34" charset="0"/>
                <a:ea typeface="p22-mackinac-pro" pitchFamily="34" charset="-122"/>
                <a:cs typeface="p22-mackinac-pro" pitchFamily="34" charset="-120"/>
              </a:rPr>
              <a:t>Diagnosis</a:t>
            </a:r>
            <a:endParaRPr dirty="0" sz="1611" lang="en-US"/>
          </a:p>
        </p:txBody>
      </p:sp>
      <p:sp>
        <p:nvSpPr>
          <p:cNvPr id="1048629" name="Text 13"/>
          <p:cNvSpPr/>
          <p:nvPr/>
        </p:nvSpPr>
        <p:spPr>
          <a:xfrm>
            <a:off x="6237327" y="4589026"/>
            <a:ext cx="2155508" cy="3191589"/>
          </a:xfrm>
          <a:prstGeom prst="rect"/>
          <a:noFill/>
        </p:spPr>
        <p:txBody>
          <a:bodyPr anchor="t" rtlCol="0" wrap="square"/>
          <a:p>
            <a:pPr algn="ctr" indent="0" marL="0">
              <a:lnSpc>
                <a:spcPts val="1933"/>
              </a:lnSpc>
              <a:buNone/>
            </a:pPr>
            <a:r>
              <a:rPr dirty="0" sz="1289" lang="en-US">
                <a:solidFill>
                  <a:srgbClr val="272525"/>
                </a:solidFill>
                <a:latin typeface="Eudoxus Sans" pitchFamily="34" charset="0"/>
                <a:ea typeface="Eudoxus Sans" pitchFamily="34" charset="-122"/>
                <a:cs typeface="Eudoxus Sans" pitchFamily="34" charset="-120"/>
              </a:rPr>
              <a:t>Diagnosis typically involves a combination of clinical evaluation, genetic testing, and imaging studies. Genetic testing can include karyotyping, which is a test that examines the chromosomes, and FISH (fluorescence in situ hybridization), which uses fluorescent probes to identify specific chromosome regions.</a:t>
            </a:r>
            <a:endParaRPr dirty="0" sz="1289" lang="en-US"/>
          </a:p>
        </p:txBody>
      </p:sp>
      <p:sp>
        <p:nvSpPr>
          <p:cNvPr id="1048630" name="Shape 14"/>
          <p:cNvSpPr/>
          <p:nvPr/>
        </p:nvSpPr>
        <p:spPr>
          <a:xfrm>
            <a:off x="9945053" y="3498592"/>
            <a:ext cx="32623" cy="572810"/>
          </a:xfrm>
          <a:prstGeom prst="roundRect">
            <a:avLst>
              <a:gd name="adj" fmla="val 225798"/>
            </a:avLst>
          </a:prstGeom>
          <a:solidFill>
            <a:srgbClr val="C6BDDA"/>
          </a:solidFill>
        </p:spPr>
      </p:sp>
      <p:sp>
        <p:nvSpPr>
          <p:cNvPr id="1048631" name="Shape 15"/>
          <p:cNvSpPr/>
          <p:nvPr/>
        </p:nvSpPr>
        <p:spPr>
          <a:xfrm>
            <a:off x="9777293" y="3314521"/>
            <a:ext cx="368260" cy="368260"/>
          </a:xfrm>
          <a:prstGeom prst="roundRect">
            <a:avLst>
              <a:gd name="adj" fmla="val 20003"/>
            </a:avLst>
          </a:prstGeom>
          <a:solidFill>
            <a:srgbClr val="E0D7F4"/>
          </a:solidFill>
          <a:ln w="7620">
            <a:solidFill>
              <a:srgbClr val="C6BDDA"/>
            </a:solidFill>
            <a:prstDash val="solid"/>
          </a:ln>
        </p:spPr>
      </p:sp>
      <p:sp>
        <p:nvSpPr>
          <p:cNvPr id="1048632" name="Text 16"/>
          <p:cNvSpPr/>
          <p:nvPr/>
        </p:nvSpPr>
        <p:spPr>
          <a:xfrm>
            <a:off x="9891474" y="3375839"/>
            <a:ext cx="139779" cy="245507"/>
          </a:xfrm>
          <a:prstGeom prst="rect"/>
          <a:noFill/>
        </p:spPr>
        <p:txBody>
          <a:bodyPr anchor="t" rtlCol="0" wrap="none"/>
          <a:p>
            <a:pPr algn="ctr" indent="0" marL="0">
              <a:lnSpc>
                <a:spcPts val="1933"/>
              </a:lnSpc>
              <a:buNone/>
            </a:pPr>
            <a:r>
              <a:rPr b="1" dirty="0" sz="1933" kern="0" lang="en-US" spc="-58">
                <a:solidFill>
                  <a:srgbClr val="272525"/>
                </a:solidFill>
                <a:latin typeface="p22-mackinac-pro" pitchFamily="34" charset="0"/>
                <a:ea typeface="p22-mackinac-pro" pitchFamily="34" charset="-122"/>
                <a:cs typeface="p22-mackinac-pro" pitchFamily="34" charset="-120"/>
              </a:rPr>
              <a:t>3</a:t>
            </a:r>
            <a:endParaRPr dirty="0" sz="1933" lang="en-US"/>
          </a:p>
        </p:txBody>
      </p:sp>
      <p:sp>
        <p:nvSpPr>
          <p:cNvPr id="1048633" name="Text 17"/>
          <p:cNvSpPr/>
          <p:nvPr/>
        </p:nvSpPr>
        <p:spPr>
          <a:xfrm>
            <a:off x="8938379" y="4235172"/>
            <a:ext cx="2046089" cy="255746"/>
          </a:xfrm>
          <a:prstGeom prst="rect"/>
          <a:noFill/>
        </p:spPr>
        <p:txBody>
          <a:bodyPr anchor="t" rtlCol="0" wrap="none"/>
          <a:p>
            <a:pPr algn="ctr" indent="0" marL="0">
              <a:lnSpc>
                <a:spcPts val="2014"/>
              </a:lnSpc>
              <a:buNone/>
            </a:pPr>
            <a:r>
              <a:rPr b="1" dirty="0" sz="1611" kern="0" lang="en-US" spc="-48">
                <a:solidFill>
                  <a:srgbClr val="272525"/>
                </a:solidFill>
                <a:latin typeface="p22-mackinac-pro" pitchFamily="34" charset="0"/>
                <a:ea typeface="p22-mackinac-pro" pitchFamily="34" charset="-122"/>
                <a:cs typeface="p22-mackinac-pro" pitchFamily="34" charset="-120"/>
              </a:rPr>
              <a:t>Confirmation</a:t>
            </a:r>
            <a:endParaRPr dirty="0" sz="1611" lang="en-US"/>
          </a:p>
        </p:txBody>
      </p:sp>
      <p:sp>
        <p:nvSpPr>
          <p:cNvPr id="1048634" name="Text 18"/>
          <p:cNvSpPr/>
          <p:nvPr/>
        </p:nvSpPr>
        <p:spPr>
          <a:xfrm>
            <a:off x="8883610" y="4589026"/>
            <a:ext cx="2155627" cy="1718548"/>
          </a:xfrm>
          <a:prstGeom prst="rect"/>
          <a:noFill/>
        </p:spPr>
        <p:txBody>
          <a:bodyPr anchor="t" rtlCol="0" wrap="square"/>
          <a:p>
            <a:pPr algn="ctr" indent="0" marL="0">
              <a:lnSpc>
                <a:spcPts val="1933"/>
              </a:lnSpc>
              <a:buNone/>
            </a:pPr>
            <a:r>
              <a:rPr dirty="0" sz="1289" lang="en-US">
                <a:solidFill>
                  <a:srgbClr val="272525"/>
                </a:solidFill>
                <a:latin typeface="Eudoxus Sans" pitchFamily="34" charset="0"/>
                <a:ea typeface="Eudoxus Sans" pitchFamily="34" charset="-122"/>
                <a:cs typeface="Eudoxus Sans" pitchFamily="34" charset="-120"/>
              </a:rPr>
              <a:t>A definitive diagnosis of a chromosomal disorder is typically confirmed through genetic testing, which allows for the identification of specific chromosomal abnormalities.</a:t>
            </a:r>
            <a:endParaRPr dirty="0" sz="1289"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24" name=""/>
        <p:cNvGrpSpPr/>
        <p:nvPr/>
      </p:nvGrpSpPr>
      <p:grpSpPr>
        <a:xfrm>
          <a:off x="0" y="0"/>
          <a:ext cx="0" cy="0"/>
          <a:chOff x="0" y="0"/>
          <a:chExt cx="0" cy="0"/>
        </a:xfrm>
      </p:grpSpPr>
      <p:sp>
        <p:nvSpPr>
          <p:cNvPr id="1048638" name="Shape 0"/>
          <p:cNvSpPr/>
          <p:nvPr/>
        </p:nvSpPr>
        <p:spPr>
          <a:xfrm>
            <a:off x="0" y="0"/>
            <a:ext cx="14630400" cy="8229600"/>
          </a:xfrm>
          <a:prstGeom prst="rect"/>
          <a:solidFill>
            <a:srgbClr val="FAF2E9"/>
          </a:solidFill>
        </p:spPr>
      </p:sp>
      <p:sp>
        <p:nvSpPr>
          <p:cNvPr id="1048640" name="Text 2"/>
          <p:cNvSpPr/>
          <p:nvPr/>
        </p:nvSpPr>
        <p:spPr>
          <a:xfrm>
            <a:off x="2037993" y="1575792"/>
            <a:ext cx="7845981" cy="694373"/>
          </a:xfrm>
          <a:prstGeom prst="rect"/>
          <a:noFill/>
        </p:spPr>
        <p:txBody>
          <a:bodyPr anchor="t" rtlCol="0" wrap="none"/>
          <a:p>
            <a:pPr indent="0" marL="0">
              <a:lnSpc>
                <a:spcPts val="5468"/>
              </a:lnSpc>
              <a:buNone/>
            </a:pPr>
            <a:r>
              <a:rPr b="1" dirty="0" sz="4374" kern="0" lang="en-US" spc="-131">
                <a:solidFill>
                  <a:srgbClr val="591CE6"/>
                </a:solidFill>
                <a:latin typeface="p22-mackinac-pro" pitchFamily="34" charset="0"/>
                <a:ea typeface="p22-mackinac-pro" pitchFamily="34" charset="-122"/>
                <a:cs typeface="p22-mackinac-pro" pitchFamily="34" charset="-120"/>
              </a:rPr>
              <a:t>Prenatal Screening and Testing</a:t>
            </a:r>
            <a:endParaRPr dirty="0" sz="4374" lang="en-US"/>
          </a:p>
        </p:txBody>
      </p:sp>
      <p:sp>
        <p:nvSpPr>
          <p:cNvPr id="1048641" name="Shape 3"/>
          <p:cNvSpPr/>
          <p:nvPr/>
        </p:nvSpPr>
        <p:spPr>
          <a:xfrm>
            <a:off x="2037993" y="2714506"/>
            <a:ext cx="3370064" cy="3939302"/>
          </a:xfrm>
          <a:prstGeom prst="roundRect">
            <a:avLst>
              <a:gd name="adj" fmla="val 2967"/>
            </a:avLst>
          </a:prstGeom>
          <a:solidFill>
            <a:srgbClr val="E0D7F4"/>
          </a:solidFill>
          <a:ln w="7620">
            <a:solidFill>
              <a:srgbClr val="C6BDDA"/>
            </a:solidFill>
            <a:prstDash val="solid"/>
          </a:ln>
        </p:spPr>
      </p:sp>
      <p:sp>
        <p:nvSpPr>
          <p:cNvPr id="1048642" name="Text 4"/>
          <p:cNvSpPr/>
          <p:nvPr/>
        </p:nvSpPr>
        <p:spPr>
          <a:xfrm>
            <a:off x="2267783" y="2944297"/>
            <a:ext cx="2777490" cy="347186"/>
          </a:xfrm>
          <a:prstGeom prst="rect"/>
          <a:noFill/>
        </p:spPr>
        <p:txBody>
          <a:bodyPr anchor="t" rtlCol="0" wrap="none"/>
          <a:p>
            <a:pPr indent="0" marL="0">
              <a:lnSpc>
                <a:spcPts val="2734"/>
              </a:lnSpc>
              <a:buNone/>
            </a:pPr>
            <a:r>
              <a:rPr b="1" dirty="0" sz="2187" kern="0" lang="en-US" spc="-66">
                <a:solidFill>
                  <a:srgbClr val="272525"/>
                </a:solidFill>
                <a:latin typeface="p22-mackinac-pro" pitchFamily="34" charset="0"/>
                <a:ea typeface="p22-mackinac-pro" pitchFamily="34" charset="-122"/>
                <a:cs typeface="p22-mackinac-pro" pitchFamily="34" charset="-120"/>
              </a:rPr>
              <a:t>Screening Tests</a:t>
            </a:r>
            <a:endParaRPr dirty="0" sz="2187" lang="en-US"/>
          </a:p>
        </p:txBody>
      </p:sp>
      <p:sp>
        <p:nvSpPr>
          <p:cNvPr id="1048643" name="Text 5"/>
          <p:cNvSpPr/>
          <p:nvPr/>
        </p:nvSpPr>
        <p:spPr>
          <a:xfrm>
            <a:off x="2267783" y="3424714"/>
            <a:ext cx="2910483" cy="2666048"/>
          </a:xfrm>
          <a:prstGeom prst="rect"/>
          <a:noFill/>
        </p:spPr>
        <p:txBody>
          <a:bodyPr anchor="t" rtlCol="0" wrap="square"/>
          <a:p>
            <a:pPr indent="0" marL="0">
              <a:lnSpc>
                <a:spcPts val="2624"/>
              </a:lnSpc>
              <a:buNone/>
            </a:pPr>
            <a:r>
              <a:rPr dirty="0" sz="1750" lang="en-US">
                <a:solidFill>
                  <a:srgbClr val="272525"/>
                </a:solidFill>
                <a:latin typeface="Eudoxus Sans" pitchFamily="34" charset="0"/>
                <a:ea typeface="Eudoxus Sans" pitchFamily="34" charset="-122"/>
                <a:cs typeface="Eudoxus Sans" pitchFamily="34" charset="-120"/>
              </a:rPr>
              <a:t>These tests are offered to all pregnant women to assess the risk of having a baby with a chromosomal disorder. They are not diagnostic and can provide a false positive or negative result.</a:t>
            </a:r>
            <a:endParaRPr dirty="0" sz="1750" lang="en-US"/>
          </a:p>
        </p:txBody>
      </p:sp>
      <p:sp>
        <p:nvSpPr>
          <p:cNvPr id="1048644" name="Shape 6"/>
          <p:cNvSpPr/>
          <p:nvPr/>
        </p:nvSpPr>
        <p:spPr>
          <a:xfrm>
            <a:off x="5630228" y="2714506"/>
            <a:ext cx="3370064" cy="3939302"/>
          </a:xfrm>
          <a:prstGeom prst="roundRect">
            <a:avLst>
              <a:gd name="adj" fmla="val 2967"/>
            </a:avLst>
          </a:prstGeom>
          <a:solidFill>
            <a:srgbClr val="E0D7F4"/>
          </a:solidFill>
          <a:ln w="7620">
            <a:solidFill>
              <a:srgbClr val="C6BDDA"/>
            </a:solidFill>
            <a:prstDash val="solid"/>
          </a:ln>
        </p:spPr>
      </p:sp>
      <p:sp>
        <p:nvSpPr>
          <p:cNvPr id="1048645" name="Text 7"/>
          <p:cNvSpPr/>
          <p:nvPr/>
        </p:nvSpPr>
        <p:spPr>
          <a:xfrm>
            <a:off x="5860018" y="2944297"/>
            <a:ext cx="2777490" cy="347186"/>
          </a:xfrm>
          <a:prstGeom prst="rect"/>
          <a:noFill/>
        </p:spPr>
        <p:txBody>
          <a:bodyPr anchor="t" rtlCol="0" wrap="none"/>
          <a:p>
            <a:pPr indent="0" marL="0">
              <a:lnSpc>
                <a:spcPts val="2734"/>
              </a:lnSpc>
              <a:buNone/>
            </a:pPr>
            <a:r>
              <a:rPr b="1" dirty="0" sz="2187" kern="0" lang="en-US" spc="-66">
                <a:solidFill>
                  <a:srgbClr val="272525"/>
                </a:solidFill>
                <a:latin typeface="p22-mackinac-pro" pitchFamily="34" charset="0"/>
                <a:ea typeface="p22-mackinac-pro" pitchFamily="34" charset="-122"/>
                <a:cs typeface="p22-mackinac-pro" pitchFamily="34" charset="-120"/>
              </a:rPr>
              <a:t>Diagnostic Tests</a:t>
            </a:r>
            <a:endParaRPr dirty="0" sz="2187" lang="en-US"/>
          </a:p>
        </p:txBody>
      </p:sp>
      <p:sp>
        <p:nvSpPr>
          <p:cNvPr id="1048646" name="Text 8"/>
          <p:cNvSpPr/>
          <p:nvPr/>
        </p:nvSpPr>
        <p:spPr>
          <a:xfrm>
            <a:off x="5860018" y="3424714"/>
            <a:ext cx="2910483" cy="2999303"/>
          </a:xfrm>
          <a:prstGeom prst="rect"/>
          <a:noFill/>
        </p:spPr>
        <p:txBody>
          <a:bodyPr anchor="t" rtlCol="0" wrap="square"/>
          <a:p>
            <a:pPr indent="0" marL="0">
              <a:lnSpc>
                <a:spcPts val="2624"/>
              </a:lnSpc>
              <a:buNone/>
            </a:pPr>
            <a:r>
              <a:rPr dirty="0" sz="1750" lang="en-US">
                <a:solidFill>
                  <a:srgbClr val="272525"/>
                </a:solidFill>
                <a:latin typeface="Eudoxus Sans" pitchFamily="34" charset="0"/>
                <a:ea typeface="Eudoxus Sans" pitchFamily="34" charset="-122"/>
                <a:cs typeface="Eudoxus Sans" pitchFamily="34" charset="-120"/>
              </a:rPr>
              <a:t>These tests are performed when there is a higher risk of a chromosomal disorder, and they can provide a definitive diagnosis. Examples include amniocentesis and chorionic villus sampling (CVS).</a:t>
            </a:r>
            <a:endParaRPr dirty="0" sz="1750" lang="en-US"/>
          </a:p>
        </p:txBody>
      </p:sp>
      <p:sp>
        <p:nvSpPr>
          <p:cNvPr id="1048647" name="Shape 9"/>
          <p:cNvSpPr/>
          <p:nvPr/>
        </p:nvSpPr>
        <p:spPr>
          <a:xfrm>
            <a:off x="9222462" y="2714506"/>
            <a:ext cx="3370064" cy="3939302"/>
          </a:xfrm>
          <a:prstGeom prst="roundRect">
            <a:avLst>
              <a:gd name="adj" fmla="val 2967"/>
            </a:avLst>
          </a:prstGeom>
          <a:solidFill>
            <a:srgbClr val="E0D7F4"/>
          </a:solidFill>
          <a:ln w="7620">
            <a:solidFill>
              <a:srgbClr val="C6BDDA"/>
            </a:solidFill>
            <a:prstDash val="solid"/>
          </a:ln>
        </p:spPr>
      </p:sp>
      <p:sp>
        <p:nvSpPr>
          <p:cNvPr id="1048648" name="Text 10"/>
          <p:cNvSpPr/>
          <p:nvPr/>
        </p:nvSpPr>
        <p:spPr>
          <a:xfrm>
            <a:off x="9452253" y="2944297"/>
            <a:ext cx="2910483" cy="694373"/>
          </a:xfrm>
          <a:prstGeom prst="rect"/>
          <a:noFill/>
        </p:spPr>
        <p:txBody>
          <a:bodyPr anchor="t" rtlCol="0" wrap="square"/>
          <a:p>
            <a:pPr indent="0" marL="0">
              <a:lnSpc>
                <a:spcPts val="2734"/>
              </a:lnSpc>
              <a:buNone/>
            </a:pPr>
            <a:r>
              <a:rPr b="1" dirty="0" sz="2187" kern="0" lang="en-US" spc="-66">
                <a:solidFill>
                  <a:srgbClr val="272525"/>
                </a:solidFill>
                <a:latin typeface="p22-mackinac-pro" pitchFamily="34" charset="0"/>
                <a:ea typeface="p22-mackinac-pro" pitchFamily="34" charset="-122"/>
                <a:cs typeface="p22-mackinac-pro" pitchFamily="34" charset="-120"/>
              </a:rPr>
              <a:t>Non-invasive Prenatal Testing (NIPT)</a:t>
            </a:r>
            <a:endParaRPr dirty="0" sz="2187" lang="en-US"/>
          </a:p>
        </p:txBody>
      </p:sp>
      <p:sp>
        <p:nvSpPr>
          <p:cNvPr id="1048649" name="Text 11"/>
          <p:cNvSpPr/>
          <p:nvPr/>
        </p:nvSpPr>
        <p:spPr>
          <a:xfrm>
            <a:off x="9452253" y="3771900"/>
            <a:ext cx="2910483" cy="2332792"/>
          </a:xfrm>
          <a:prstGeom prst="rect"/>
          <a:noFill/>
        </p:spPr>
        <p:txBody>
          <a:bodyPr anchor="t" rtlCol="0" wrap="square"/>
          <a:p>
            <a:pPr indent="0" marL="0">
              <a:lnSpc>
                <a:spcPts val="2624"/>
              </a:lnSpc>
              <a:buNone/>
            </a:pPr>
            <a:r>
              <a:rPr dirty="0" sz="1750" lang="en-US">
                <a:solidFill>
                  <a:srgbClr val="272525"/>
                </a:solidFill>
                <a:latin typeface="Eudoxus Sans" pitchFamily="34" charset="0"/>
                <a:ea typeface="Eudoxus Sans" pitchFamily="34" charset="-122"/>
                <a:cs typeface="Eudoxus Sans" pitchFamily="34" charset="-120"/>
              </a:rPr>
              <a:t>This is a newer type of prenatal screening test that analyzes fetal DNA in the mother's blood. It is highly accurate and can detect a range of chromosomal abnormalities.</a:t>
            </a:r>
            <a:endParaRPr dirty="0" sz="175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27" name=""/>
        <p:cNvGrpSpPr/>
        <p:nvPr/>
      </p:nvGrpSpPr>
      <p:grpSpPr>
        <a:xfrm>
          <a:off x="0" y="0"/>
          <a:ext cx="0" cy="0"/>
          <a:chOff x="0" y="0"/>
          <a:chExt cx="0" cy="0"/>
        </a:xfrm>
      </p:grpSpPr>
      <p:sp>
        <p:nvSpPr>
          <p:cNvPr id="1048653" name="Shape 0"/>
          <p:cNvSpPr/>
          <p:nvPr/>
        </p:nvSpPr>
        <p:spPr>
          <a:xfrm>
            <a:off x="0" y="0"/>
            <a:ext cx="14630400" cy="8229600"/>
          </a:xfrm>
          <a:prstGeom prst="rect"/>
          <a:solidFill>
            <a:srgbClr val="FAF2E9"/>
          </a:solidFill>
        </p:spPr>
      </p:sp>
      <p:pic>
        <p:nvPicPr>
          <p:cNvPr id="2097161" name="Image 0" descr="preencoded.png"/>
          <p:cNvPicPr>
            <a:picLocks noChangeAspect="1"/>
          </p:cNvPicPr>
          <p:nvPr/>
        </p:nvPicPr>
        <p:blipFill>
          <a:blip xmlns:r="http://schemas.openxmlformats.org/officeDocument/2006/relationships" r:embed="rId1"/>
          <a:stretch>
            <a:fillRect/>
          </a:stretch>
        </p:blipFill>
        <p:spPr>
          <a:xfrm>
            <a:off x="0" y="0"/>
            <a:ext cx="14630400" cy="2053114"/>
          </a:xfrm>
          <a:prstGeom prst="rect"/>
        </p:spPr>
      </p:pic>
      <p:sp>
        <p:nvSpPr>
          <p:cNvPr id="1048655" name="Text 2"/>
          <p:cNvSpPr/>
          <p:nvPr/>
        </p:nvSpPr>
        <p:spPr>
          <a:xfrm>
            <a:off x="3414117" y="2504718"/>
            <a:ext cx="5369719" cy="513278"/>
          </a:xfrm>
          <a:prstGeom prst="rect"/>
          <a:noFill/>
        </p:spPr>
        <p:txBody>
          <a:bodyPr anchor="t" rtlCol="0" wrap="none"/>
          <a:p>
            <a:pPr indent="0" marL="0">
              <a:lnSpc>
                <a:spcPts val="4042"/>
              </a:lnSpc>
              <a:buNone/>
            </a:pPr>
            <a:r>
              <a:rPr b="1" dirty="0" sz="3233" kern="0" lang="en-US" spc="-97">
                <a:solidFill>
                  <a:srgbClr val="591CE6"/>
                </a:solidFill>
                <a:latin typeface="p22-mackinac-pro" pitchFamily="34" charset="0"/>
                <a:ea typeface="p22-mackinac-pro" pitchFamily="34" charset="-122"/>
                <a:cs typeface="p22-mackinac-pro" pitchFamily="34" charset="-120"/>
              </a:rPr>
              <a:t>Treatment and Management</a:t>
            </a:r>
            <a:endParaRPr dirty="0" sz="3233" lang="en-US"/>
          </a:p>
        </p:txBody>
      </p:sp>
      <p:pic>
        <p:nvPicPr>
          <p:cNvPr id="2097162" name="Image 1" descr="preencoded.png"/>
          <p:cNvPicPr>
            <a:picLocks noChangeAspect="1"/>
          </p:cNvPicPr>
          <p:nvPr/>
        </p:nvPicPr>
        <p:blipFill>
          <a:blip xmlns:r="http://schemas.openxmlformats.org/officeDocument/2006/relationships" r:embed="rId2"/>
          <a:stretch>
            <a:fillRect/>
          </a:stretch>
        </p:blipFill>
        <p:spPr>
          <a:xfrm>
            <a:off x="3414117" y="3264337"/>
            <a:ext cx="821174" cy="1422797"/>
          </a:xfrm>
          <a:prstGeom prst="rect"/>
        </p:spPr>
      </p:pic>
      <p:sp>
        <p:nvSpPr>
          <p:cNvPr id="1048656" name="Text 3"/>
          <p:cNvSpPr/>
          <p:nvPr/>
        </p:nvSpPr>
        <p:spPr>
          <a:xfrm>
            <a:off x="4481632" y="3428524"/>
            <a:ext cx="2053114" cy="256580"/>
          </a:xfrm>
          <a:prstGeom prst="rect"/>
          <a:noFill/>
        </p:spPr>
        <p:txBody>
          <a:bodyPr anchor="t" rtlCol="0" wrap="none"/>
          <a:p>
            <a:pPr algn="l" indent="0" marL="0">
              <a:lnSpc>
                <a:spcPts val="2021"/>
              </a:lnSpc>
              <a:buNone/>
            </a:pPr>
            <a:r>
              <a:rPr b="1" dirty="0" sz="1617" kern="0" lang="en-US" spc="-49">
                <a:solidFill>
                  <a:srgbClr val="272525"/>
                </a:solidFill>
                <a:latin typeface="p22-mackinac-pro" pitchFamily="34" charset="0"/>
                <a:ea typeface="p22-mackinac-pro" pitchFamily="34" charset="-122"/>
                <a:cs typeface="p22-mackinac-pro" pitchFamily="34" charset="-120"/>
              </a:rPr>
              <a:t>Early Intervention</a:t>
            </a:r>
            <a:endParaRPr dirty="0" sz="1617" lang="en-US"/>
          </a:p>
        </p:txBody>
      </p:sp>
      <p:sp>
        <p:nvSpPr>
          <p:cNvPr id="1048657" name="Text 4"/>
          <p:cNvSpPr/>
          <p:nvPr/>
        </p:nvSpPr>
        <p:spPr>
          <a:xfrm>
            <a:off x="4481632" y="3783568"/>
            <a:ext cx="6734532" cy="739378"/>
          </a:xfrm>
          <a:prstGeom prst="rect"/>
          <a:noFill/>
        </p:spPr>
        <p:txBody>
          <a:bodyPr anchor="t" rtlCol="0" wrap="square"/>
          <a:p>
            <a:pPr algn="l" indent="0" marL="0">
              <a:lnSpc>
                <a:spcPts val="1940"/>
              </a:lnSpc>
              <a:buNone/>
            </a:pPr>
            <a:r>
              <a:rPr dirty="0" sz="1293" lang="en-US">
                <a:solidFill>
                  <a:srgbClr val="272525"/>
                </a:solidFill>
                <a:latin typeface="Eudoxus Sans" pitchFamily="34" charset="0"/>
                <a:ea typeface="Eudoxus Sans" pitchFamily="34" charset="-122"/>
                <a:cs typeface="Eudoxus Sans" pitchFamily="34" charset="-120"/>
              </a:rPr>
              <a:t>Early intervention programs can help children with chromosomal disorders reach their full potential. These programs provide specialized services, such as therapy, education, and support, tailored to the individual's needs.</a:t>
            </a:r>
            <a:endParaRPr dirty="0" sz="1293" lang="en-US"/>
          </a:p>
        </p:txBody>
      </p:sp>
      <p:pic>
        <p:nvPicPr>
          <p:cNvPr id="2097163" name="Image 2" descr="preencoded.png"/>
          <p:cNvPicPr>
            <a:picLocks noChangeAspect="1"/>
          </p:cNvPicPr>
          <p:nvPr/>
        </p:nvPicPr>
        <p:blipFill>
          <a:blip xmlns:r="http://schemas.openxmlformats.org/officeDocument/2006/relationships" r:embed="rId3"/>
          <a:stretch>
            <a:fillRect/>
          </a:stretch>
        </p:blipFill>
        <p:spPr>
          <a:xfrm>
            <a:off x="3414117" y="4687133"/>
            <a:ext cx="821174" cy="1422797"/>
          </a:xfrm>
          <a:prstGeom prst="rect"/>
        </p:spPr>
      </p:pic>
      <p:sp>
        <p:nvSpPr>
          <p:cNvPr id="1048658" name="Text 5"/>
          <p:cNvSpPr/>
          <p:nvPr/>
        </p:nvSpPr>
        <p:spPr>
          <a:xfrm>
            <a:off x="4481632" y="4851321"/>
            <a:ext cx="2053114" cy="256580"/>
          </a:xfrm>
          <a:prstGeom prst="rect"/>
          <a:noFill/>
        </p:spPr>
        <p:txBody>
          <a:bodyPr anchor="t" rtlCol="0" wrap="none"/>
          <a:p>
            <a:pPr algn="l" indent="0" marL="0">
              <a:lnSpc>
                <a:spcPts val="2021"/>
              </a:lnSpc>
              <a:buNone/>
            </a:pPr>
            <a:r>
              <a:rPr b="1" dirty="0" sz="1617" kern="0" lang="en-US" spc="-49">
                <a:solidFill>
                  <a:srgbClr val="272525"/>
                </a:solidFill>
                <a:latin typeface="p22-mackinac-pro" pitchFamily="34" charset="0"/>
                <a:ea typeface="p22-mackinac-pro" pitchFamily="34" charset="-122"/>
                <a:cs typeface="p22-mackinac-pro" pitchFamily="34" charset="-120"/>
              </a:rPr>
              <a:t>Medical Management</a:t>
            </a:r>
            <a:endParaRPr dirty="0" sz="1617" lang="en-US"/>
          </a:p>
        </p:txBody>
      </p:sp>
      <p:sp>
        <p:nvSpPr>
          <p:cNvPr id="1048659" name="Text 6"/>
          <p:cNvSpPr/>
          <p:nvPr/>
        </p:nvSpPr>
        <p:spPr>
          <a:xfrm>
            <a:off x="4481632" y="5206365"/>
            <a:ext cx="6734532" cy="739378"/>
          </a:xfrm>
          <a:prstGeom prst="rect"/>
          <a:noFill/>
        </p:spPr>
        <p:txBody>
          <a:bodyPr anchor="t" rtlCol="0" wrap="square"/>
          <a:p>
            <a:pPr algn="l" indent="0" marL="0">
              <a:lnSpc>
                <a:spcPts val="1940"/>
              </a:lnSpc>
              <a:buNone/>
            </a:pPr>
            <a:r>
              <a:rPr dirty="0" sz="1293" lang="en-US">
                <a:solidFill>
                  <a:srgbClr val="272525"/>
                </a:solidFill>
                <a:latin typeface="Eudoxus Sans" pitchFamily="34" charset="0"/>
                <a:ea typeface="Eudoxus Sans" pitchFamily="34" charset="-122"/>
                <a:cs typeface="Eudoxus Sans" pitchFamily="34" charset="-120"/>
              </a:rPr>
              <a:t>Medical management focuses on addressing the specific health concerns associated with the chromosomal disorder. This may include monitoring for medical conditions, providing necessary treatments, and managing any complications.</a:t>
            </a:r>
            <a:endParaRPr dirty="0" sz="1293" lang="en-US"/>
          </a:p>
        </p:txBody>
      </p:sp>
      <p:pic>
        <p:nvPicPr>
          <p:cNvPr id="2097164" name="Image 3" descr="preencoded.png"/>
          <p:cNvPicPr>
            <a:picLocks noChangeAspect="1"/>
          </p:cNvPicPr>
          <p:nvPr/>
        </p:nvPicPr>
        <p:blipFill>
          <a:blip xmlns:r="http://schemas.openxmlformats.org/officeDocument/2006/relationships" r:embed="rId4"/>
          <a:stretch>
            <a:fillRect/>
          </a:stretch>
        </p:blipFill>
        <p:spPr>
          <a:xfrm>
            <a:off x="3414117" y="6109930"/>
            <a:ext cx="821174" cy="1669256"/>
          </a:xfrm>
          <a:prstGeom prst="rect"/>
        </p:spPr>
      </p:pic>
      <p:sp>
        <p:nvSpPr>
          <p:cNvPr id="1048660" name="Text 7"/>
          <p:cNvSpPr/>
          <p:nvPr/>
        </p:nvSpPr>
        <p:spPr>
          <a:xfrm>
            <a:off x="4481632" y="6274118"/>
            <a:ext cx="2053114" cy="256580"/>
          </a:xfrm>
          <a:prstGeom prst="rect"/>
          <a:noFill/>
        </p:spPr>
        <p:txBody>
          <a:bodyPr anchor="t" rtlCol="0" wrap="none"/>
          <a:p>
            <a:pPr algn="l" indent="0" marL="0">
              <a:lnSpc>
                <a:spcPts val="2021"/>
              </a:lnSpc>
              <a:buNone/>
            </a:pPr>
            <a:r>
              <a:rPr b="1" dirty="0" sz="1617" kern="0" lang="en-US" spc="-49">
                <a:solidFill>
                  <a:srgbClr val="272525"/>
                </a:solidFill>
                <a:latin typeface="p22-mackinac-pro" pitchFamily="34" charset="0"/>
                <a:ea typeface="p22-mackinac-pro" pitchFamily="34" charset="-122"/>
                <a:cs typeface="p22-mackinac-pro" pitchFamily="34" charset="-120"/>
              </a:rPr>
              <a:t>Lifelong Support</a:t>
            </a:r>
            <a:endParaRPr dirty="0" sz="1617" lang="en-US"/>
          </a:p>
        </p:txBody>
      </p:sp>
      <p:sp>
        <p:nvSpPr>
          <p:cNvPr id="1048661" name="Text 8"/>
          <p:cNvSpPr/>
          <p:nvPr/>
        </p:nvSpPr>
        <p:spPr>
          <a:xfrm>
            <a:off x="4481632" y="6629162"/>
            <a:ext cx="6734532" cy="985837"/>
          </a:xfrm>
          <a:prstGeom prst="rect"/>
          <a:noFill/>
        </p:spPr>
        <p:txBody>
          <a:bodyPr anchor="t" rtlCol="0" wrap="square"/>
          <a:p>
            <a:pPr algn="l" indent="0" marL="0">
              <a:lnSpc>
                <a:spcPts val="1940"/>
              </a:lnSpc>
              <a:buNone/>
            </a:pPr>
            <a:r>
              <a:rPr dirty="0" sz="1293" lang="en-US">
                <a:solidFill>
                  <a:srgbClr val="272525"/>
                </a:solidFill>
                <a:latin typeface="Eudoxus Sans" pitchFamily="34" charset="0"/>
                <a:ea typeface="Eudoxus Sans" pitchFamily="34" charset="-122"/>
                <a:cs typeface="Eudoxus Sans" pitchFamily="34" charset="-120"/>
              </a:rPr>
              <a:t>Individuals with chromosomal disorders may require lifelong support, which can include access to specialized resources, such as educational programs, healthcare services, and social support networks. This support helps individuals live fulfilling and independent lives.</a:t>
            </a:r>
            <a:endParaRPr dirty="0" sz="1293"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30" name=""/>
        <p:cNvGrpSpPr/>
        <p:nvPr/>
      </p:nvGrpSpPr>
      <p:grpSpPr>
        <a:xfrm>
          <a:off x="0" y="0"/>
          <a:ext cx="0" cy="0"/>
          <a:chOff x="0" y="0"/>
          <a:chExt cx="0" cy="0"/>
        </a:xfrm>
      </p:grpSpPr>
      <p:sp>
        <p:nvSpPr>
          <p:cNvPr id="1048665" name="Shape 0"/>
          <p:cNvSpPr/>
          <p:nvPr/>
        </p:nvSpPr>
        <p:spPr>
          <a:xfrm>
            <a:off x="0" y="0"/>
            <a:ext cx="14630400" cy="8229600"/>
          </a:xfrm>
          <a:prstGeom prst="rect"/>
          <a:solidFill>
            <a:srgbClr val="FAF2E9"/>
          </a:solidFill>
        </p:spPr>
      </p:sp>
      <p:sp>
        <p:nvSpPr>
          <p:cNvPr id="1048667" name="Text 2"/>
          <p:cNvSpPr/>
          <p:nvPr/>
        </p:nvSpPr>
        <p:spPr>
          <a:xfrm>
            <a:off x="2037993" y="1250156"/>
            <a:ext cx="8278058" cy="694373"/>
          </a:xfrm>
          <a:prstGeom prst="rect"/>
          <a:noFill/>
        </p:spPr>
        <p:txBody>
          <a:bodyPr anchor="t" rtlCol="0" wrap="none"/>
          <a:p>
            <a:pPr indent="0" marL="0">
              <a:lnSpc>
                <a:spcPts val="5468"/>
              </a:lnSpc>
              <a:buNone/>
            </a:pPr>
            <a:r>
              <a:rPr b="1" dirty="0" sz="4374" kern="0" lang="en-US" spc="-131">
                <a:solidFill>
                  <a:srgbClr val="591CE6"/>
                </a:solidFill>
                <a:latin typeface="p22-mackinac-pro" pitchFamily="34" charset="0"/>
                <a:ea typeface="p22-mackinac-pro" pitchFamily="34" charset="-122"/>
                <a:cs typeface="p22-mackinac-pro" pitchFamily="34" charset="-120"/>
              </a:rPr>
              <a:t>Genetic Counseling and Support</a:t>
            </a:r>
            <a:endParaRPr dirty="0" sz="4374" lang="en-US"/>
          </a:p>
        </p:txBody>
      </p:sp>
      <p:pic>
        <p:nvPicPr>
          <p:cNvPr id="2097166" name="Image 0" descr="preencoded.png"/>
          <p:cNvPicPr>
            <a:picLocks noChangeAspect="1"/>
          </p:cNvPicPr>
          <p:nvPr/>
        </p:nvPicPr>
        <p:blipFill>
          <a:blip xmlns:r="http://schemas.openxmlformats.org/officeDocument/2006/relationships" r:embed="rId1"/>
          <a:stretch>
            <a:fillRect/>
          </a:stretch>
        </p:blipFill>
        <p:spPr>
          <a:xfrm>
            <a:off x="2037993" y="2388870"/>
            <a:ext cx="555427" cy="555427"/>
          </a:xfrm>
          <a:prstGeom prst="rect"/>
        </p:spPr>
      </p:pic>
      <p:sp>
        <p:nvSpPr>
          <p:cNvPr id="1048668" name="Text 3"/>
          <p:cNvSpPr/>
          <p:nvPr/>
        </p:nvSpPr>
        <p:spPr>
          <a:xfrm>
            <a:off x="2037993" y="3166467"/>
            <a:ext cx="2777490" cy="347186"/>
          </a:xfrm>
          <a:prstGeom prst="rect"/>
          <a:noFill/>
        </p:spPr>
        <p:txBody>
          <a:bodyPr anchor="t" rtlCol="0" wrap="none"/>
          <a:p>
            <a:pPr algn="l" indent="0" marL="0">
              <a:lnSpc>
                <a:spcPts val="2734"/>
              </a:lnSpc>
              <a:buNone/>
            </a:pPr>
            <a:r>
              <a:rPr b="1" dirty="0" sz="2187" kern="0" lang="en-US" spc="-66">
                <a:solidFill>
                  <a:srgbClr val="272525"/>
                </a:solidFill>
                <a:latin typeface="p22-mackinac-pro" pitchFamily="34" charset="0"/>
                <a:ea typeface="p22-mackinac-pro" pitchFamily="34" charset="-122"/>
                <a:cs typeface="p22-mackinac-pro" pitchFamily="34" charset="-120"/>
              </a:rPr>
              <a:t>Genetic Counseling</a:t>
            </a:r>
            <a:endParaRPr dirty="0" sz="2187" lang="en-US"/>
          </a:p>
        </p:txBody>
      </p:sp>
      <p:sp>
        <p:nvSpPr>
          <p:cNvPr id="1048669" name="Text 4"/>
          <p:cNvSpPr/>
          <p:nvPr/>
        </p:nvSpPr>
        <p:spPr>
          <a:xfrm>
            <a:off x="2037993" y="3646884"/>
            <a:ext cx="3295888" cy="2999303"/>
          </a:xfrm>
          <a:prstGeom prst="rect"/>
          <a:noFill/>
        </p:spPr>
        <p:txBody>
          <a:bodyPr anchor="t" rtlCol="0" wrap="square"/>
          <a:p>
            <a:pPr algn="l" indent="0" marL="0">
              <a:lnSpc>
                <a:spcPts val="2624"/>
              </a:lnSpc>
              <a:buNone/>
            </a:pPr>
            <a:r>
              <a:rPr dirty="0" sz="1750" lang="en-US">
                <a:solidFill>
                  <a:srgbClr val="272525"/>
                </a:solidFill>
                <a:latin typeface="Eudoxus Sans" pitchFamily="34" charset="0"/>
                <a:ea typeface="Eudoxus Sans" pitchFamily="34" charset="-122"/>
                <a:cs typeface="Eudoxus Sans" pitchFamily="34" charset="-120"/>
              </a:rPr>
              <a:t>Genetic counseling provides information about chromosomal disorders, including their causes, inheritance patterns, risks, and available testing options. It also offers emotional support and guidance for families facing these challenges.</a:t>
            </a:r>
            <a:endParaRPr dirty="0" sz="1750" lang="en-US"/>
          </a:p>
        </p:txBody>
      </p:sp>
      <p:pic>
        <p:nvPicPr>
          <p:cNvPr id="2097167" name="Image 1" descr="preencoded.png"/>
          <p:cNvPicPr>
            <a:picLocks noChangeAspect="1"/>
          </p:cNvPicPr>
          <p:nvPr/>
        </p:nvPicPr>
        <p:blipFill>
          <a:blip xmlns:r="http://schemas.openxmlformats.org/officeDocument/2006/relationships" r:embed="rId2"/>
          <a:stretch>
            <a:fillRect/>
          </a:stretch>
        </p:blipFill>
        <p:spPr>
          <a:xfrm>
            <a:off x="5667137" y="2388870"/>
            <a:ext cx="555427" cy="555427"/>
          </a:xfrm>
          <a:prstGeom prst="rect"/>
        </p:spPr>
      </p:pic>
      <p:sp>
        <p:nvSpPr>
          <p:cNvPr id="1048670" name="Text 5"/>
          <p:cNvSpPr/>
          <p:nvPr/>
        </p:nvSpPr>
        <p:spPr>
          <a:xfrm>
            <a:off x="5667137" y="3166467"/>
            <a:ext cx="2777490" cy="347186"/>
          </a:xfrm>
          <a:prstGeom prst="rect"/>
          <a:noFill/>
        </p:spPr>
        <p:txBody>
          <a:bodyPr anchor="t" rtlCol="0" wrap="none"/>
          <a:p>
            <a:pPr algn="l" indent="0" marL="0">
              <a:lnSpc>
                <a:spcPts val="2734"/>
              </a:lnSpc>
              <a:buNone/>
            </a:pPr>
            <a:r>
              <a:rPr b="1" dirty="0" sz="2187" kern="0" lang="en-US" spc="-66">
                <a:solidFill>
                  <a:srgbClr val="272525"/>
                </a:solidFill>
                <a:latin typeface="p22-mackinac-pro" pitchFamily="34" charset="0"/>
                <a:ea typeface="p22-mackinac-pro" pitchFamily="34" charset="-122"/>
                <a:cs typeface="p22-mackinac-pro" pitchFamily="34" charset="-120"/>
              </a:rPr>
              <a:t>Support Groups</a:t>
            </a:r>
            <a:endParaRPr dirty="0" sz="2187" lang="en-US"/>
          </a:p>
        </p:txBody>
      </p:sp>
      <p:sp>
        <p:nvSpPr>
          <p:cNvPr id="1048671" name="Text 6"/>
          <p:cNvSpPr/>
          <p:nvPr/>
        </p:nvSpPr>
        <p:spPr>
          <a:xfrm>
            <a:off x="5667137" y="3646884"/>
            <a:ext cx="3296007" cy="3332559"/>
          </a:xfrm>
          <a:prstGeom prst="rect"/>
          <a:noFill/>
        </p:spPr>
        <p:txBody>
          <a:bodyPr anchor="t" rtlCol="0" wrap="square"/>
          <a:p>
            <a:pPr algn="l" indent="0" marL="0">
              <a:lnSpc>
                <a:spcPts val="2624"/>
              </a:lnSpc>
              <a:buNone/>
            </a:pPr>
            <a:r>
              <a:rPr dirty="0" sz="1750" lang="en-US">
                <a:solidFill>
                  <a:srgbClr val="272525"/>
                </a:solidFill>
                <a:latin typeface="Eudoxus Sans" pitchFamily="34" charset="0"/>
                <a:ea typeface="Eudoxus Sans" pitchFamily="34" charset="-122"/>
                <a:cs typeface="Eudoxus Sans" pitchFamily="34" charset="-120"/>
              </a:rPr>
              <a:t>Support groups connect individuals with chromosomal disorders and their families with others who share similar experiences. These groups provide a safe and understanding environment to share information, coping strategies, and emotional support.</a:t>
            </a:r>
            <a:endParaRPr dirty="0" sz="1750" lang="en-US"/>
          </a:p>
        </p:txBody>
      </p:sp>
      <p:pic>
        <p:nvPicPr>
          <p:cNvPr id="2097168" name="Image 2" descr="preencoded.png"/>
          <p:cNvPicPr>
            <a:picLocks noChangeAspect="1"/>
          </p:cNvPicPr>
          <p:nvPr/>
        </p:nvPicPr>
        <p:blipFill>
          <a:blip xmlns:r="http://schemas.openxmlformats.org/officeDocument/2006/relationships" r:embed="rId3"/>
          <a:stretch>
            <a:fillRect/>
          </a:stretch>
        </p:blipFill>
        <p:spPr>
          <a:xfrm>
            <a:off x="9296400" y="2388870"/>
            <a:ext cx="555427" cy="555427"/>
          </a:xfrm>
          <a:prstGeom prst="rect"/>
        </p:spPr>
      </p:pic>
      <p:sp>
        <p:nvSpPr>
          <p:cNvPr id="1048672" name="Text 7"/>
          <p:cNvSpPr/>
          <p:nvPr/>
        </p:nvSpPr>
        <p:spPr>
          <a:xfrm>
            <a:off x="9296400" y="3166467"/>
            <a:ext cx="2924532" cy="347186"/>
          </a:xfrm>
          <a:prstGeom prst="rect"/>
          <a:noFill/>
        </p:spPr>
        <p:txBody>
          <a:bodyPr anchor="t" rtlCol="0" wrap="none"/>
          <a:p>
            <a:pPr algn="l" indent="0" marL="0">
              <a:lnSpc>
                <a:spcPts val="2734"/>
              </a:lnSpc>
              <a:buNone/>
            </a:pPr>
            <a:r>
              <a:rPr b="1" dirty="0" sz="2187" kern="0" lang="en-US" spc="-66">
                <a:solidFill>
                  <a:srgbClr val="272525"/>
                </a:solidFill>
                <a:latin typeface="p22-mackinac-pro" pitchFamily="34" charset="0"/>
                <a:ea typeface="p22-mackinac-pro" pitchFamily="34" charset="-122"/>
                <a:cs typeface="p22-mackinac-pro" pitchFamily="34" charset="-120"/>
              </a:rPr>
              <a:t>Community Resources</a:t>
            </a:r>
            <a:endParaRPr dirty="0" sz="2187" lang="en-US"/>
          </a:p>
        </p:txBody>
      </p:sp>
      <p:sp>
        <p:nvSpPr>
          <p:cNvPr id="1048673" name="Text 8"/>
          <p:cNvSpPr/>
          <p:nvPr/>
        </p:nvSpPr>
        <p:spPr>
          <a:xfrm>
            <a:off x="9296400" y="3646884"/>
            <a:ext cx="3296007" cy="2666048"/>
          </a:xfrm>
          <a:prstGeom prst="rect"/>
          <a:noFill/>
        </p:spPr>
        <p:txBody>
          <a:bodyPr anchor="t" rtlCol="0" wrap="square"/>
          <a:p>
            <a:pPr algn="l" indent="0" marL="0">
              <a:lnSpc>
                <a:spcPts val="2624"/>
              </a:lnSpc>
              <a:buNone/>
            </a:pPr>
            <a:r>
              <a:rPr dirty="0" sz="1750" lang="en-US">
                <a:solidFill>
                  <a:srgbClr val="272525"/>
                </a:solidFill>
                <a:latin typeface="Eudoxus Sans" pitchFamily="34" charset="0"/>
                <a:ea typeface="Eudoxus Sans" pitchFamily="34" charset="-122"/>
                <a:cs typeface="Eudoxus Sans" pitchFamily="34" charset="-120"/>
              </a:rPr>
              <a:t>Various community resources offer support services for individuals with chromosomal disorders and their families. These resources can include educational programs, therapy, respite care, and advocacy services.</a:t>
            </a:r>
            <a:endParaRPr dirty="0" sz="1750"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PptxGenJS</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PptxGenJS Presentation</dc:title>
  <dc:creator>PptxGenJS</dc:creator>
  <cp:lastModifiedBy>PptxGenJS</cp:lastModifiedBy>
  <dcterms:created xsi:type="dcterms:W3CDTF">2024-06-17T18:00:29Z</dcterms:created>
  <dcterms:modified xsi:type="dcterms:W3CDTF">2024-06-18T06:02:15Z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88b91edcd1af400e851371781122f6a5</vt:lpwstr>
  </property>
</Properties>
</file>