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2" r:id="rId3"/>
    <p:sldId id="273"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83"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84"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85"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6"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7"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8"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609" name="Slide Image Placeholder 1"/>
          <p:cNvSpPr>
            <a:spLocks noChangeAspect="1" noRot="1" noGrp="1"/>
          </p:cNvSpPr>
          <p:nvPr>
            <p:ph type="sldImg"/>
          </p:nvPr>
        </p:nvSpPr>
        <p:spPr/>
      </p:sp>
      <p:sp>
        <p:nvSpPr>
          <p:cNvPr id="1048610" name="Notes Placeholder 2"/>
          <p:cNvSpPr>
            <a:spLocks noGrp="1"/>
          </p:cNvSpPr>
          <p:nvPr>
            <p:ph type="body" idx="1"/>
          </p:nvPr>
        </p:nvSpPr>
        <p:spPr/>
        <p:txBody>
          <a:bodyPr/>
          <a:p>
            <a:r>
              <a:rPr dirty="0" lang="en-US"/>
              <a:t/>
            </a:r>
            <a:endParaRPr dirty="0" lang="en-US"/>
          </a:p>
        </p:txBody>
      </p:sp>
      <p:sp>
        <p:nvSpPr>
          <p:cNvPr id="1048611"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31" name="Slide Image Placeholder 1"/>
          <p:cNvSpPr>
            <a:spLocks noChangeAspect="1" noRot="1" noGrp="1"/>
          </p:cNvSpPr>
          <p:nvPr>
            <p:ph type="sldImg"/>
          </p:nvPr>
        </p:nvSpPr>
        <p:spPr/>
      </p:sp>
      <p:sp>
        <p:nvSpPr>
          <p:cNvPr id="1048632" name="Notes Placeholder 2"/>
          <p:cNvSpPr>
            <a:spLocks noGrp="1"/>
          </p:cNvSpPr>
          <p:nvPr>
            <p:ph type="body" idx="1"/>
          </p:nvPr>
        </p:nvSpPr>
        <p:spPr/>
        <p:txBody>
          <a:bodyPr/>
          <a:p>
            <a:r>
              <a:rPr dirty="0" lang="en-US"/>
              <a:t/>
            </a:r>
            <a:endParaRPr dirty="0" lang="en-US"/>
          </a:p>
        </p:txBody>
      </p:sp>
      <p:sp>
        <p:nvSpPr>
          <p:cNvPr id="1048633"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43" name="Slide Image Placeholder 1"/>
          <p:cNvSpPr>
            <a:spLocks noChangeAspect="1" noRot="1" noGrp="1"/>
          </p:cNvSpPr>
          <p:nvPr>
            <p:ph type="sldImg"/>
          </p:nvPr>
        </p:nvSpPr>
        <p:spPr/>
      </p:sp>
      <p:sp>
        <p:nvSpPr>
          <p:cNvPr id="1048644" name="Notes Placeholder 2"/>
          <p:cNvSpPr>
            <a:spLocks noGrp="1"/>
          </p:cNvSpPr>
          <p:nvPr>
            <p:ph type="body" idx="1"/>
          </p:nvPr>
        </p:nvSpPr>
        <p:spPr/>
        <p:txBody>
          <a:bodyPr/>
          <a:p>
            <a:r>
              <a:rPr dirty="0" lang="en-US"/>
              <a:t/>
            </a:r>
            <a:endParaRPr dirty="0" lang="en-US"/>
          </a:p>
        </p:txBody>
      </p:sp>
      <p:sp>
        <p:nvSpPr>
          <p:cNvPr id="1048645"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57" name="Slide Image Placeholder 1"/>
          <p:cNvSpPr>
            <a:spLocks noChangeAspect="1" noRot="1" noGrp="1"/>
          </p:cNvSpPr>
          <p:nvPr>
            <p:ph type="sldImg"/>
          </p:nvPr>
        </p:nvSpPr>
        <p:spPr/>
      </p:sp>
      <p:sp>
        <p:nvSpPr>
          <p:cNvPr id="1048658" name="Notes Placeholder 2"/>
          <p:cNvSpPr>
            <a:spLocks noGrp="1"/>
          </p:cNvSpPr>
          <p:nvPr>
            <p:ph type="body" idx="1"/>
          </p:nvPr>
        </p:nvSpPr>
        <p:spPr/>
        <p:txBody>
          <a:bodyPr/>
          <a:p>
            <a:r>
              <a:rPr dirty="0" lang="en-US"/>
              <a:t/>
            </a:r>
            <a:endParaRPr dirty="0" lang="en-US"/>
          </a:p>
        </p:txBody>
      </p:sp>
      <p:sp>
        <p:nvSpPr>
          <p:cNvPr id="1048659"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73" name="Slide Image Placeholder 1"/>
          <p:cNvSpPr>
            <a:spLocks noChangeAspect="1" noRot="1" noGrp="1"/>
          </p:cNvSpPr>
          <p:nvPr>
            <p:ph type="sldImg"/>
          </p:nvPr>
        </p:nvSpPr>
        <p:spPr/>
      </p:sp>
      <p:sp>
        <p:nvSpPr>
          <p:cNvPr id="1048674" name="Notes Placeholder 2"/>
          <p:cNvSpPr>
            <a:spLocks noGrp="1"/>
          </p:cNvSpPr>
          <p:nvPr>
            <p:ph type="body" idx="1"/>
          </p:nvPr>
        </p:nvSpPr>
        <p:spPr/>
        <p:txBody>
          <a:bodyPr/>
          <a:p>
            <a:r>
              <a:rPr dirty="0" lang="en-US"/>
              <a:t/>
            </a:r>
            <a:endParaRPr dirty="0" lang="en-US"/>
          </a:p>
        </p:txBody>
      </p:sp>
      <p:sp>
        <p:nvSpPr>
          <p:cNvPr id="1048675"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80" name="Slide Image Placeholder 1"/>
          <p:cNvSpPr>
            <a:spLocks noChangeAspect="1" noRot="1" noGrp="1"/>
          </p:cNvSpPr>
          <p:nvPr>
            <p:ph type="sldImg"/>
          </p:nvPr>
        </p:nvSpPr>
        <p:spPr/>
      </p:sp>
      <p:sp>
        <p:nvSpPr>
          <p:cNvPr id="1048681" name="Notes Placeholder 2"/>
          <p:cNvSpPr>
            <a:spLocks noGrp="1"/>
          </p:cNvSpPr>
          <p:nvPr>
            <p:ph type="body" idx="1"/>
          </p:nvPr>
        </p:nvSpPr>
        <p:spPr/>
        <p:txBody>
          <a:bodyPr/>
          <a:p>
            <a:r>
              <a:rPr dirty="0" lang="en-US"/>
              <a:t/>
            </a:r>
            <a:endParaRPr dirty="0" lang="en-US"/>
          </a:p>
        </p:txBody>
      </p:sp>
      <p:sp>
        <p:nvSpPr>
          <p:cNvPr id="1048682"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89" name=""/>
          <p:cNvSpPr txBox="1"/>
          <p:nvPr/>
        </p:nvSpPr>
        <p:spPr>
          <a:xfrm>
            <a:off x="900992" y="3108749"/>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90" name=""/>
          <p:cNvSpPr txBox="1"/>
          <p:nvPr/>
        </p:nvSpPr>
        <p:spPr>
          <a:xfrm>
            <a:off x="9452871" y="4279690"/>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91"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92" name=""/>
          <p:cNvSpPr txBox="1"/>
          <p:nvPr/>
        </p:nvSpPr>
        <p:spPr>
          <a:xfrm rot="21600000">
            <a:off x="447694" y="99652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pic>
        <p:nvPicPr>
          <p:cNvPr id="2097168" name=""/>
          <p:cNvPicPr>
            <a:picLocks/>
          </p:cNvPicPr>
          <p:nvPr/>
        </p:nvPicPr>
        <p:blipFill>
          <a:blip xmlns:r="http://schemas.openxmlformats.org/officeDocument/2006/relationships" r:embed="rId1"/>
          <a:stretch>
            <a:fillRect/>
          </a:stretch>
        </p:blipFill>
        <p:spPr>
          <a:xfrm rot="0">
            <a:off x="2890126" y="1337105"/>
            <a:ext cx="8850147" cy="5555390"/>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693" name=""/>
          <p:cNvSpPr txBox="1"/>
          <p:nvPr/>
        </p:nvSpPr>
        <p:spPr>
          <a:xfrm>
            <a:off x="1374592" y="3415029"/>
            <a:ext cx="15204079" cy="1399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8800" i="1" lang="en-US">
                <a:solidFill>
                  <a:srgbClr val="FFFF00"/>
                </a:solidFill>
                <a:latin typeface="Arial"/>
              </a:rPr>
              <a:t>G</a:t>
            </a:r>
            <a:r>
              <a:rPr b="1" sz="8800" i="1" lang="en-US">
                <a:solidFill>
                  <a:srgbClr val="FFFF00"/>
                </a:solidFill>
                <a:latin typeface="Arial"/>
              </a:rPr>
              <a:t>E</a:t>
            </a:r>
            <a:r>
              <a:rPr b="1" sz="8800" i="1" lang="en-US">
                <a:solidFill>
                  <a:srgbClr val="FFFF00"/>
                </a:solidFill>
                <a:latin typeface="Arial"/>
              </a:rPr>
              <a:t>N</a:t>
            </a:r>
            <a:r>
              <a:rPr b="1" sz="8800" i="1" lang="en-US">
                <a:solidFill>
                  <a:srgbClr val="FFFF00"/>
                </a:solidFill>
                <a:latin typeface="Arial"/>
              </a:rPr>
              <a:t>E</a:t>
            </a:r>
            <a:r>
              <a:rPr b="1" sz="8800" i="1" lang="en-US">
                <a:solidFill>
                  <a:srgbClr val="FFFF00"/>
                </a:solidFill>
                <a:latin typeface="Arial"/>
              </a:rPr>
              <a:t>T</a:t>
            </a:r>
            <a:r>
              <a:rPr b="1" sz="8800" i="1" lang="en-US">
                <a:solidFill>
                  <a:srgbClr val="FFFF00"/>
                </a:solidFill>
                <a:latin typeface="Arial"/>
              </a:rPr>
              <a:t>IC</a:t>
            </a:r>
            <a:r>
              <a:rPr b="1" sz="8800" i="1" lang="en-US">
                <a:solidFill>
                  <a:srgbClr val="FFFF00"/>
                </a:solidFill>
                <a:latin typeface="Arial"/>
              </a:rPr>
              <a:t>S</a:t>
            </a:r>
            <a:r>
              <a:rPr b="1" sz="8800" i="1" lang="en-US">
                <a:solidFill>
                  <a:srgbClr val="FFFF00"/>
                </a:solidFill>
                <a:latin typeface="Arial"/>
              </a:rPr>
              <a:t> </a:t>
            </a:r>
            <a:r>
              <a:rPr b="1" sz="8800" i="1" lang="en-US">
                <a:solidFill>
                  <a:srgbClr val="FFFF00"/>
                </a:solidFill>
                <a:latin typeface="Arial"/>
              </a:rPr>
              <a:t>&amp;</a:t>
            </a:r>
            <a:r>
              <a:rPr b="1" sz="8800" i="1" lang="en-US">
                <a:solidFill>
                  <a:srgbClr val="FFFF00"/>
                </a:solidFill>
                <a:latin typeface="Arial"/>
              </a:rPr>
              <a:t> </a:t>
            </a:r>
            <a:r>
              <a:rPr b="1" sz="8800" i="1" lang="en-US">
                <a:solidFill>
                  <a:srgbClr val="FFFF00"/>
                </a:solidFill>
                <a:latin typeface="Arial"/>
              </a:rPr>
              <a:t>E</a:t>
            </a:r>
            <a:r>
              <a:rPr b="1" sz="8800" i="1" lang="en-US">
                <a:solidFill>
                  <a:srgbClr val="FFFF00"/>
                </a:solidFill>
                <a:latin typeface="Arial"/>
              </a:rPr>
              <a:t>C</a:t>
            </a:r>
            <a:r>
              <a:rPr b="1" sz="8800" i="1" lang="en-US">
                <a:solidFill>
                  <a:srgbClr val="FFFF00"/>
                </a:solidFill>
                <a:latin typeface="Arial"/>
              </a:rPr>
              <a:t>O</a:t>
            </a:r>
            <a:r>
              <a:rPr b="1" sz="8800" i="1" lang="en-US">
                <a:solidFill>
                  <a:srgbClr val="FFFF00"/>
                </a:solidFill>
                <a:latin typeface="Arial"/>
              </a:rPr>
              <a:t>L</a:t>
            </a:r>
            <a:r>
              <a:rPr b="1" sz="8800" i="1" lang="en-US">
                <a:solidFill>
                  <a:srgbClr val="FFFF00"/>
                </a:solidFill>
                <a:latin typeface="Arial"/>
              </a:rPr>
              <a:t>O</a:t>
            </a:r>
            <a:r>
              <a:rPr b="1" sz="8800" i="1" lang="en-US">
                <a:solidFill>
                  <a:srgbClr val="FFFF00"/>
                </a:solidFill>
                <a:latin typeface="Arial"/>
              </a:rPr>
              <a:t>GY </a:t>
            </a:r>
            <a:endParaRPr b="1" sz="8800" i="1" lang="en-IN">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D6F5EE"/>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8" name="Text 2"/>
          <p:cNvSpPr/>
          <p:nvPr/>
        </p:nvSpPr>
        <p:spPr>
          <a:xfrm>
            <a:off x="6298525" y="758190"/>
            <a:ext cx="7519749" cy="1868091"/>
          </a:xfrm>
          <a:prstGeom prst="rect"/>
          <a:noFill/>
        </p:spPr>
        <p:txBody>
          <a:bodyPr anchor="t" rtlCol="0" wrap="square"/>
          <a:p>
            <a:pPr indent="0" marL="0">
              <a:lnSpc>
                <a:spcPts val="7355"/>
              </a:lnSpc>
              <a:buNone/>
            </a:pPr>
            <a:r>
              <a:rPr b="1" dirty="0" sz="5884" lang="en-US">
                <a:solidFill>
                  <a:srgbClr val="333F70"/>
                </a:solidFill>
                <a:latin typeface="Unbounded" pitchFamily="34" charset="0"/>
                <a:ea typeface="Unbounded" pitchFamily="34" charset="-122"/>
                <a:cs typeface="Unbounded" pitchFamily="34" charset="-120"/>
              </a:rPr>
              <a:t>Introduction to Ecology</a:t>
            </a:r>
            <a:endParaRPr dirty="0" sz="5884" lang="en-US"/>
          </a:p>
        </p:txBody>
      </p:sp>
      <p:sp>
        <p:nvSpPr>
          <p:cNvPr id="1048579" name="Text 3"/>
          <p:cNvSpPr/>
          <p:nvPr/>
        </p:nvSpPr>
        <p:spPr>
          <a:xfrm>
            <a:off x="6298525" y="2951083"/>
            <a:ext cx="7519749" cy="3897630"/>
          </a:xfrm>
          <a:prstGeom prst="rect"/>
          <a:noFill/>
        </p:spPr>
        <p:txBody>
          <a:bodyPr anchor="t" rtlCol="0" wrap="square"/>
          <a:p>
            <a:pPr indent="0" marL="0">
              <a:lnSpc>
                <a:spcPts val="2558"/>
              </a:lnSpc>
              <a:buNone/>
            </a:pPr>
            <a:r>
              <a:rPr dirty="0" sz="1705" lang="en-US">
                <a:solidFill>
                  <a:srgbClr val="333F70"/>
                </a:solidFill>
                <a:latin typeface="Open Sans" pitchFamily="34" charset="0"/>
                <a:ea typeface="Open Sans" pitchFamily="34" charset="-122"/>
                <a:cs typeface="Open Sans" pitchFamily="34" charset="-120"/>
              </a:rPr>
              <a:t>Ecology is the study of how living organisms interact with each other and their environment. It encompasses a broad range of disciplines, including biology, chemistry, physics, and geology. Understanding ecological principles is crucial for addressing environmental challenges such as climate change, biodiversity loss, and pollution. Ecology delves into the intricate relationships within ecosystems, exploring the delicate balance between species and their surroundings. From the microscopic level of microorganisms to the vast scale of global biomes, ecology provides a framework for understanding the interconnectedness of life on Earth. This presentation will explore key concepts in ecology, examining the dynamics of ecosystems, the importance of biodiversity, the impact of climate change, and the need for sustainable resource management.</a:t>
            </a:r>
            <a:endParaRPr dirty="0" sz="1705" lang="en-US"/>
          </a:p>
        </p:txBody>
      </p:sp>
      <p:sp>
        <p:nvSpPr>
          <p:cNvPr id="1048580" name="Shape 4"/>
          <p:cNvSpPr/>
          <p:nvPr/>
        </p:nvSpPr>
        <p:spPr>
          <a:xfrm>
            <a:off x="6298525" y="7108508"/>
            <a:ext cx="346472" cy="346472"/>
          </a:xfrm>
          <a:prstGeom prst="roundRect">
            <a:avLst>
              <a:gd name="adj" fmla="val 26389104"/>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D6F5EE"/>
          </a:solidFill>
        </p:spPr>
      </p:sp>
      <p:sp>
        <p:nvSpPr>
          <p:cNvPr id="1048587" name="Text 2"/>
          <p:cNvSpPr/>
          <p:nvPr/>
        </p:nvSpPr>
        <p:spPr>
          <a:xfrm>
            <a:off x="3621167" y="427673"/>
            <a:ext cx="5301615" cy="486013"/>
          </a:xfrm>
          <a:prstGeom prst="rect"/>
          <a:noFill/>
        </p:spPr>
        <p:txBody>
          <a:bodyPr anchor="t" rtlCol="0" wrap="none"/>
          <a:p>
            <a:pPr indent="0" marL="0">
              <a:lnSpc>
                <a:spcPts val="3827"/>
              </a:lnSpc>
              <a:buNone/>
            </a:pPr>
            <a:r>
              <a:rPr b="1" dirty="0" sz="3062" lang="en-US">
                <a:solidFill>
                  <a:srgbClr val="333F70"/>
                </a:solidFill>
                <a:latin typeface="Unbounded" pitchFamily="34" charset="0"/>
                <a:ea typeface="Unbounded" pitchFamily="34" charset="-122"/>
                <a:cs typeface="Unbounded" pitchFamily="34" charset="-120"/>
              </a:rPr>
              <a:t>Ecosystem Dynamics</a:t>
            </a:r>
            <a:endParaRPr dirty="0" sz="3062" lang="en-US"/>
          </a:p>
        </p:txBody>
      </p:sp>
      <p:sp>
        <p:nvSpPr>
          <p:cNvPr id="1048588" name="Shape 3"/>
          <p:cNvSpPr/>
          <p:nvPr/>
        </p:nvSpPr>
        <p:spPr>
          <a:xfrm>
            <a:off x="3621167" y="1457920"/>
            <a:ext cx="7388066" cy="31075"/>
          </a:xfrm>
          <a:prstGeom prst="roundRect">
            <a:avLst>
              <a:gd name="adj" fmla="val 225238"/>
            </a:avLst>
          </a:prstGeom>
          <a:solidFill>
            <a:srgbClr val="BCDBD4"/>
          </a:solidFill>
        </p:spPr>
      </p:sp>
      <p:sp>
        <p:nvSpPr>
          <p:cNvPr id="1048589" name="Shape 4"/>
          <p:cNvSpPr/>
          <p:nvPr/>
        </p:nvSpPr>
        <p:spPr>
          <a:xfrm>
            <a:off x="4470737" y="1457861"/>
            <a:ext cx="31075" cy="544354"/>
          </a:xfrm>
          <a:prstGeom prst="roundRect">
            <a:avLst>
              <a:gd name="adj" fmla="val 225238"/>
            </a:avLst>
          </a:prstGeom>
          <a:solidFill>
            <a:srgbClr val="BCDBD4"/>
          </a:solidFill>
        </p:spPr>
      </p:sp>
      <p:sp>
        <p:nvSpPr>
          <p:cNvPr id="1048590" name="Shape 5"/>
          <p:cNvSpPr/>
          <p:nvPr/>
        </p:nvSpPr>
        <p:spPr>
          <a:xfrm>
            <a:off x="4311372" y="1282958"/>
            <a:ext cx="349925" cy="349925"/>
          </a:xfrm>
          <a:prstGeom prst="roundRect">
            <a:avLst>
              <a:gd name="adj" fmla="val 20002"/>
            </a:avLst>
          </a:prstGeom>
          <a:solidFill>
            <a:srgbClr val="D6F5EE"/>
          </a:solidFill>
          <a:ln w="7620">
            <a:solidFill>
              <a:srgbClr val="BCDBD4"/>
            </a:solidFill>
            <a:prstDash val="solid"/>
          </a:ln>
        </p:spPr>
      </p:sp>
      <p:sp>
        <p:nvSpPr>
          <p:cNvPr id="1048591" name="Text 6"/>
          <p:cNvSpPr/>
          <p:nvPr/>
        </p:nvSpPr>
        <p:spPr>
          <a:xfrm>
            <a:off x="4425672" y="1341180"/>
            <a:ext cx="121325" cy="233363"/>
          </a:xfrm>
          <a:prstGeom prst="rect"/>
          <a:noFill/>
        </p:spPr>
        <p:txBody>
          <a:bodyPr anchor="t" rtlCol="0" wrap="none"/>
          <a:p>
            <a:pPr algn="ctr" indent="0" marL="0">
              <a:lnSpc>
                <a:spcPts val="1837"/>
              </a:lnSpc>
              <a:buNone/>
            </a:pPr>
            <a:r>
              <a:rPr b="1" dirty="0" sz="1837" lang="en-US">
                <a:solidFill>
                  <a:srgbClr val="333F70"/>
                </a:solidFill>
                <a:latin typeface="Unbounded" pitchFamily="34" charset="0"/>
                <a:ea typeface="Unbounded" pitchFamily="34" charset="-122"/>
                <a:cs typeface="Unbounded" pitchFamily="34" charset="-120"/>
              </a:rPr>
              <a:t>1</a:t>
            </a:r>
            <a:endParaRPr dirty="0" sz="1837" lang="en-US"/>
          </a:p>
        </p:txBody>
      </p:sp>
      <p:sp>
        <p:nvSpPr>
          <p:cNvPr id="1048592" name="Text 7"/>
          <p:cNvSpPr/>
          <p:nvPr/>
        </p:nvSpPr>
        <p:spPr>
          <a:xfrm>
            <a:off x="3776662" y="2157770"/>
            <a:ext cx="1419344" cy="486013"/>
          </a:xfrm>
          <a:prstGeom prst="rect"/>
          <a:noFill/>
        </p:spPr>
        <p:txBody>
          <a:bodyPr anchor="t" rtlCol="0" wrap="square"/>
          <a:p>
            <a:pPr algn="ctr"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Energy Flow</a:t>
            </a:r>
            <a:endParaRPr dirty="0" sz="1531" lang="en-US"/>
          </a:p>
        </p:txBody>
      </p:sp>
      <p:sp>
        <p:nvSpPr>
          <p:cNvPr id="1048593" name="Text 8"/>
          <p:cNvSpPr/>
          <p:nvPr/>
        </p:nvSpPr>
        <p:spPr>
          <a:xfrm>
            <a:off x="3776662" y="2737009"/>
            <a:ext cx="1419344" cy="6764060"/>
          </a:xfrm>
          <a:prstGeom prst="rect"/>
          <a:noFill/>
        </p:spPr>
        <p:txBody>
          <a:bodyPr anchor="t" rtlCol="0" wrap="square"/>
          <a:p>
            <a:pPr algn="ctr" indent="0" marL="0">
              <a:lnSpc>
                <a:spcPts val="1837"/>
              </a:lnSpc>
              <a:buNone/>
            </a:pPr>
            <a:r>
              <a:rPr dirty="0" sz="1225" lang="en-US">
                <a:solidFill>
                  <a:srgbClr val="333F70"/>
                </a:solidFill>
                <a:latin typeface="Open Sans" pitchFamily="34" charset="0"/>
                <a:ea typeface="Open Sans" pitchFamily="34" charset="-122"/>
                <a:cs typeface="Open Sans" pitchFamily="34" charset="-120"/>
              </a:rPr>
              <a:t>Ecosystems are complex networks of interconnected organisms that exchange energy and matter. Energy flows through ecosystems in a linear fashion, starting with primary producers (plants) that capture sunlight and convert it into chemical energy. This energy is then transferred to consumers (animals) that eat plants or other animals. Decomposers, such as bacteria and fungi, break down dead organisms and waste products, returning nutrients to the ecosystem.</a:t>
            </a:r>
            <a:endParaRPr dirty="0" sz="1225" lang="en-US"/>
          </a:p>
        </p:txBody>
      </p:sp>
      <p:sp>
        <p:nvSpPr>
          <p:cNvPr id="1048594" name="Shape 9"/>
          <p:cNvSpPr/>
          <p:nvPr/>
        </p:nvSpPr>
        <p:spPr>
          <a:xfrm>
            <a:off x="6356687" y="1457861"/>
            <a:ext cx="31075" cy="544354"/>
          </a:xfrm>
          <a:prstGeom prst="roundRect">
            <a:avLst>
              <a:gd name="adj" fmla="val 225238"/>
            </a:avLst>
          </a:prstGeom>
          <a:solidFill>
            <a:srgbClr val="BCDBD4"/>
          </a:solidFill>
        </p:spPr>
      </p:sp>
      <p:sp>
        <p:nvSpPr>
          <p:cNvPr id="1048595" name="Shape 10"/>
          <p:cNvSpPr/>
          <p:nvPr/>
        </p:nvSpPr>
        <p:spPr>
          <a:xfrm>
            <a:off x="6197322" y="1282958"/>
            <a:ext cx="349925" cy="349925"/>
          </a:xfrm>
          <a:prstGeom prst="roundRect">
            <a:avLst>
              <a:gd name="adj" fmla="val 20002"/>
            </a:avLst>
          </a:prstGeom>
          <a:solidFill>
            <a:srgbClr val="D6F5EE"/>
          </a:solidFill>
          <a:ln w="7620">
            <a:solidFill>
              <a:srgbClr val="BCDBD4"/>
            </a:solidFill>
            <a:prstDash val="solid"/>
          </a:ln>
        </p:spPr>
      </p:sp>
      <p:sp>
        <p:nvSpPr>
          <p:cNvPr id="1048596" name="Text 11"/>
          <p:cNvSpPr/>
          <p:nvPr/>
        </p:nvSpPr>
        <p:spPr>
          <a:xfrm>
            <a:off x="6274832" y="1341180"/>
            <a:ext cx="194786" cy="233363"/>
          </a:xfrm>
          <a:prstGeom prst="rect"/>
          <a:noFill/>
        </p:spPr>
        <p:txBody>
          <a:bodyPr anchor="t" rtlCol="0" wrap="none"/>
          <a:p>
            <a:pPr algn="ctr" indent="0" marL="0">
              <a:lnSpc>
                <a:spcPts val="1837"/>
              </a:lnSpc>
              <a:buNone/>
            </a:pPr>
            <a:r>
              <a:rPr b="1" dirty="0" sz="1837" lang="en-US">
                <a:solidFill>
                  <a:srgbClr val="333F70"/>
                </a:solidFill>
                <a:latin typeface="Unbounded" pitchFamily="34" charset="0"/>
                <a:ea typeface="Unbounded" pitchFamily="34" charset="-122"/>
                <a:cs typeface="Unbounded" pitchFamily="34" charset="-120"/>
              </a:rPr>
              <a:t>2</a:t>
            </a:r>
            <a:endParaRPr dirty="0" sz="1837" lang="en-US"/>
          </a:p>
        </p:txBody>
      </p:sp>
      <p:sp>
        <p:nvSpPr>
          <p:cNvPr id="1048597" name="Text 12"/>
          <p:cNvSpPr/>
          <p:nvPr/>
        </p:nvSpPr>
        <p:spPr>
          <a:xfrm>
            <a:off x="5662493" y="2157770"/>
            <a:ext cx="1419463" cy="486013"/>
          </a:xfrm>
          <a:prstGeom prst="rect"/>
          <a:noFill/>
        </p:spPr>
        <p:txBody>
          <a:bodyPr anchor="t" rtlCol="0" wrap="square"/>
          <a:p>
            <a:pPr algn="ctr"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Nutrient Cycling</a:t>
            </a:r>
            <a:endParaRPr dirty="0" sz="1531" lang="en-US"/>
          </a:p>
        </p:txBody>
      </p:sp>
      <p:sp>
        <p:nvSpPr>
          <p:cNvPr id="1048598" name="Text 13"/>
          <p:cNvSpPr/>
          <p:nvPr/>
        </p:nvSpPr>
        <p:spPr>
          <a:xfrm>
            <a:off x="5662493" y="2737009"/>
            <a:ext cx="1419463" cy="5364599"/>
          </a:xfrm>
          <a:prstGeom prst="rect"/>
          <a:noFill/>
        </p:spPr>
        <p:txBody>
          <a:bodyPr anchor="t" rtlCol="0" wrap="square"/>
          <a:p>
            <a:pPr algn="ctr" indent="0" marL="0">
              <a:lnSpc>
                <a:spcPts val="1837"/>
              </a:lnSpc>
              <a:buNone/>
            </a:pPr>
            <a:r>
              <a:rPr dirty="0" sz="1225" lang="en-US">
                <a:solidFill>
                  <a:srgbClr val="333F70"/>
                </a:solidFill>
                <a:latin typeface="Open Sans" pitchFamily="34" charset="0"/>
                <a:ea typeface="Open Sans" pitchFamily="34" charset="-122"/>
                <a:cs typeface="Open Sans" pitchFamily="34" charset="-120"/>
              </a:rPr>
              <a:t>Nutrients, such as carbon, nitrogen, and phosphorus, are essential for life and are constantly cycled through ecosystems. These cycles involve both biotic and abiotic components, ensuring the continuous supply of nutrients for growth and productivity. Human activities can disrupt nutrient cycles, leading to imbalances and environmental problems.</a:t>
            </a:r>
            <a:endParaRPr dirty="0" sz="1225" lang="en-US"/>
          </a:p>
        </p:txBody>
      </p:sp>
      <p:sp>
        <p:nvSpPr>
          <p:cNvPr id="1048599" name="Shape 14"/>
          <p:cNvSpPr/>
          <p:nvPr/>
        </p:nvSpPr>
        <p:spPr>
          <a:xfrm>
            <a:off x="8242518" y="1457861"/>
            <a:ext cx="31075" cy="544354"/>
          </a:xfrm>
          <a:prstGeom prst="roundRect">
            <a:avLst>
              <a:gd name="adj" fmla="val 225238"/>
            </a:avLst>
          </a:prstGeom>
          <a:solidFill>
            <a:srgbClr val="BCDBD4"/>
          </a:solidFill>
        </p:spPr>
      </p:sp>
      <p:sp>
        <p:nvSpPr>
          <p:cNvPr id="1048600" name="Shape 15"/>
          <p:cNvSpPr/>
          <p:nvPr/>
        </p:nvSpPr>
        <p:spPr>
          <a:xfrm>
            <a:off x="8083153" y="1282958"/>
            <a:ext cx="349925" cy="349925"/>
          </a:xfrm>
          <a:prstGeom prst="roundRect">
            <a:avLst>
              <a:gd name="adj" fmla="val 20002"/>
            </a:avLst>
          </a:prstGeom>
          <a:solidFill>
            <a:srgbClr val="D6F5EE"/>
          </a:solidFill>
          <a:ln w="7620">
            <a:solidFill>
              <a:srgbClr val="BCDBD4"/>
            </a:solidFill>
            <a:prstDash val="solid"/>
          </a:ln>
        </p:spPr>
      </p:sp>
      <p:sp>
        <p:nvSpPr>
          <p:cNvPr id="1048601" name="Text 16"/>
          <p:cNvSpPr/>
          <p:nvPr/>
        </p:nvSpPr>
        <p:spPr>
          <a:xfrm>
            <a:off x="8160187" y="1341180"/>
            <a:ext cx="195739" cy="233363"/>
          </a:xfrm>
          <a:prstGeom prst="rect"/>
          <a:noFill/>
        </p:spPr>
        <p:txBody>
          <a:bodyPr anchor="t" rtlCol="0" wrap="none"/>
          <a:p>
            <a:pPr algn="ctr" indent="0" marL="0">
              <a:lnSpc>
                <a:spcPts val="1837"/>
              </a:lnSpc>
              <a:buNone/>
            </a:pPr>
            <a:r>
              <a:rPr b="1" dirty="0" sz="1837" lang="en-US">
                <a:solidFill>
                  <a:srgbClr val="333F70"/>
                </a:solidFill>
                <a:latin typeface="Unbounded" pitchFamily="34" charset="0"/>
                <a:ea typeface="Unbounded" pitchFamily="34" charset="-122"/>
                <a:cs typeface="Unbounded" pitchFamily="34" charset="-120"/>
              </a:rPr>
              <a:t>3</a:t>
            </a:r>
            <a:endParaRPr dirty="0" sz="1837" lang="en-US"/>
          </a:p>
        </p:txBody>
      </p:sp>
      <p:sp>
        <p:nvSpPr>
          <p:cNvPr id="1048602" name="Text 17"/>
          <p:cNvSpPr/>
          <p:nvPr/>
        </p:nvSpPr>
        <p:spPr>
          <a:xfrm>
            <a:off x="7548443" y="2157770"/>
            <a:ext cx="1419344" cy="486013"/>
          </a:xfrm>
          <a:prstGeom prst="rect"/>
          <a:noFill/>
        </p:spPr>
        <p:txBody>
          <a:bodyPr anchor="t" rtlCol="0" wrap="square"/>
          <a:p>
            <a:pPr algn="ctr"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Population Dynamics</a:t>
            </a:r>
            <a:endParaRPr dirty="0" sz="1531" lang="en-US"/>
          </a:p>
        </p:txBody>
      </p:sp>
      <p:sp>
        <p:nvSpPr>
          <p:cNvPr id="1048603" name="Text 18"/>
          <p:cNvSpPr/>
          <p:nvPr/>
        </p:nvSpPr>
        <p:spPr>
          <a:xfrm>
            <a:off x="7548443" y="2737009"/>
            <a:ext cx="1419344" cy="3965138"/>
          </a:xfrm>
          <a:prstGeom prst="rect"/>
          <a:noFill/>
        </p:spPr>
        <p:txBody>
          <a:bodyPr anchor="t" rtlCol="0" wrap="square"/>
          <a:p>
            <a:pPr algn="ctr" indent="0" marL="0">
              <a:lnSpc>
                <a:spcPts val="1837"/>
              </a:lnSpc>
              <a:buNone/>
            </a:pPr>
            <a:r>
              <a:rPr dirty="0" sz="1225" lang="en-US">
                <a:solidFill>
                  <a:srgbClr val="333F70"/>
                </a:solidFill>
                <a:latin typeface="Open Sans" pitchFamily="34" charset="0"/>
                <a:ea typeface="Open Sans" pitchFamily="34" charset="-122"/>
                <a:cs typeface="Open Sans" pitchFamily="34" charset="-120"/>
              </a:rPr>
              <a:t>Populations of organisms within ecosystems fluctuate over time. These fluctuations are influenced by factors such as birth rates, death rates, immigration, and emigration. Understanding population dynamics is critical for managing species and ensuring their long-term survival.</a:t>
            </a:r>
            <a:endParaRPr dirty="0" sz="1225" lang="en-US"/>
          </a:p>
        </p:txBody>
      </p:sp>
      <p:sp>
        <p:nvSpPr>
          <p:cNvPr id="1048604" name="Shape 19"/>
          <p:cNvSpPr/>
          <p:nvPr/>
        </p:nvSpPr>
        <p:spPr>
          <a:xfrm>
            <a:off x="10128468" y="1457861"/>
            <a:ext cx="31075" cy="544354"/>
          </a:xfrm>
          <a:prstGeom prst="roundRect">
            <a:avLst>
              <a:gd name="adj" fmla="val 225238"/>
            </a:avLst>
          </a:prstGeom>
          <a:solidFill>
            <a:srgbClr val="BCDBD4"/>
          </a:solidFill>
        </p:spPr>
      </p:sp>
      <p:sp>
        <p:nvSpPr>
          <p:cNvPr id="1048605" name="Shape 20"/>
          <p:cNvSpPr/>
          <p:nvPr/>
        </p:nvSpPr>
        <p:spPr>
          <a:xfrm>
            <a:off x="9969103" y="1282958"/>
            <a:ext cx="349925" cy="349925"/>
          </a:xfrm>
          <a:prstGeom prst="roundRect">
            <a:avLst>
              <a:gd name="adj" fmla="val 20002"/>
            </a:avLst>
          </a:prstGeom>
          <a:solidFill>
            <a:srgbClr val="D6F5EE"/>
          </a:solidFill>
          <a:ln w="7620">
            <a:solidFill>
              <a:srgbClr val="BCDBD4"/>
            </a:solidFill>
            <a:prstDash val="solid"/>
          </a:ln>
        </p:spPr>
      </p:sp>
      <p:sp>
        <p:nvSpPr>
          <p:cNvPr id="1048606" name="Text 21"/>
          <p:cNvSpPr/>
          <p:nvPr/>
        </p:nvSpPr>
        <p:spPr>
          <a:xfrm>
            <a:off x="10043636" y="1341180"/>
            <a:ext cx="200858" cy="233363"/>
          </a:xfrm>
          <a:prstGeom prst="rect"/>
          <a:noFill/>
        </p:spPr>
        <p:txBody>
          <a:bodyPr anchor="t" rtlCol="0" wrap="none"/>
          <a:p>
            <a:pPr algn="ctr" indent="0" marL="0">
              <a:lnSpc>
                <a:spcPts val="1837"/>
              </a:lnSpc>
              <a:buNone/>
            </a:pPr>
            <a:r>
              <a:rPr b="1" dirty="0" sz="1837" lang="en-US">
                <a:solidFill>
                  <a:srgbClr val="333F70"/>
                </a:solidFill>
                <a:latin typeface="Unbounded" pitchFamily="34" charset="0"/>
                <a:ea typeface="Unbounded" pitchFamily="34" charset="-122"/>
                <a:cs typeface="Unbounded" pitchFamily="34" charset="-120"/>
              </a:rPr>
              <a:t>4</a:t>
            </a:r>
            <a:endParaRPr dirty="0" sz="1837" lang="en-US"/>
          </a:p>
        </p:txBody>
      </p:sp>
      <p:sp>
        <p:nvSpPr>
          <p:cNvPr id="1048607" name="Text 22"/>
          <p:cNvSpPr/>
          <p:nvPr/>
        </p:nvSpPr>
        <p:spPr>
          <a:xfrm>
            <a:off x="9434274" y="2157770"/>
            <a:ext cx="1419463" cy="972026"/>
          </a:xfrm>
          <a:prstGeom prst="rect"/>
          <a:noFill/>
        </p:spPr>
        <p:txBody>
          <a:bodyPr anchor="t" rtlCol="0" wrap="square"/>
          <a:p>
            <a:pPr algn="ctr"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Community Interactions</a:t>
            </a:r>
            <a:endParaRPr dirty="0" sz="1531" lang="en-US"/>
          </a:p>
        </p:txBody>
      </p:sp>
      <p:sp>
        <p:nvSpPr>
          <p:cNvPr id="1048608" name="Text 23"/>
          <p:cNvSpPr/>
          <p:nvPr/>
        </p:nvSpPr>
        <p:spPr>
          <a:xfrm>
            <a:off x="9434274" y="3223022"/>
            <a:ext cx="1419463" cy="4198382"/>
          </a:xfrm>
          <a:prstGeom prst="rect"/>
          <a:noFill/>
        </p:spPr>
        <p:txBody>
          <a:bodyPr anchor="t" rtlCol="0" wrap="square"/>
          <a:p>
            <a:pPr algn="ctr" indent="0" marL="0">
              <a:lnSpc>
                <a:spcPts val="1837"/>
              </a:lnSpc>
              <a:buNone/>
            </a:pPr>
            <a:r>
              <a:rPr dirty="0" sz="1225" lang="en-US">
                <a:solidFill>
                  <a:srgbClr val="333F70"/>
                </a:solidFill>
                <a:latin typeface="Open Sans" pitchFamily="34" charset="0"/>
                <a:ea typeface="Open Sans" pitchFamily="34" charset="-122"/>
                <a:cs typeface="Open Sans" pitchFamily="34" charset="-120"/>
              </a:rPr>
              <a:t>Species within ecosystems interact in a variety of ways, including competition, predation, parasitism, mutualism, and commensalism. These interactions shape the structure and function of communities, influencing the abundance and distribution of species.</a:t>
            </a:r>
            <a:endParaRPr dirty="0" sz="1225"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612" name="Shape 0"/>
          <p:cNvSpPr/>
          <p:nvPr/>
        </p:nvSpPr>
        <p:spPr>
          <a:xfrm>
            <a:off x="0" y="0"/>
            <a:ext cx="14630400" cy="8229600"/>
          </a:xfrm>
          <a:prstGeom prst="rect"/>
          <a:solidFill>
            <a:srgbClr val="D6F5EE"/>
          </a:solidFill>
        </p:spPr>
      </p:sp>
      <p:sp>
        <p:nvSpPr>
          <p:cNvPr id="1048614" name="Text 2"/>
          <p:cNvSpPr/>
          <p:nvPr/>
        </p:nvSpPr>
        <p:spPr>
          <a:xfrm>
            <a:off x="3003947" y="500182"/>
            <a:ext cx="8622387" cy="1134666"/>
          </a:xfrm>
          <a:prstGeom prst="rect"/>
          <a:noFill/>
        </p:spPr>
        <p:txBody>
          <a:bodyPr anchor="t" rtlCol="0" wrap="square"/>
          <a:p>
            <a:pPr indent="0" marL="0">
              <a:lnSpc>
                <a:spcPts val="4467"/>
              </a:lnSpc>
              <a:buNone/>
            </a:pPr>
            <a:r>
              <a:rPr b="1" dirty="0" sz="3573" lang="en-US">
                <a:solidFill>
                  <a:srgbClr val="333F70"/>
                </a:solidFill>
                <a:latin typeface="Unbounded" pitchFamily="34" charset="0"/>
                <a:ea typeface="Unbounded" pitchFamily="34" charset="-122"/>
                <a:cs typeface="Unbounded" pitchFamily="34" charset="-120"/>
              </a:rPr>
              <a:t>Biodiversity and Conservation</a:t>
            </a:r>
            <a:endParaRPr dirty="0" sz="3573" lang="en-US"/>
          </a:p>
        </p:txBody>
      </p:sp>
      <p:sp>
        <p:nvSpPr>
          <p:cNvPr id="1048615" name="Shape 3"/>
          <p:cNvSpPr/>
          <p:nvPr/>
        </p:nvSpPr>
        <p:spPr>
          <a:xfrm>
            <a:off x="3003947" y="2202061"/>
            <a:ext cx="408384" cy="408384"/>
          </a:xfrm>
          <a:prstGeom prst="roundRect">
            <a:avLst>
              <a:gd name="adj" fmla="val 20002"/>
            </a:avLst>
          </a:prstGeom>
          <a:solidFill>
            <a:srgbClr val="D6F5EE"/>
          </a:solidFill>
          <a:ln w="7620">
            <a:solidFill>
              <a:srgbClr val="BCDBD4"/>
            </a:solidFill>
            <a:prstDash val="solid"/>
          </a:ln>
        </p:spPr>
      </p:sp>
      <p:sp>
        <p:nvSpPr>
          <p:cNvPr id="1048616" name="Text 4"/>
          <p:cNvSpPr/>
          <p:nvPr/>
        </p:nvSpPr>
        <p:spPr>
          <a:xfrm>
            <a:off x="3137297" y="2270046"/>
            <a:ext cx="141565" cy="272296"/>
          </a:xfrm>
          <a:prstGeom prst="rect"/>
          <a:noFill/>
        </p:spPr>
        <p:txBody>
          <a:bodyPr anchor="t" rtlCol="0" wrap="none"/>
          <a:p>
            <a:pPr algn="ctr" indent="0" marL="0">
              <a:lnSpc>
                <a:spcPts val="2144"/>
              </a:lnSpc>
              <a:buNone/>
            </a:pPr>
            <a:r>
              <a:rPr b="1" dirty="0" sz="2144" lang="en-US">
                <a:solidFill>
                  <a:srgbClr val="333F70"/>
                </a:solidFill>
                <a:latin typeface="Unbounded" pitchFamily="34" charset="0"/>
                <a:ea typeface="Unbounded" pitchFamily="34" charset="-122"/>
                <a:cs typeface="Unbounded" pitchFamily="34" charset="-120"/>
              </a:rPr>
              <a:t>1</a:t>
            </a:r>
            <a:endParaRPr dirty="0" sz="2144" lang="en-US"/>
          </a:p>
        </p:txBody>
      </p:sp>
      <p:sp>
        <p:nvSpPr>
          <p:cNvPr id="1048617" name="Text 5"/>
          <p:cNvSpPr/>
          <p:nvPr/>
        </p:nvSpPr>
        <p:spPr>
          <a:xfrm>
            <a:off x="3593783" y="2202061"/>
            <a:ext cx="2453045" cy="283607"/>
          </a:xfrm>
          <a:prstGeom prst="rect"/>
          <a:noFill/>
        </p:spPr>
        <p:txBody>
          <a:bodyPr anchor="t" rtlCol="0" wrap="none"/>
          <a:p>
            <a:pPr indent="0" marL="0">
              <a:lnSpc>
                <a:spcPts val="2233"/>
              </a:lnSpc>
              <a:buNone/>
            </a:pPr>
            <a:r>
              <a:rPr b="1" dirty="0" sz="1787" lang="en-US">
                <a:solidFill>
                  <a:srgbClr val="333F70"/>
                </a:solidFill>
                <a:latin typeface="Unbounded" pitchFamily="34" charset="0"/>
                <a:ea typeface="Unbounded" pitchFamily="34" charset="-122"/>
                <a:cs typeface="Unbounded" pitchFamily="34" charset="-120"/>
              </a:rPr>
              <a:t>Genetic Diversity</a:t>
            </a:r>
            <a:endParaRPr dirty="0" sz="1787" lang="en-US"/>
          </a:p>
        </p:txBody>
      </p:sp>
      <p:sp>
        <p:nvSpPr>
          <p:cNvPr id="1048618" name="Text 6"/>
          <p:cNvSpPr/>
          <p:nvPr/>
        </p:nvSpPr>
        <p:spPr>
          <a:xfrm>
            <a:off x="3593783" y="2594491"/>
            <a:ext cx="3630692" cy="2178368"/>
          </a:xfrm>
          <a:prstGeom prst="rect"/>
          <a:noFill/>
        </p:spPr>
        <p:txBody>
          <a:bodyPr anchor="t" rtlCol="0" wrap="square"/>
          <a:p>
            <a:pPr indent="0" marL="0">
              <a:lnSpc>
                <a:spcPts val="2144"/>
              </a:lnSpc>
              <a:buNone/>
            </a:pPr>
            <a:r>
              <a:rPr dirty="0" sz="1429" lang="en-US">
                <a:solidFill>
                  <a:srgbClr val="333F70"/>
                </a:solidFill>
                <a:latin typeface="Open Sans" pitchFamily="34" charset="0"/>
                <a:ea typeface="Open Sans" pitchFamily="34" charset="-122"/>
                <a:cs typeface="Open Sans" pitchFamily="34" charset="-120"/>
              </a:rPr>
              <a:t>Genetic diversity refers to the variation in genes within a species. This diversity is essential for adaptation and evolution, allowing species to respond to changes in their environment. Loss of genetic diversity can make populations more vulnerable to diseases and environmental stresses.</a:t>
            </a:r>
            <a:endParaRPr dirty="0" sz="1429" lang="en-US"/>
          </a:p>
        </p:txBody>
      </p:sp>
      <p:sp>
        <p:nvSpPr>
          <p:cNvPr id="1048619" name="Shape 7"/>
          <p:cNvSpPr/>
          <p:nvPr/>
        </p:nvSpPr>
        <p:spPr>
          <a:xfrm>
            <a:off x="7405926" y="2202061"/>
            <a:ext cx="408384" cy="408384"/>
          </a:xfrm>
          <a:prstGeom prst="roundRect">
            <a:avLst>
              <a:gd name="adj" fmla="val 20002"/>
            </a:avLst>
          </a:prstGeom>
          <a:solidFill>
            <a:srgbClr val="D6F5EE"/>
          </a:solidFill>
          <a:ln w="7620">
            <a:solidFill>
              <a:srgbClr val="BCDBD4"/>
            </a:solidFill>
            <a:prstDash val="solid"/>
          </a:ln>
        </p:spPr>
      </p:sp>
      <p:sp>
        <p:nvSpPr>
          <p:cNvPr id="1048620" name="Text 8"/>
          <p:cNvSpPr/>
          <p:nvPr/>
        </p:nvSpPr>
        <p:spPr>
          <a:xfrm>
            <a:off x="7496413" y="2270046"/>
            <a:ext cx="227290" cy="272296"/>
          </a:xfrm>
          <a:prstGeom prst="rect"/>
          <a:noFill/>
        </p:spPr>
        <p:txBody>
          <a:bodyPr anchor="t" rtlCol="0" wrap="none"/>
          <a:p>
            <a:pPr algn="ctr" indent="0" marL="0">
              <a:lnSpc>
                <a:spcPts val="2144"/>
              </a:lnSpc>
              <a:buNone/>
            </a:pPr>
            <a:r>
              <a:rPr b="1" dirty="0" sz="2144" lang="en-US">
                <a:solidFill>
                  <a:srgbClr val="333F70"/>
                </a:solidFill>
                <a:latin typeface="Unbounded" pitchFamily="34" charset="0"/>
                <a:ea typeface="Unbounded" pitchFamily="34" charset="-122"/>
                <a:cs typeface="Unbounded" pitchFamily="34" charset="-120"/>
              </a:rPr>
              <a:t>2</a:t>
            </a:r>
            <a:endParaRPr dirty="0" sz="2144" lang="en-US"/>
          </a:p>
        </p:txBody>
      </p:sp>
      <p:sp>
        <p:nvSpPr>
          <p:cNvPr id="1048621" name="Text 9"/>
          <p:cNvSpPr/>
          <p:nvPr/>
        </p:nvSpPr>
        <p:spPr>
          <a:xfrm>
            <a:off x="7995761" y="2202061"/>
            <a:ext cx="2467808" cy="283607"/>
          </a:xfrm>
          <a:prstGeom prst="rect"/>
          <a:noFill/>
        </p:spPr>
        <p:txBody>
          <a:bodyPr anchor="t" rtlCol="0" wrap="none"/>
          <a:p>
            <a:pPr indent="0" marL="0">
              <a:lnSpc>
                <a:spcPts val="2233"/>
              </a:lnSpc>
              <a:buNone/>
            </a:pPr>
            <a:r>
              <a:rPr b="1" dirty="0" sz="1787" lang="en-US">
                <a:solidFill>
                  <a:srgbClr val="333F70"/>
                </a:solidFill>
                <a:latin typeface="Unbounded" pitchFamily="34" charset="0"/>
                <a:ea typeface="Unbounded" pitchFamily="34" charset="-122"/>
                <a:cs typeface="Unbounded" pitchFamily="34" charset="-120"/>
              </a:rPr>
              <a:t>Species Diversity</a:t>
            </a:r>
            <a:endParaRPr dirty="0" sz="1787" lang="en-US"/>
          </a:p>
        </p:txBody>
      </p:sp>
      <p:sp>
        <p:nvSpPr>
          <p:cNvPr id="1048622" name="Text 10"/>
          <p:cNvSpPr/>
          <p:nvPr/>
        </p:nvSpPr>
        <p:spPr>
          <a:xfrm>
            <a:off x="7995761" y="2594491"/>
            <a:ext cx="3630692" cy="1906072"/>
          </a:xfrm>
          <a:prstGeom prst="rect"/>
          <a:noFill/>
        </p:spPr>
        <p:txBody>
          <a:bodyPr anchor="t" rtlCol="0" wrap="square"/>
          <a:p>
            <a:pPr indent="0" marL="0">
              <a:lnSpc>
                <a:spcPts val="2144"/>
              </a:lnSpc>
              <a:buNone/>
            </a:pPr>
            <a:r>
              <a:rPr dirty="0" sz="1429" lang="en-US">
                <a:solidFill>
                  <a:srgbClr val="333F70"/>
                </a:solidFill>
                <a:latin typeface="Open Sans" pitchFamily="34" charset="0"/>
                <a:ea typeface="Open Sans" pitchFamily="34" charset="-122"/>
                <a:cs typeface="Open Sans" pitchFamily="34" charset="-120"/>
              </a:rPr>
              <a:t>Species diversity refers to the variety of species within an ecosystem. High species diversity generally indicates a healthy and resilient ecosystem. The loss of species can have cascading effects throughout ecosystems, disrupting food webs and reducing ecosystem services.</a:t>
            </a:r>
            <a:endParaRPr dirty="0" sz="1429" lang="en-US"/>
          </a:p>
        </p:txBody>
      </p:sp>
      <p:sp>
        <p:nvSpPr>
          <p:cNvPr id="1048623" name="Shape 11"/>
          <p:cNvSpPr/>
          <p:nvPr/>
        </p:nvSpPr>
        <p:spPr>
          <a:xfrm>
            <a:off x="3003947" y="5158502"/>
            <a:ext cx="408384" cy="408384"/>
          </a:xfrm>
          <a:prstGeom prst="roundRect">
            <a:avLst>
              <a:gd name="adj" fmla="val 20002"/>
            </a:avLst>
          </a:prstGeom>
          <a:solidFill>
            <a:srgbClr val="D6F5EE"/>
          </a:solidFill>
          <a:ln w="7620">
            <a:solidFill>
              <a:srgbClr val="BCDBD4"/>
            </a:solidFill>
            <a:prstDash val="solid"/>
          </a:ln>
        </p:spPr>
      </p:sp>
      <p:sp>
        <p:nvSpPr>
          <p:cNvPr id="1048624" name="Text 12"/>
          <p:cNvSpPr/>
          <p:nvPr/>
        </p:nvSpPr>
        <p:spPr>
          <a:xfrm>
            <a:off x="3093958" y="5226487"/>
            <a:ext cx="228362" cy="272296"/>
          </a:xfrm>
          <a:prstGeom prst="rect"/>
          <a:noFill/>
        </p:spPr>
        <p:txBody>
          <a:bodyPr anchor="t" rtlCol="0" wrap="none"/>
          <a:p>
            <a:pPr algn="ctr" indent="0" marL="0">
              <a:lnSpc>
                <a:spcPts val="2144"/>
              </a:lnSpc>
              <a:buNone/>
            </a:pPr>
            <a:r>
              <a:rPr b="1" dirty="0" sz="2144" lang="en-US">
                <a:solidFill>
                  <a:srgbClr val="333F70"/>
                </a:solidFill>
                <a:latin typeface="Unbounded" pitchFamily="34" charset="0"/>
                <a:ea typeface="Unbounded" pitchFamily="34" charset="-122"/>
                <a:cs typeface="Unbounded" pitchFamily="34" charset="-120"/>
              </a:rPr>
              <a:t>3</a:t>
            </a:r>
            <a:endParaRPr dirty="0" sz="2144" lang="en-US"/>
          </a:p>
        </p:txBody>
      </p:sp>
      <p:sp>
        <p:nvSpPr>
          <p:cNvPr id="1048625" name="Text 13"/>
          <p:cNvSpPr/>
          <p:nvPr/>
        </p:nvSpPr>
        <p:spPr>
          <a:xfrm>
            <a:off x="3593783" y="5158502"/>
            <a:ext cx="2946559" cy="283607"/>
          </a:xfrm>
          <a:prstGeom prst="rect"/>
          <a:noFill/>
        </p:spPr>
        <p:txBody>
          <a:bodyPr anchor="t" rtlCol="0" wrap="none"/>
          <a:p>
            <a:pPr indent="0" marL="0">
              <a:lnSpc>
                <a:spcPts val="2233"/>
              </a:lnSpc>
              <a:buNone/>
            </a:pPr>
            <a:r>
              <a:rPr b="1" dirty="0" sz="1787" lang="en-US">
                <a:solidFill>
                  <a:srgbClr val="333F70"/>
                </a:solidFill>
                <a:latin typeface="Unbounded" pitchFamily="34" charset="0"/>
                <a:ea typeface="Unbounded" pitchFamily="34" charset="-122"/>
                <a:cs typeface="Unbounded" pitchFamily="34" charset="-120"/>
              </a:rPr>
              <a:t>Ecosystem Diversity</a:t>
            </a:r>
            <a:endParaRPr dirty="0" sz="1787" lang="en-US"/>
          </a:p>
        </p:txBody>
      </p:sp>
      <p:sp>
        <p:nvSpPr>
          <p:cNvPr id="1048626" name="Text 14"/>
          <p:cNvSpPr/>
          <p:nvPr/>
        </p:nvSpPr>
        <p:spPr>
          <a:xfrm>
            <a:off x="3593783" y="5550932"/>
            <a:ext cx="3630692" cy="2178368"/>
          </a:xfrm>
          <a:prstGeom prst="rect"/>
          <a:noFill/>
        </p:spPr>
        <p:txBody>
          <a:bodyPr anchor="t" rtlCol="0" wrap="square"/>
          <a:p>
            <a:pPr indent="0" marL="0">
              <a:lnSpc>
                <a:spcPts val="2144"/>
              </a:lnSpc>
              <a:buNone/>
            </a:pPr>
            <a:r>
              <a:rPr dirty="0" sz="1429" lang="en-US">
                <a:solidFill>
                  <a:srgbClr val="333F70"/>
                </a:solidFill>
                <a:latin typeface="Open Sans" pitchFamily="34" charset="0"/>
                <a:ea typeface="Open Sans" pitchFamily="34" charset="-122"/>
                <a:cs typeface="Open Sans" pitchFamily="34" charset="-120"/>
              </a:rPr>
              <a:t>Ecosystem diversity refers to the variety of ecosystems within a region. Different ecosystems provide a range of services, such as water purification, carbon sequestration, and food production. Loss of ecosystem diversity can reduce the overall resilience and productivity of a landscape.</a:t>
            </a:r>
            <a:endParaRPr dirty="0" sz="1429" lang="en-US"/>
          </a:p>
        </p:txBody>
      </p:sp>
      <p:sp>
        <p:nvSpPr>
          <p:cNvPr id="1048627" name="Shape 15"/>
          <p:cNvSpPr/>
          <p:nvPr/>
        </p:nvSpPr>
        <p:spPr>
          <a:xfrm>
            <a:off x="7405926" y="5158502"/>
            <a:ext cx="408384" cy="408384"/>
          </a:xfrm>
          <a:prstGeom prst="roundRect">
            <a:avLst>
              <a:gd name="adj" fmla="val 20002"/>
            </a:avLst>
          </a:prstGeom>
          <a:solidFill>
            <a:srgbClr val="D6F5EE"/>
          </a:solidFill>
          <a:ln w="7620">
            <a:solidFill>
              <a:srgbClr val="BCDBD4"/>
            </a:solidFill>
            <a:prstDash val="solid"/>
          </a:ln>
        </p:spPr>
      </p:sp>
      <p:sp>
        <p:nvSpPr>
          <p:cNvPr id="1048628" name="Text 16"/>
          <p:cNvSpPr/>
          <p:nvPr/>
        </p:nvSpPr>
        <p:spPr>
          <a:xfrm>
            <a:off x="7492841" y="5226487"/>
            <a:ext cx="234434" cy="272296"/>
          </a:xfrm>
          <a:prstGeom prst="rect"/>
          <a:noFill/>
        </p:spPr>
        <p:txBody>
          <a:bodyPr anchor="t" rtlCol="0" wrap="none"/>
          <a:p>
            <a:pPr algn="ctr" indent="0" marL="0">
              <a:lnSpc>
                <a:spcPts val="2144"/>
              </a:lnSpc>
              <a:buNone/>
            </a:pPr>
            <a:r>
              <a:rPr b="1" dirty="0" sz="2144" lang="en-US">
                <a:solidFill>
                  <a:srgbClr val="333F70"/>
                </a:solidFill>
                <a:latin typeface="Unbounded" pitchFamily="34" charset="0"/>
                <a:ea typeface="Unbounded" pitchFamily="34" charset="-122"/>
                <a:cs typeface="Unbounded" pitchFamily="34" charset="-120"/>
              </a:rPr>
              <a:t>4</a:t>
            </a:r>
            <a:endParaRPr dirty="0" sz="2144" lang="en-US"/>
          </a:p>
        </p:txBody>
      </p:sp>
      <p:sp>
        <p:nvSpPr>
          <p:cNvPr id="1048629" name="Text 17"/>
          <p:cNvSpPr/>
          <p:nvPr/>
        </p:nvSpPr>
        <p:spPr>
          <a:xfrm>
            <a:off x="7995761" y="5158502"/>
            <a:ext cx="3058001" cy="283607"/>
          </a:xfrm>
          <a:prstGeom prst="rect"/>
          <a:noFill/>
        </p:spPr>
        <p:txBody>
          <a:bodyPr anchor="t" rtlCol="0" wrap="none"/>
          <a:p>
            <a:pPr indent="0" marL="0">
              <a:lnSpc>
                <a:spcPts val="2233"/>
              </a:lnSpc>
              <a:buNone/>
            </a:pPr>
            <a:r>
              <a:rPr b="1" dirty="0" sz="1787" lang="en-US">
                <a:solidFill>
                  <a:srgbClr val="333F70"/>
                </a:solidFill>
                <a:latin typeface="Unbounded" pitchFamily="34" charset="0"/>
                <a:ea typeface="Unbounded" pitchFamily="34" charset="-122"/>
                <a:cs typeface="Unbounded" pitchFamily="34" charset="-120"/>
              </a:rPr>
              <a:t>Conservation Efforts</a:t>
            </a:r>
            <a:endParaRPr dirty="0" sz="1787" lang="en-US"/>
          </a:p>
        </p:txBody>
      </p:sp>
      <p:sp>
        <p:nvSpPr>
          <p:cNvPr id="1048630" name="Text 18"/>
          <p:cNvSpPr/>
          <p:nvPr/>
        </p:nvSpPr>
        <p:spPr>
          <a:xfrm>
            <a:off x="7995761" y="5550932"/>
            <a:ext cx="3630692" cy="2178368"/>
          </a:xfrm>
          <a:prstGeom prst="rect"/>
          <a:noFill/>
        </p:spPr>
        <p:txBody>
          <a:bodyPr anchor="t" rtlCol="0" wrap="square"/>
          <a:p>
            <a:pPr indent="0" marL="0">
              <a:lnSpc>
                <a:spcPts val="2144"/>
              </a:lnSpc>
              <a:buNone/>
            </a:pPr>
            <a:r>
              <a:rPr dirty="0" sz="1429" lang="en-US">
                <a:solidFill>
                  <a:srgbClr val="333F70"/>
                </a:solidFill>
                <a:latin typeface="Open Sans" pitchFamily="34" charset="0"/>
                <a:ea typeface="Open Sans" pitchFamily="34" charset="-122"/>
                <a:cs typeface="Open Sans" pitchFamily="34" charset="-120"/>
              </a:rPr>
              <a:t>Conservation efforts are critical for preserving biodiversity and ensuring the long-term health of ecosystems. These efforts include habitat protection, species management, and sustainable resource use. It also includes education and outreach to promote awareness of biodiversity conservation.</a:t>
            </a:r>
            <a:endParaRPr dirty="0" sz="1429"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34" name="Shape 0"/>
          <p:cNvSpPr/>
          <p:nvPr/>
        </p:nvSpPr>
        <p:spPr>
          <a:xfrm>
            <a:off x="0" y="0"/>
            <a:ext cx="14630400" cy="8229600"/>
          </a:xfrm>
          <a:prstGeom prst="rect"/>
          <a:solidFill>
            <a:srgbClr val="D6F5EE"/>
          </a:solidFill>
        </p:spPr>
      </p:sp>
      <p:sp>
        <p:nvSpPr>
          <p:cNvPr id="1048636" name="Text 2"/>
          <p:cNvSpPr/>
          <p:nvPr/>
        </p:nvSpPr>
        <p:spPr>
          <a:xfrm>
            <a:off x="2275880" y="584835"/>
            <a:ext cx="10078522" cy="1325880"/>
          </a:xfrm>
          <a:prstGeom prst="rect"/>
          <a:noFill/>
        </p:spPr>
        <p:txBody>
          <a:bodyPr anchor="t" rtlCol="0" wrap="square"/>
          <a:p>
            <a:pPr indent="0" marL="0">
              <a:lnSpc>
                <a:spcPts val="5221"/>
              </a:lnSpc>
              <a:buNone/>
            </a:pPr>
            <a:r>
              <a:rPr b="1" dirty="0" sz="4177" lang="en-US">
                <a:solidFill>
                  <a:srgbClr val="333F70"/>
                </a:solidFill>
                <a:latin typeface="Unbounded" pitchFamily="34" charset="0"/>
                <a:ea typeface="Unbounded" pitchFamily="34" charset="-122"/>
                <a:cs typeface="Unbounded" pitchFamily="34" charset="-120"/>
              </a:rPr>
              <a:t>Climate Change and its Impacts</a:t>
            </a:r>
            <a:endParaRPr dirty="0" sz="4177" lang="en-US"/>
          </a:p>
        </p:txBody>
      </p:sp>
      <p:sp>
        <p:nvSpPr>
          <p:cNvPr id="1048637" name="Text 3"/>
          <p:cNvSpPr/>
          <p:nvPr/>
        </p:nvSpPr>
        <p:spPr>
          <a:xfrm>
            <a:off x="2275880" y="2441138"/>
            <a:ext cx="3013948" cy="663178"/>
          </a:xfrm>
          <a:prstGeom prst="rect"/>
          <a:noFill/>
        </p:spPr>
        <p:txBody>
          <a:bodyPr anchor="t" rtlCol="0" wrap="square"/>
          <a:p>
            <a:pPr indent="0" marL="0">
              <a:lnSpc>
                <a:spcPts val="2610"/>
              </a:lnSpc>
              <a:buNone/>
            </a:pPr>
            <a:r>
              <a:rPr b="1" dirty="0" sz="2088" lang="en-US">
                <a:solidFill>
                  <a:srgbClr val="333F70"/>
                </a:solidFill>
                <a:latin typeface="Unbounded" pitchFamily="34" charset="0"/>
                <a:ea typeface="Unbounded" pitchFamily="34" charset="-122"/>
                <a:cs typeface="Unbounded" pitchFamily="34" charset="-120"/>
              </a:rPr>
              <a:t>Greenhouse Effect</a:t>
            </a:r>
            <a:endParaRPr dirty="0" sz="2088" lang="en-US"/>
          </a:p>
        </p:txBody>
      </p:sp>
      <p:sp>
        <p:nvSpPr>
          <p:cNvPr id="1048638" name="Text 4"/>
          <p:cNvSpPr/>
          <p:nvPr/>
        </p:nvSpPr>
        <p:spPr>
          <a:xfrm>
            <a:off x="2275880" y="3316486"/>
            <a:ext cx="3013948" cy="4137303"/>
          </a:xfrm>
          <a:prstGeom prst="rect"/>
          <a:noFill/>
        </p:spPr>
        <p:txBody>
          <a:bodyPr anchor="t" rtlCol="0" wrap="square"/>
          <a:p>
            <a:pPr indent="0" marL="0">
              <a:lnSpc>
                <a:spcPts val="2506"/>
              </a:lnSpc>
              <a:buNone/>
            </a:pPr>
            <a:r>
              <a:rPr dirty="0" sz="1671" lang="en-US">
                <a:solidFill>
                  <a:srgbClr val="333F70"/>
                </a:solidFill>
                <a:latin typeface="Open Sans" pitchFamily="34" charset="0"/>
                <a:ea typeface="Open Sans" pitchFamily="34" charset="-122"/>
                <a:cs typeface="Open Sans" pitchFamily="34" charset="-120"/>
              </a:rPr>
              <a:t>The greenhouse effect is a natural process that warms the Earth's surface. Greenhouse gases, such as carbon dioxide, methane, and nitrous oxide, trap heat in the atmosphere. However, human activities, particularly the burning of fossil fuels, have increased the concentration of greenhouse gases, leading to enhanced warming and climate change.</a:t>
            </a:r>
            <a:endParaRPr dirty="0" sz="1671" lang="en-US"/>
          </a:p>
        </p:txBody>
      </p:sp>
      <p:sp>
        <p:nvSpPr>
          <p:cNvPr id="1048639" name="Text 5"/>
          <p:cNvSpPr/>
          <p:nvPr/>
        </p:nvSpPr>
        <p:spPr>
          <a:xfrm>
            <a:off x="5815132" y="2441138"/>
            <a:ext cx="2771418" cy="331589"/>
          </a:xfrm>
          <a:prstGeom prst="rect"/>
          <a:noFill/>
        </p:spPr>
        <p:txBody>
          <a:bodyPr anchor="t" rtlCol="0" wrap="none"/>
          <a:p>
            <a:pPr indent="0" marL="0">
              <a:lnSpc>
                <a:spcPts val="2610"/>
              </a:lnSpc>
              <a:buNone/>
            </a:pPr>
            <a:r>
              <a:rPr b="1" dirty="0" sz="2088" lang="en-US">
                <a:solidFill>
                  <a:srgbClr val="333F70"/>
                </a:solidFill>
                <a:latin typeface="Unbounded" pitchFamily="34" charset="0"/>
                <a:ea typeface="Unbounded" pitchFamily="34" charset="-122"/>
                <a:cs typeface="Unbounded" pitchFamily="34" charset="-120"/>
              </a:rPr>
              <a:t>Climate Impacts</a:t>
            </a:r>
            <a:endParaRPr dirty="0" sz="2088" lang="en-US"/>
          </a:p>
        </p:txBody>
      </p:sp>
      <p:sp>
        <p:nvSpPr>
          <p:cNvPr id="1048640" name="Text 6"/>
          <p:cNvSpPr/>
          <p:nvPr/>
        </p:nvSpPr>
        <p:spPr>
          <a:xfrm>
            <a:off x="5815132" y="2984897"/>
            <a:ext cx="3013948" cy="4455557"/>
          </a:xfrm>
          <a:prstGeom prst="rect"/>
          <a:noFill/>
        </p:spPr>
        <p:txBody>
          <a:bodyPr anchor="t" rtlCol="0" wrap="square"/>
          <a:p>
            <a:pPr indent="0" marL="0">
              <a:lnSpc>
                <a:spcPts val="2506"/>
              </a:lnSpc>
              <a:buNone/>
            </a:pPr>
            <a:r>
              <a:rPr dirty="0" sz="1671" lang="en-US">
                <a:solidFill>
                  <a:srgbClr val="333F70"/>
                </a:solidFill>
                <a:latin typeface="Open Sans" pitchFamily="34" charset="0"/>
                <a:ea typeface="Open Sans" pitchFamily="34" charset="-122"/>
                <a:cs typeface="Open Sans" pitchFamily="34" charset="-120"/>
              </a:rPr>
              <a:t>Climate change is causing a range of impacts on ecosystems and human societies. These impacts include rising global temperatures, changes in precipitation patterns, more frequent and intense extreme weather events, sea level rise, and ocean acidification. These changes are already affecting biodiversity, food security, human health, and economic development.</a:t>
            </a:r>
            <a:endParaRPr dirty="0" sz="1671" lang="en-US"/>
          </a:p>
        </p:txBody>
      </p:sp>
      <p:sp>
        <p:nvSpPr>
          <p:cNvPr id="1048641" name="Text 7"/>
          <p:cNvSpPr/>
          <p:nvPr/>
        </p:nvSpPr>
        <p:spPr>
          <a:xfrm>
            <a:off x="9354383" y="2441138"/>
            <a:ext cx="3013948" cy="663178"/>
          </a:xfrm>
          <a:prstGeom prst="rect"/>
          <a:noFill/>
        </p:spPr>
        <p:txBody>
          <a:bodyPr anchor="t" rtlCol="0" wrap="square"/>
          <a:p>
            <a:pPr indent="0" marL="0">
              <a:lnSpc>
                <a:spcPts val="2610"/>
              </a:lnSpc>
              <a:buNone/>
            </a:pPr>
            <a:r>
              <a:rPr b="1" dirty="0" sz="2088" lang="en-US">
                <a:solidFill>
                  <a:srgbClr val="333F70"/>
                </a:solidFill>
                <a:latin typeface="Unbounded" pitchFamily="34" charset="0"/>
                <a:ea typeface="Unbounded" pitchFamily="34" charset="-122"/>
                <a:cs typeface="Unbounded" pitchFamily="34" charset="-120"/>
              </a:rPr>
              <a:t>Mitigation and Adaptation</a:t>
            </a:r>
            <a:endParaRPr dirty="0" sz="2088" lang="en-US"/>
          </a:p>
        </p:txBody>
      </p:sp>
      <p:sp>
        <p:nvSpPr>
          <p:cNvPr id="1048642" name="Text 8"/>
          <p:cNvSpPr/>
          <p:nvPr/>
        </p:nvSpPr>
        <p:spPr>
          <a:xfrm>
            <a:off x="9354383" y="3316486"/>
            <a:ext cx="3013948" cy="3182541"/>
          </a:xfrm>
          <a:prstGeom prst="rect"/>
          <a:noFill/>
        </p:spPr>
        <p:txBody>
          <a:bodyPr anchor="t" rtlCol="0" wrap="square"/>
          <a:p>
            <a:pPr indent="0" marL="0">
              <a:lnSpc>
                <a:spcPts val="2506"/>
              </a:lnSpc>
              <a:buNone/>
            </a:pPr>
            <a:r>
              <a:rPr dirty="0" sz="1671" lang="en-US">
                <a:solidFill>
                  <a:srgbClr val="333F70"/>
                </a:solidFill>
                <a:latin typeface="Open Sans" pitchFamily="34" charset="0"/>
                <a:ea typeface="Open Sans" pitchFamily="34" charset="-122"/>
                <a:cs typeface="Open Sans" pitchFamily="34" charset="-120"/>
              </a:rPr>
              <a:t>Mitigation refers to efforts to reduce greenhouse gas emissions, while adaptation focuses on strategies to minimize the negative impacts of climate change. Both approaches are essential for addressing the challenge of climate change and building a more resilient future.</a:t>
            </a:r>
            <a:endParaRPr dirty="0" sz="1671"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46" name="Shape 0"/>
          <p:cNvSpPr/>
          <p:nvPr/>
        </p:nvSpPr>
        <p:spPr>
          <a:xfrm>
            <a:off x="0" y="0"/>
            <a:ext cx="14630400" cy="8229600"/>
          </a:xfrm>
          <a:prstGeom prst="rect"/>
          <a:solidFill>
            <a:srgbClr val="D6F5EE"/>
          </a:solidFill>
        </p:spPr>
      </p:sp>
      <p:sp>
        <p:nvSpPr>
          <p:cNvPr id="1048648" name="Text 2"/>
          <p:cNvSpPr/>
          <p:nvPr/>
        </p:nvSpPr>
        <p:spPr>
          <a:xfrm>
            <a:off x="3621167" y="427673"/>
            <a:ext cx="7388066" cy="972026"/>
          </a:xfrm>
          <a:prstGeom prst="rect"/>
          <a:noFill/>
        </p:spPr>
        <p:txBody>
          <a:bodyPr anchor="t" rtlCol="0" wrap="square"/>
          <a:p>
            <a:pPr indent="0" marL="0">
              <a:lnSpc>
                <a:spcPts val="3827"/>
              </a:lnSpc>
              <a:buNone/>
            </a:pPr>
            <a:r>
              <a:rPr b="1" dirty="0" sz="3062" lang="en-US">
                <a:solidFill>
                  <a:srgbClr val="333F70"/>
                </a:solidFill>
                <a:latin typeface="Unbounded" pitchFamily="34" charset="0"/>
                <a:ea typeface="Unbounded" pitchFamily="34" charset="-122"/>
                <a:cs typeface="Unbounded" pitchFamily="34" charset="-120"/>
              </a:rPr>
              <a:t>Sustainable Resource Management</a:t>
            </a:r>
            <a:endParaRPr dirty="0" sz="3062" lang="en-US"/>
          </a:p>
        </p:txBody>
      </p:sp>
      <p:pic>
        <p:nvPicPr>
          <p:cNvPr id="2097158" name="Image 0" descr="preencoded.png"/>
          <p:cNvPicPr>
            <a:picLocks noChangeAspect="1"/>
          </p:cNvPicPr>
          <p:nvPr/>
        </p:nvPicPr>
        <p:blipFill>
          <a:blip xmlns:r="http://schemas.openxmlformats.org/officeDocument/2006/relationships" r:embed="rId1"/>
          <a:stretch>
            <a:fillRect/>
          </a:stretch>
        </p:blipFill>
        <p:spPr>
          <a:xfrm>
            <a:off x="3621167" y="1710690"/>
            <a:ext cx="777597" cy="1580198"/>
          </a:xfrm>
          <a:prstGeom prst="rect"/>
        </p:spPr>
      </p:pic>
      <p:sp>
        <p:nvSpPr>
          <p:cNvPr id="1048649" name="Text 3"/>
          <p:cNvSpPr/>
          <p:nvPr/>
        </p:nvSpPr>
        <p:spPr>
          <a:xfrm>
            <a:off x="4632008" y="1866186"/>
            <a:ext cx="2674739" cy="243007"/>
          </a:xfrm>
          <a:prstGeom prst="rect"/>
          <a:noFill/>
        </p:spPr>
        <p:txBody>
          <a:bodyPr anchor="t" rtlCol="0" wrap="none"/>
          <a:p>
            <a:pPr algn="l"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Renewable Resources</a:t>
            </a:r>
            <a:endParaRPr dirty="0" sz="1531" lang="en-US"/>
          </a:p>
        </p:txBody>
      </p:sp>
      <p:sp>
        <p:nvSpPr>
          <p:cNvPr id="1048650" name="Text 4"/>
          <p:cNvSpPr/>
          <p:nvPr/>
        </p:nvSpPr>
        <p:spPr>
          <a:xfrm>
            <a:off x="4632008" y="2202418"/>
            <a:ext cx="6377226" cy="932974"/>
          </a:xfrm>
          <a:prstGeom prst="rect"/>
          <a:noFill/>
        </p:spPr>
        <p:txBody>
          <a:bodyPr anchor="t" rtlCol="0" wrap="square"/>
          <a:p>
            <a:pPr algn="l" indent="0" marL="0">
              <a:lnSpc>
                <a:spcPts val="1837"/>
              </a:lnSpc>
              <a:buNone/>
            </a:pPr>
            <a:r>
              <a:rPr dirty="0" sz="1225" lang="en-US">
                <a:solidFill>
                  <a:srgbClr val="333F70"/>
                </a:solidFill>
                <a:latin typeface="Open Sans" pitchFamily="34" charset="0"/>
                <a:ea typeface="Open Sans" pitchFamily="34" charset="-122"/>
                <a:cs typeface="Open Sans" pitchFamily="34" charset="-120"/>
              </a:rPr>
              <a:t>Sustainable resource management aims to use resources in a way that meets the needs of the present without compromising the ability of future generations to meet their own needs. This includes utilizing renewable resources, such as solar and wind energy, which are naturally replenished.</a:t>
            </a:r>
            <a:endParaRPr dirty="0" sz="1225" lang="en-US"/>
          </a:p>
        </p:txBody>
      </p:sp>
      <p:pic>
        <p:nvPicPr>
          <p:cNvPr id="2097159" name="Image 1" descr="preencoded.png"/>
          <p:cNvPicPr>
            <a:picLocks noChangeAspect="1"/>
          </p:cNvPicPr>
          <p:nvPr/>
        </p:nvPicPr>
        <p:blipFill>
          <a:blip xmlns:r="http://schemas.openxmlformats.org/officeDocument/2006/relationships" r:embed="rId2"/>
          <a:stretch>
            <a:fillRect/>
          </a:stretch>
        </p:blipFill>
        <p:spPr>
          <a:xfrm>
            <a:off x="3621167" y="3290888"/>
            <a:ext cx="777597" cy="1580198"/>
          </a:xfrm>
          <a:prstGeom prst="rect"/>
        </p:spPr>
      </p:pic>
      <p:sp>
        <p:nvSpPr>
          <p:cNvPr id="1048651" name="Text 5"/>
          <p:cNvSpPr/>
          <p:nvPr/>
        </p:nvSpPr>
        <p:spPr>
          <a:xfrm>
            <a:off x="4632008" y="3446383"/>
            <a:ext cx="3705701" cy="243007"/>
          </a:xfrm>
          <a:prstGeom prst="rect"/>
          <a:noFill/>
        </p:spPr>
        <p:txBody>
          <a:bodyPr anchor="t" rtlCol="0" wrap="none"/>
          <a:p>
            <a:pPr algn="l"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Conservation and Restoration</a:t>
            </a:r>
            <a:endParaRPr dirty="0" sz="1531" lang="en-US"/>
          </a:p>
        </p:txBody>
      </p:sp>
      <p:sp>
        <p:nvSpPr>
          <p:cNvPr id="1048652" name="Text 6"/>
          <p:cNvSpPr/>
          <p:nvPr/>
        </p:nvSpPr>
        <p:spPr>
          <a:xfrm>
            <a:off x="4632008" y="3782616"/>
            <a:ext cx="6377226" cy="932974"/>
          </a:xfrm>
          <a:prstGeom prst="rect"/>
          <a:noFill/>
        </p:spPr>
        <p:txBody>
          <a:bodyPr anchor="t" rtlCol="0" wrap="square"/>
          <a:p>
            <a:pPr algn="l" indent="0" marL="0">
              <a:lnSpc>
                <a:spcPts val="1837"/>
              </a:lnSpc>
              <a:buNone/>
            </a:pPr>
            <a:r>
              <a:rPr dirty="0" sz="1225" lang="en-US">
                <a:solidFill>
                  <a:srgbClr val="333F70"/>
                </a:solidFill>
                <a:latin typeface="Open Sans" pitchFamily="34" charset="0"/>
                <a:ea typeface="Open Sans" pitchFamily="34" charset="-122"/>
                <a:cs typeface="Open Sans" pitchFamily="34" charset="-120"/>
              </a:rPr>
              <a:t>Sustainable resource management also involves conserving natural resources, such as forests, water, and soil, through practices such as reforestation, watershed protection, and sustainable agriculture. It also includes restoring degraded ecosystems, such as wetlands and grasslands.</a:t>
            </a:r>
            <a:endParaRPr dirty="0" sz="1225" lang="en-US"/>
          </a:p>
        </p:txBody>
      </p:sp>
      <p:pic>
        <p:nvPicPr>
          <p:cNvPr id="2097160" name="Image 2" descr="preencoded.png"/>
          <p:cNvPicPr>
            <a:picLocks noChangeAspect="1"/>
          </p:cNvPicPr>
          <p:nvPr/>
        </p:nvPicPr>
        <p:blipFill>
          <a:blip xmlns:r="http://schemas.openxmlformats.org/officeDocument/2006/relationships" r:embed="rId3"/>
          <a:stretch>
            <a:fillRect/>
          </a:stretch>
        </p:blipFill>
        <p:spPr>
          <a:xfrm>
            <a:off x="3621167" y="4871085"/>
            <a:ext cx="777597" cy="1580198"/>
          </a:xfrm>
          <a:prstGeom prst="rect"/>
        </p:spPr>
      </p:pic>
      <p:sp>
        <p:nvSpPr>
          <p:cNvPr id="1048653" name="Text 7"/>
          <p:cNvSpPr/>
          <p:nvPr/>
        </p:nvSpPr>
        <p:spPr>
          <a:xfrm>
            <a:off x="4632008" y="5026581"/>
            <a:ext cx="3848695" cy="243007"/>
          </a:xfrm>
          <a:prstGeom prst="rect"/>
          <a:noFill/>
        </p:spPr>
        <p:txBody>
          <a:bodyPr anchor="t" rtlCol="0" wrap="none"/>
          <a:p>
            <a:pPr algn="l"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Waste Reduction and Recycling</a:t>
            </a:r>
            <a:endParaRPr dirty="0" sz="1531" lang="en-US"/>
          </a:p>
        </p:txBody>
      </p:sp>
      <p:sp>
        <p:nvSpPr>
          <p:cNvPr id="1048654" name="Text 8"/>
          <p:cNvSpPr/>
          <p:nvPr/>
        </p:nvSpPr>
        <p:spPr>
          <a:xfrm>
            <a:off x="4632008" y="5362813"/>
            <a:ext cx="6377226" cy="932974"/>
          </a:xfrm>
          <a:prstGeom prst="rect"/>
          <a:noFill/>
        </p:spPr>
        <p:txBody>
          <a:bodyPr anchor="t" rtlCol="0" wrap="square"/>
          <a:p>
            <a:pPr algn="l" indent="0" marL="0">
              <a:lnSpc>
                <a:spcPts val="1837"/>
              </a:lnSpc>
              <a:buNone/>
            </a:pPr>
            <a:r>
              <a:rPr dirty="0" sz="1225" lang="en-US">
                <a:solidFill>
                  <a:srgbClr val="333F70"/>
                </a:solidFill>
                <a:latin typeface="Open Sans" pitchFamily="34" charset="0"/>
                <a:ea typeface="Open Sans" pitchFamily="34" charset="-122"/>
                <a:cs typeface="Open Sans" pitchFamily="34" charset="-120"/>
              </a:rPr>
              <a:t>Reducing waste generation and increasing recycling are critical components of sustainable resource management. This involves promoting practices such as composting, reducing packaging, and reusing materials to minimize the environmental footprint of human activities.</a:t>
            </a:r>
            <a:endParaRPr dirty="0" sz="1225" lang="en-US"/>
          </a:p>
        </p:txBody>
      </p:sp>
      <p:pic>
        <p:nvPicPr>
          <p:cNvPr id="2097161" name="Image 3" descr="preencoded.png"/>
          <p:cNvPicPr>
            <a:picLocks noChangeAspect="1"/>
          </p:cNvPicPr>
          <p:nvPr/>
        </p:nvPicPr>
        <p:blipFill>
          <a:blip xmlns:r="http://schemas.openxmlformats.org/officeDocument/2006/relationships" r:embed="rId4"/>
          <a:stretch>
            <a:fillRect/>
          </a:stretch>
        </p:blipFill>
        <p:spPr>
          <a:xfrm>
            <a:off x="3621167" y="6451283"/>
            <a:ext cx="777597" cy="1580198"/>
          </a:xfrm>
          <a:prstGeom prst="rect"/>
        </p:spPr>
      </p:pic>
      <p:sp>
        <p:nvSpPr>
          <p:cNvPr id="1048655" name="Text 9"/>
          <p:cNvSpPr/>
          <p:nvPr/>
        </p:nvSpPr>
        <p:spPr>
          <a:xfrm>
            <a:off x="4632008" y="6606778"/>
            <a:ext cx="2774752" cy="243007"/>
          </a:xfrm>
          <a:prstGeom prst="rect"/>
          <a:noFill/>
        </p:spPr>
        <p:txBody>
          <a:bodyPr anchor="t" rtlCol="0" wrap="none"/>
          <a:p>
            <a:pPr algn="l" indent="0" marL="0">
              <a:lnSpc>
                <a:spcPts val="1914"/>
              </a:lnSpc>
              <a:buNone/>
            </a:pPr>
            <a:r>
              <a:rPr b="1" dirty="0" sz="1531" lang="en-US">
                <a:solidFill>
                  <a:srgbClr val="333F70"/>
                </a:solidFill>
                <a:latin typeface="Unbounded" pitchFamily="34" charset="0"/>
                <a:ea typeface="Unbounded" pitchFamily="34" charset="-122"/>
                <a:cs typeface="Unbounded" pitchFamily="34" charset="-120"/>
              </a:rPr>
              <a:t>Policy and Governance</a:t>
            </a:r>
            <a:endParaRPr dirty="0" sz="1531" lang="en-US"/>
          </a:p>
        </p:txBody>
      </p:sp>
      <p:sp>
        <p:nvSpPr>
          <p:cNvPr id="1048656" name="Text 10"/>
          <p:cNvSpPr/>
          <p:nvPr/>
        </p:nvSpPr>
        <p:spPr>
          <a:xfrm>
            <a:off x="4632008" y="6943011"/>
            <a:ext cx="6377226" cy="932974"/>
          </a:xfrm>
          <a:prstGeom prst="rect"/>
          <a:noFill/>
        </p:spPr>
        <p:txBody>
          <a:bodyPr anchor="t" rtlCol="0" wrap="square"/>
          <a:p>
            <a:pPr algn="l" indent="0" marL="0">
              <a:lnSpc>
                <a:spcPts val="1837"/>
              </a:lnSpc>
              <a:buNone/>
            </a:pPr>
            <a:r>
              <a:rPr dirty="0" sz="1225" lang="en-US">
                <a:solidFill>
                  <a:srgbClr val="333F70"/>
                </a:solidFill>
                <a:latin typeface="Open Sans" pitchFamily="34" charset="0"/>
                <a:ea typeface="Open Sans" pitchFamily="34" charset="-122"/>
                <a:cs typeface="Open Sans" pitchFamily="34" charset="-120"/>
              </a:rPr>
              <a:t>Effective policy and governance are essential for promoting sustainable resource management. This includes establishing regulations, providing incentives, and fostering collaboration among stakeholders to ensure the long-term health of ecosystems and the well-being of future generations.</a:t>
            </a:r>
            <a:endParaRPr dirty="0" sz="1225"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60" name="Shape 0"/>
          <p:cNvSpPr/>
          <p:nvPr/>
        </p:nvSpPr>
        <p:spPr>
          <a:xfrm>
            <a:off x="0" y="0"/>
            <a:ext cx="14630400" cy="8229600"/>
          </a:xfrm>
          <a:prstGeom prst="rect"/>
          <a:solidFill>
            <a:srgbClr val="D6F5EE"/>
          </a:solidFill>
        </p:spPr>
      </p:sp>
      <p:sp>
        <p:nvSpPr>
          <p:cNvPr id="1048662" name="Text 2"/>
          <p:cNvSpPr/>
          <p:nvPr/>
        </p:nvSpPr>
        <p:spPr>
          <a:xfrm>
            <a:off x="2047756" y="609838"/>
            <a:ext cx="10534888" cy="1386126"/>
          </a:xfrm>
          <a:prstGeom prst="rect"/>
          <a:noFill/>
        </p:spPr>
        <p:txBody>
          <a:bodyPr anchor="t" rtlCol="0" wrap="square"/>
          <a:p>
            <a:pPr indent="0" marL="0">
              <a:lnSpc>
                <a:spcPts val="5457"/>
              </a:lnSpc>
              <a:buNone/>
            </a:pPr>
            <a:r>
              <a:rPr b="1" dirty="0" sz="4366" lang="en-US">
                <a:solidFill>
                  <a:srgbClr val="333F70"/>
                </a:solidFill>
                <a:latin typeface="Unbounded" pitchFamily="34" charset="0"/>
                <a:ea typeface="Unbounded" pitchFamily="34" charset="-122"/>
                <a:cs typeface="Unbounded" pitchFamily="34" charset="-120"/>
              </a:rPr>
              <a:t>Ecological Footprint and Sustainability</a:t>
            </a:r>
            <a:endParaRPr dirty="0" sz="4366" lang="en-US"/>
          </a:p>
        </p:txBody>
      </p:sp>
      <p:sp>
        <p:nvSpPr>
          <p:cNvPr id="1048663" name="Shape 3"/>
          <p:cNvSpPr/>
          <p:nvPr/>
        </p:nvSpPr>
        <p:spPr>
          <a:xfrm>
            <a:off x="2047756" y="2439472"/>
            <a:ext cx="10534888" cy="5183505"/>
          </a:xfrm>
          <a:prstGeom prst="roundRect">
            <a:avLst>
              <a:gd name="adj" fmla="val 1925"/>
            </a:avLst>
          </a:prstGeom>
          <a:noFill/>
          <a:ln w="7620">
            <a:solidFill>
              <a:srgbClr val="000000">
                <a:alpha val="8000"/>
              </a:srgbClr>
            </a:solidFill>
            <a:prstDash val="solid"/>
          </a:ln>
        </p:spPr>
      </p:sp>
      <p:sp>
        <p:nvSpPr>
          <p:cNvPr id="1048664" name="Shape 4"/>
          <p:cNvSpPr/>
          <p:nvPr/>
        </p:nvSpPr>
        <p:spPr>
          <a:xfrm>
            <a:off x="2055376" y="2447092"/>
            <a:ext cx="10519648" cy="613886"/>
          </a:xfrm>
          <a:prstGeom prst="rect"/>
          <a:solidFill>
            <a:srgbClr val="FFFFFF">
              <a:alpha val="4000"/>
            </a:srgbClr>
          </a:solidFill>
        </p:spPr>
      </p:sp>
      <p:sp>
        <p:nvSpPr>
          <p:cNvPr id="1048665" name="Text 5"/>
          <p:cNvSpPr/>
          <p:nvPr/>
        </p:nvSpPr>
        <p:spPr>
          <a:xfrm>
            <a:off x="2277070" y="2587704"/>
            <a:ext cx="4812625" cy="332661"/>
          </a:xfrm>
          <a:prstGeom prst="rect"/>
          <a:noFill/>
        </p:spPr>
        <p:txBody>
          <a:bodyPr anchor="t" rtlCol="0" wrap="non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Ecological Footprint</a:t>
            </a:r>
            <a:endParaRPr dirty="0" sz="1746" lang="en-US"/>
          </a:p>
        </p:txBody>
      </p:sp>
      <p:sp>
        <p:nvSpPr>
          <p:cNvPr id="1048666" name="Text 6"/>
          <p:cNvSpPr/>
          <p:nvPr/>
        </p:nvSpPr>
        <p:spPr>
          <a:xfrm>
            <a:off x="7540704" y="2587704"/>
            <a:ext cx="4812625" cy="332661"/>
          </a:xfrm>
          <a:prstGeom prst="rect"/>
          <a:noFill/>
        </p:spPr>
        <p:txBody>
          <a:bodyPr anchor="t" rtlCol="0" wrap="non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Sustainability</a:t>
            </a:r>
            <a:endParaRPr dirty="0" sz="1746" lang="en-US"/>
          </a:p>
        </p:txBody>
      </p:sp>
      <p:sp>
        <p:nvSpPr>
          <p:cNvPr id="1048667" name="Shape 7"/>
          <p:cNvSpPr/>
          <p:nvPr/>
        </p:nvSpPr>
        <p:spPr>
          <a:xfrm>
            <a:off x="2055376" y="3060978"/>
            <a:ext cx="10519648" cy="2277189"/>
          </a:xfrm>
          <a:prstGeom prst="rect"/>
          <a:solidFill>
            <a:srgbClr val="000000">
              <a:alpha val="4000"/>
            </a:srgbClr>
          </a:solidFill>
        </p:spPr>
      </p:sp>
      <p:sp>
        <p:nvSpPr>
          <p:cNvPr id="1048668" name="Text 8"/>
          <p:cNvSpPr/>
          <p:nvPr/>
        </p:nvSpPr>
        <p:spPr>
          <a:xfrm>
            <a:off x="2277070" y="3201591"/>
            <a:ext cx="4812625" cy="1995964"/>
          </a:xfrm>
          <a:prstGeom prst="rect"/>
          <a:noFill/>
        </p:spPr>
        <p:txBody>
          <a:bodyPr anchor="t" rtlCol="0" wrap="squar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The ecological footprint is a measure of the amount of biologically productive land and water area that a person, city, country, or other entity requires to produce the resources it consumes and absorb its waste. It is a way of quantifying our impact on the planet.</a:t>
            </a:r>
            <a:endParaRPr dirty="0" sz="1746" lang="en-US"/>
          </a:p>
        </p:txBody>
      </p:sp>
      <p:sp>
        <p:nvSpPr>
          <p:cNvPr id="1048669" name="Text 9"/>
          <p:cNvSpPr/>
          <p:nvPr/>
        </p:nvSpPr>
        <p:spPr>
          <a:xfrm>
            <a:off x="7540704" y="3201591"/>
            <a:ext cx="4812625" cy="1995964"/>
          </a:xfrm>
          <a:prstGeom prst="rect"/>
          <a:noFill/>
        </p:spPr>
        <p:txBody>
          <a:bodyPr anchor="t" rtlCol="0" wrap="squar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Sustainability is a concept that emphasizes meeting the needs of the present without compromising the ability of future generations to meet their own needs. It requires balancing economic growth, environmental protection, and social equity.</a:t>
            </a:r>
            <a:endParaRPr dirty="0" sz="1746" lang="en-US"/>
          </a:p>
        </p:txBody>
      </p:sp>
      <p:sp>
        <p:nvSpPr>
          <p:cNvPr id="1048670" name="Shape 10"/>
          <p:cNvSpPr/>
          <p:nvPr/>
        </p:nvSpPr>
        <p:spPr>
          <a:xfrm>
            <a:off x="2055376" y="5338167"/>
            <a:ext cx="10519648" cy="2277189"/>
          </a:xfrm>
          <a:prstGeom prst="rect"/>
          <a:solidFill>
            <a:srgbClr val="FFFFFF">
              <a:alpha val="4000"/>
            </a:srgbClr>
          </a:solidFill>
        </p:spPr>
      </p:sp>
      <p:sp>
        <p:nvSpPr>
          <p:cNvPr id="1048671" name="Text 11"/>
          <p:cNvSpPr/>
          <p:nvPr/>
        </p:nvSpPr>
        <p:spPr>
          <a:xfrm>
            <a:off x="2277070" y="5478780"/>
            <a:ext cx="4812625" cy="1995964"/>
          </a:xfrm>
          <a:prstGeom prst="rect"/>
          <a:noFill/>
        </p:spPr>
        <p:txBody>
          <a:bodyPr anchor="t" rtlCol="0" wrap="squar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The ecological footprint helps us understand how much we are consuming and how our consumption patterns are affecting the planet. By understanding our ecological footprint, we can make informed decisions about how to live more sustainably.</a:t>
            </a:r>
            <a:endParaRPr dirty="0" sz="1746" lang="en-US"/>
          </a:p>
        </p:txBody>
      </p:sp>
      <p:sp>
        <p:nvSpPr>
          <p:cNvPr id="1048672" name="Text 12"/>
          <p:cNvSpPr/>
          <p:nvPr/>
        </p:nvSpPr>
        <p:spPr>
          <a:xfrm>
            <a:off x="7540704" y="5478780"/>
            <a:ext cx="4812625" cy="1995964"/>
          </a:xfrm>
          <a:prstGeom prst="rect"/>
          <a:noFill/>
        </p:spPr>
        <p:txBody>
          <a:bodyPr anchor="t" rtlCol="0" wrap="square"/>
          <a:p>
            <a:pPr indent="0" marL="0">
              <a:lnSpc>
                <a:spcPts val="2620"/>
              </a:lnSpc>
              <a:buNone/>
            </a:pPr>
            <a:r>
              <a:rPr dirty="0" sz="1746" lang="en-US">
                <a:solidFill>
                  <a:srgbClr val="333F70"/>
                </a:solidFill>
                <a:latin typeface="Open Sans" pitchFamily="34" charset="0"/>
                <a:ea typeface="Open Sans" pitchFamily="34" charset="-122"/>
                <a:cs typeface="Open Sans" pitchFamily="34" charset="-120"/>
              </a:rPr>
              <a:t>Living sustainably involves making choices that reduce our impact on the environment and promote social equity. This includes reducing our consumption, using renewable energy, conserving water, and supporting sustainable businesses and policies.</a:t>
            </a:r>
            <a:endParaRPr dirty="0" sz="1746"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76" name="Shape 0"/>
          <p:cNvSpPr/>
          <p:nvPr/>
        </p:nvSpPr>
        <p:spPr>
          <a:xfrm>
            <a:off x="0" y="0"/>
            <a:ext cx="14630400" cy="8229600"/>
          </a:xfrm>
          <a:prstGeom prst="rect"/>
          <a:solidFill>
            <a:srgbClr val="D6F5EE"/>
          </a:solidFill>
        </p:spPr>
      </p:sp>
      <p:pic>
        <p:nvPicPr>
          <p:cNvPr id="2097164"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678" name="Text 2"/>
          <p:cNvSpPr/>
          <p:nvPr/>
        </p:nvSpPr>
        <p:spPr>
          <a:xfrm>
            <a:off x="833199" y="1587460"/>
            <a:ext cx="7477601" cy="1388745"/>
          </a:xfrm>
          <a:prstGeom prst="rect"/>
          <a:noFill/>
        </p:spPr>
        <p:txBody>
          <a:bodyPr anchor="t" rtlCol="0" wrap="square"/>
          <a:p>
            <a:pPr indent="0" marL="0">
              <a:lnSpc>
                <a:spcPts val="5468"/>
              </a:lnSpc>
              <a:buNone/>
            </a:pPr>
            <a:r>
              <a:rPr b="1" dirty="0" sz="4374" lang="en-US">
                <a:solidFill>
                  <a:srgbClr val="333F70"/>
                </a:solidFill>
                <a:latin typeface="Unbounded" pitchFamily="34" charset="0"/>
                <a:ea typeface="Unbounded" pitchFamily="34" charset="-122"/>
                <a:cs typeface="Unbounded" pitchFamily="34" charset="-120"/>
              </a:rPr>
              <a:t>Conclusion and Future Outlook</a:t>
            </a:r>
            <a:endParaRPr dirty="0" sz="4374" lang="en-US"/>
          </a:p>
        </p:txBody>
      </p:sp>
      <p:sp>
        <p:nvSpPr>
          <p:cNvPr id="1048679" name="Text 3"/>
          <p:cNvSpPr/>
          <p:nvPr/>
        </p:nvSpPr>
        <p:spPr>
          <a:xfrm>
            <a:off x="833199" y="3309461"/>
            <a:ext cx="7477601" cy="3332559"/>
          </a:xfrm>
          <a:prstGeom prst="rect"/>
          <a:noFill/>
        </p:spPr>
        <p:txBody>
          <a:bodyPr anchor="t" rtlCol="0" wrap="square"/>
          <a:p>
            <a:pPr indent="0" marL="0">
              <a:lnSpc>
                <a:spcPts val="2624"/>
              </a:lnSpc>
              <a:buNone/>
            </a:pPr>
            <a:r>
              <a:rPr dirty="0" sz="1750" lang="en-US">
                <a:solidFill>
                  <a:srgbClr val="333F70"/>
                </a:solidFill>
                <a:latin typeface="Open Sans" pitchFamily="34" charset="0"/>
                <a:ea typeface="Open Sans" pitchFamily="34" charset="-122"/>
                <a:cs typeface="Open Sans" pitchFamily="34" charset="-120"/>
              </a:rPr>
              <a:t>Ecology provides a crucial framework for understanding the interconnectedness of life on Earth. As we face growing environmental challenges, such as climate change, biodiversity loss, and pollution, understanding ecological principles is more important than ever. By embracing sustainable resource management, reducing our ecological footprint, and supporting conservation efforts, we can create a more sustainable and equitable future for all. The future of our planet depends on our collective commitment to ecological principles and sustainable practices. By working together, we can ensure that the Earth remains a healthy and thriving home for generations to come.</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2024-06-17T18:02:25Z</dcterms:created>
  <dcterms:modified xsi:type="dcterms:W3CDTF">2024-06-18T06:07:42Z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bc8db4bb451e4b1aa528eaeed93975e6</vt:lpwstr>
  </property>
</Properties>
</file>