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71" r:id="rId3"/>
    <p:sldId id="272" r:id="rId4"/>
    <p:sldId id="256" r:id="rId5"/>
    <p:sldId id="257" r:id="rId6"/>
    <p:sldId id="258" r:id="rId7"/>
    <p:sldId id="259" r:id="rId8"/>
    <p:sldId id="260" r:id="rId9"/>
    <p:sldId id="261" r:id="rId10"/>
    <p:sldId id="262" r:id="rId11"/>
    <p:sldId id="273"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3" name=""/>
        <p:cNvGrpSpPr/>
        <p:nvPr/>
      </p:nvGrpSpPr>
      <p:grpSpPr>
        <a:xfrm>
          <a:off x="0" y="0"/>
          <a:ext cx="0" cy="0"/>
          <a:chOff x="0" y="0"/>
          <a:chExt cx="0" cy="0"/>
        </a:xfrm>
      </p:grpSpPr>
      <p:sp>
        <p:nvSpPr>
          <p:cNvPr id="1048689"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90"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91"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92"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3"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94"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 name=""/>
        <p:cNvGrpSpPr/>
        <p:nvPr/>
      </p:nvGrpSpPr>
      <p:grpSpPr>
        <a:xfrm>
          <a:off x="0" y="0"/>
          <a:ext cx="0" cy="0"/>
          <a:chOff x="0" y="0"/>
          <a:chExt cx="0" cy="0"/>
        </a:xfrm>
      </p:grpSpPr>
      <p:sp>
        <p:nvSpPr>
          <p:cNvPr id="1048582" name="Slide Image Placeholder 1"/>
          <p:cNvSpPr>
            <a:spLocks noChangeAspect="1" noRot="1" noGrp="1"/>
          </p:cNvSpPr>
          <p:nvPr>
            <p:ph type="sldImg"/>
          </p:nvPr>
        </p:nvSpPr>
        <p:spPr/>
      </p:sp>
      <p:sp>
        <p:nvSpPr>
          <p:cNvPr id="1048583" name="Notes Placeholder 2"/>
          <p:cNvSpPr>
            <a:spLocks noGrp="1"/>
          </p:cNvSpPr>
          <p:nvPr>
            <p:ph type="body" idx="1"/>
          </p:nvPr>
        </p:nvSpPr>
        <p:spPr/>
        <p:txBody>
          <a:bodyPr/>
          <a:p>
            <a:r>
              <a:rPr dirty="0" lang="en-US"/>
              <a:t/>
            </a:r>
            <a:endParaRPr dirty="0" lang="en-US"/>
          </a:p>
        </p:txBody>
      </p:sp>
      <p:sp>
        <p:nvSpPr>
          <p:cNvPr id="1048584"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048594" name="Slide Image Placeholder 1"/>
          <p:cNvSpPr>
            <a:spLocks noChangeAspect="1" noRot="1" noGrp="1"/>
          </p:cNvSpPr>
          <p:nvPr>
            <p:ph type="sldImg"/>
          </p:nvPr>
        </p:nvSpPr>
        <p:spPr/>
      </p:sp>
      <p:sp>
        <p:nvSpPr>
          <p:cNvPr id="1048595" name="Notes Placeholder 2"/>
          <p:cNvSpPr>
            <a:spLocks noGrp="1"/>
          </p:cNvSpPr>
          <p:nvPr>
            <p:ph type="body" idx="1"/>
          </p:nvPr>
        </p:nvSpPr>
        <p:spPr/>
        <p:txBody>
          <a:bodyPr/>
          <a:p>
            <a:r>
              <a:rPr dirty="0" lang="en-US"/>
              <a:t/>
            </a:r>
            <a:endParaRPr dirty="0" lang="en-US"/>
          </a:p>
        </p:txBody>
      </p:sp>
      <p:sp>
        <p:nvSpPr>
          <p:cNvPr id="1048596"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618" name="Slide Image Placeholder 1"/>
          <p:cNvSpPr>
            <a:spLocks noChangeAspect="1" noRot="1" noGrp="1"/>
          </p:cNvSpPr>
          <p:nvPr>
            <p:ph type="sldImg"/>
          </p:nvPr>
        </p:nvSpPr>
        <p:spPr/>
      </p:sp>
      <p:sp>
        <p:nvSpPr>
          <p:cNvPr id="1048619" name="Notes Placeholder 2"/>
          <p:cNvSpPr>
            <a:spLocks noGrp="1"/>
          </p:cNvSpPr>
          <p:nvPr>
            <p:ph type="body" idx="1"/>
          </p:nvPr>
        </p:nvSpPr>
        <p:spPr/>
        <p:txBody>
          <a:bodyPr/>
          <a:p>
            <a:r>
              <a:rPr dirty="0" lang="en-US"/>
              <a:t/>
            </a:r>
            <a:endParaRPr dirty="0" lang="en-US"/>
          </a:p>
        </p:txBody>
      </p:sp>
      <p:sp>
        <p:nvSpPr>
          <p:cNvPr id="1048620"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639" name="Slide Image Placeholder 1"/>
          <p:cNvSpPr>
            <a:spLocks noChangeAspect="1" noRot="1" noGrp="1"/>
          </p:cNvSpPr>
          <p:nvPr>
            <p:ph type="sldImg"/>
          </p:nvPr>
        </p:nvSpPr>
        <p:spPr/>
      </p:sp>
      <p:sp>
        <p:nvSpPr>
          <p:cNvPr id="1048640" name="Notes Placeholder 2"/>
          <p:cNvSpPr>
            <a:spLocks noGrp="1"/>
          </p:cNvSpPr>
          <p:nvPr>
            <p:ph type="body" idx="1"/>
          </p:nvPr>
        </p:nvSpPr>
        <p:spPr/>
        <p:txBody>
          <a:bodyPr/>
          <a:p>
            <a:r>
              <a:rPr dirty="0" lang="en-US"/>
              <a:t/>
            </a:r>
            <a:endParaRPr dirty="0" lang="en-US"/>
          </a:p>
        </p:txBody>
      </p:sp>
      <p:sp>
        <p:nvSpPr>
          <p:cNvPr id="1048641"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53" name="Slide Image Placeholder 1"/>
          <p:cNvSpPr>
            <a:spLocks noChangeAspect="1" noRot="1" noGrp="1"/>
          </p:cNvSpPr>
          <p:nvPr>
            <p:ph type="sldImg"/>
          </p:nvPr>
        </p:nvSpPr>
        <p:spPr/>
      </p:sp>
      <p:sp>
        <p:nvSpPr>
          <p:cNvPr id="1048654" name="Notes Placeholder 2"/>
          <p:cNvSpPr>
            <a:spLocks noGrp="1"/>
          </p:cNvSpPr>
          <p:nvPr>
            <p:ph type="body" idx="1"/>
          </p:nvPr>
        </p:nvSpPr>
        <p:spPr/>
        <p:txBody>
          <a:bodyPr/>
          <a:p>
            <a:r>
              <a:rPr dirty="0" lang="en-US"/>
              <a:t/>
            </a:r>
            <a:endParaRPr dirty="0" lang="en-US"/>
          </a:p>
        </p:txBody>
      </p:sp>
      <p:sp>
        <p:nvSpPr>
          <p:cNvPr id="1048655"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70" name="Slide Image Placeholder 1"/>
          <p:cNvSpPr>
            <a:spLocks noChangeAspect="1" noRot="1" noGrp="1"/>
          </p:cNvSpPr>
          <p:nvPr>
            <p:ph type="sldImg"/>
          </p:nvPr>
        </p:nvSpPr>
        <p:spPr/>
      </p:sp>
      <p:sp>
        <p:nvSpPr>
          <p:cNvPr id="1048671" name="Notes Placeholder 2"/>
          <p:cNvSpPr>
            <a:spLocks noGrp="1"/>
          </p:cNvSpPr>
          <p:nvPr>
            <p:ph type="body" idx="1"/>
          </p:nvPr>
        </p:nvSpPr>
        <p:spPr/>
        <p:txBody>
          <a:bodyPr/>
          <a:p>
            <a:r>
              <a:rPr dirty="0" lang="en-US"/>
              <a:t/>
            </a:r>
            <a:endParaRPr dirty="0" lang="en-US"/>
          </a:p>
        </p:txBody>
      </p:sp>
      <p:sp>
        <p:nvSpPr>
          <p:cNvPr id="1048672"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86" name="Slide Image Placeholder 1"/>
          <p:cNvSpPr>
            <a:spLocks noChangeAspect="1" noRot="1" noGrp="1"/>
          </p:cNvSpPr>
          <p:nvPr>
            <p:ph type="sldImg"/>
          </p:nvPr>
        </p:nvSpPr>
        <p:spPr/>
      </p:sp>
      <p:sp>
        <p:nvSpPr>
          <p:cNvPr id="1048687" name="Notes Placeholder 2"/>
          <p:cNvSpPr>
            <a:spLocks noGrp="1"/>
          </p:cNvSpPr>
          <p:nvPr>
            <p:ph type="body" idx="1"/>
          </p:nvPr>
        </p:nvSpPr>
        <p:spPr/>
        <p:txBody>
          <a:bodyPr/>
          <a:p>
            <a:r>
              <a:rPr dirty="0" lang="en-US"/>
              <a:t/>
            </a:r>
            <a:endParaRPr dirty="0" lang="en-US"/>
          </a:p>
        </p:txBody>
      </p:sp>
      <p:sp>
        <p:nvSpPr>
          <p:cNvPr id="1048688"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9"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4" name=""/>
        <p:cNvGrpSpPr/>
        <p:nvPr/>
      </p:nvGrpSpPr>
      <p:grpSpPr>
        <a:xfrm>
          <a:off x="0" y="0"/>
          <a:ext cx="0" cy="0"/>
          <a:chOff x="0" y="0"/>
          <a:chExt cx="0" cy="0"/>
        </a:xfrm>
      </p:grpSpPr>
      <p:sp>
        <p:nvSpPr>
          <p:cNvPr id="1048695" name=""/>
          <p:cNvSpPr txBox="1"/>
          <p:nvPr/>
        </p:nvSpPr>
        <p:spPr>
          <a:xfrm>
            <a:off x="447694" y="3529330"/>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696" name=""/>
          <p:cNvSpPr txBox="1"/>
          <p:nvPr/>
        </p:nvSpPr>
        <p:spPr>
          <a:xfrm>
            <a:off x="9284014" y="4700271"/>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697" name=""/>
          <p:cNvSpPr txBox="1"/>
          <p:nvPr/>
        </p:nvSpPr>
        <p:spPr>
          <a:xfrm rot="21600000">
            <a:off x="447693" y="1327149"/>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FFFF00"/>
                </a:solidFill>
                <a:latin typeface="Calibri"/>
              </a:rPr>
              <a:t>DANTULARI NARAYANA RAJA COLLEGE
(AUTONOMUS)
</a:t>
            </a:r>
            <a:endParaRPr sz="3600" lang="en-IN">
              <a:solidFill>
                <a:srgbClr val="FFFF00"/>
              </a:solidFill>
            </a:endParaRPr>
          </a:p>
        </p:txBody>
      </p:sp>
      <p:sp>
        <p:nvSpPr>
          <p:cNvPr id="1048698"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6"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5" name=""/>
        <p:cNvGrpSpPr/>
        <p:nvPr/>
      </p:nvGrpSpPr>
      <p:grpSpPr>
        <a:xfrm>
          <a:off x="0" y="0"/>
          <a:ext cx="0" cy="0"/>
          <a:chOff x="0" y="0"/>
          <a:chExt cx="0" cy="0"/>
        </a:xfrm>
      </p:grpSpPr>
      <p:sp>
        <p:nvSpPr>
          <p:cNvPr id="1048699" name=""/>
          <p:cNvSpPr txBox="1"/>
          <p:nvPr/>
        </p:nvSpPr>
        <p:spPr>
          <a:xfrm>
            <a:off x="0" y="2967698"/>
            <a:ext cx="15204079" cy="1399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8800" i="1" lang="en-US">
                <a:solidFill>
                  <a:srgbClr val="FFFF00"/>
                </a:solidFill>
                <a:latin typeface="Arial"/>
              </a:rPr>
              <a:t>G</a:t>
            </a:r>
            <a:r>
              <a:rPr b="1" sz="8800" i="1" lang="en-US">
                <a:solidFill>
                  <a:srgbClr val="FFFF00"/>
                </a:solidFill>
                <a:latin typeface="Arial"/>
              </a:rPr>
              <a:t>E</a:t>
            </a:r>
            <a:r>
              <a:rPr b="1" sz="8800" i="1" lang="en-US">
                <a:solidFill>
                  <a:srgbClr val="FFFF00"/>
                </a:solidFill>
                <a:latin typeface="Arial"/>
              </a:rPr>
              <a:t>N</a:t>
            </a:r>
            <a:r>
              <a:rPr b="1" sz="8800" i="1" lang="en-US">
                <a:solidFill>
                  <a:srgbClr val="FFFF00"/>
                </a:solidFill>
                <a:latin typeface="Arial"/>
              </a:rPr>
              <a:t>E</a:t>
            </a:r>
            <a:r>
              <a:rPr b="1" sz="8800" i="1" lang="en-US">
                <a:solidFill>
                  <a:srgbClr val="FFFF00"/>
                </a:solidFill>
                <a:latin typeface="Arial"/>
              </a:rPr>
              <a:t>T</a:t>
            </a:r>
            <a:r>
              <a:rPr b="1" sz="8800" i="1" lang="en-US">
                <a:solidFill>
                  <a:srgbClr val="FFFF00"/>
                </a:solidFill>
                <a:latin typeface="Arial"/>
              </a:rPr>
              <a:t>IC</a:t>
            </a:r>
            <a:r>
              <a:rPr b="1" sz="8800" i="1" lang="en-US">
                <a:solidFill>
                  <a:srgbClr val="FFFF00"/>
                </a:solidFill>
                <a:latin typeface="Arial"/>
              </a:rPr>
              <a:t>S</a:t>
            </a:r>
            <a:r>
              <a:rPr b="1" sz="8800" i="1" lang="en-US">
                <a:solidFill>
                  <a:srgbClr val="FFFF00"/>
                </a:solidFill>
                <a:latin typeface="Arial"/>
              </a:rPr>
              <a:t> </a:t>
            </a:r>
            <a:r>
              <a:rPr b="1" sz="8800" i="1" lang="en-US">
                <a:solidFill>
                  <a:srgbClr val="FFFF00"/>
                </a:solidFill>
                <a:latin typeface="Arial"/>
              </a:rPr>
              <a:t>&amp;</a:t>
            </a:r>
            <a:r>
              <a:rPr b="1" sz="8800" i="1" lang="en-US">
                <a:solidFill>
                  <a:srgbClr val="FFFF00"/>
                </a:solidFill>
                <a:latin typeface="Arial"/>
              </a:rPr>
              <a:t> </a:t>
            </a:r>
            <a:r>
              <a:rPr b="1" sz="8800" i="1" lang="en-US">
                <a:solidFill>
                  <a:srgbClr val="FFFF00"/>
                </a:solidFill>
                <a:latin typeface="Arial"/>
              </a:rPr>
              <a:t>E</a:t>
            </a:r>
            <a:r>
              <a:rPr b="1" sz="8800" i="1" lang="en-US">
                <a:solidFill>
                  <a:srgbClr val="FFFF00"/>
                </a:solidFill>
                <a:latin typeface="Arial"/>
              </a:rPr>
              <a:t>C</a:t>
            </a:r>
            <a:r>
              <a:rPr b="1" sz="8800" i="1" lang="en-US">
                <a:solidFill>
                  <a:srgbClr val="FFFF00"/>
                </a:solidFill>
                <a:latin typeface="Arial"/>
              </a:rPr>
              <a:t>O</a:t>
            </a:r>
            <a:r>
              <a:rPr b="1" sz="8800" i="1" lang="en-US">
                <a:solidFill>
                  <a:srgbClr val="FFFF00"/>
                </a:solidFill>
                <a:latin typeface="Arial"/>
              </a:rPr>
              <a:t>L</a:t>
            </a:r>
            <a:r>
              <a:rPr b="1" sz="8800" i="1" lang="en-US">
                <a:solidFill>
                  <a:srgbClr val="FFFF00"/>
                </a:solidFill>
                <a:latin typeface="Arial"/>
              </a:rPr>
              <a:t>O</a:t>
            </a:r>
            <a:r>
              <a:rPr b="1" sz="8800" i="1" lang="en-US">
                <a:solidFill>
                  <a:srgbClr val="FFFF00"/>
                </a:solidFill>
                <a:latin typeface="Arial"/>
              </a:rPr>
              <a:t>GY </a:t>
            </a:r>
            <a:endParaRPr b="1" sz="8800" i="1" lang="en-IN">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2" name=""/>
        <p:cNvGrpSpPr/>
        <p:nvPr/>
      </p:nvGrpSpPr>
      <p:grpSpPr>
        <a:xfrm>
          <a:off x="0" y="0"/>
          <a:ext cx="0" cy="0"/>
          <a:chOff x="0" y="0"/>
          <a:chExt cx="0" cy="0"/>
        </a:xfrm>
      </p:grpSpPr>
      <p:sp>
        <p:nvSpPr>
          <p:cNvPr id="1048576" name="Shape 0"/>
          <p:cNvSpPr/>
          <p:nvPr/>
        </p:nvSpPr>
        <p:spPr>
          <a:xfrm>
            <a:off x="0" y="0"/>
            <a:ext cx="14630400" cy="8229600"/>
          </a:xfrm>
          <a:prstGeom prst="rect"/>
          <a:solidFill>
            <a:srgbClr val="010303"/>
          </a:solidFill>
        </p:spPr>
      </p:sp>
      <p:sp>
        <p:nvSpPr>
          <p:cNvPr id="1048577" name="Shape 1"/>
          <p:cNvSpPr/>
          <p:nvPr/>
        </p:nvSpPr>
        <p:spPr>
          <a:xfrm>
            <a:off x="0" y="0"/>
            <a:ext cx="14630400" cy="8229600"/>
          </a:xfrm>
          <a:prstGeom prst="rect"/>
          <a:solidFill>
            <a:srgbClr val="212121"/>
          </a:solidFill>
        </p:spPr>
      </p:sp>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5486400" cy="8229600"/>
          </a:xfrm>
          <a:prstGeom prst="rect"/>
        </p:spPr>
      </p:pic>
      <p:sp>
        <p:nvSpPr>
          <p:cNvPr id="1048578" name="Text 2"/>
          <p:cNvSpPr/>
          <p:nvPr/>
        </p:nvSpPr>
        <p:spPr>
          <a:xfrm>
            <a:off x="6319599" y="858441"/>
            <a:ext cx="7477601" cy="2874645"/>
          </a:xfrm>
          <a:prstGeom prst="rect"/>
          <a:noFill/>
        </p:spPr>
        <p:txBody>
          <a:bodyPr anchor="t" rtlCol="0" wrap="square"/>
          <a:p>
            <a:pPr indent="0" marL="0">
              <a:lnSpc>
                <a:spcPts val="7545"/>
              </a:lnSpc>
              <a:buNone/>
            </a:pPr>
            <a:r>
              <a:rPr dirty="0" sz="6036" kern="0" lang="en-US" spc="-181">
                <a:solidFill>
                  <a:srgbClr val="FFFFFF"/>
                </a:solidFill>
                <a:latin typeface="Roboto Mono" pitchFamily="34" charset="0"/>
                <a:ea typeface="Roboto Mono" pitchFamily="34" charset="-122"/>
                <a:cs typeface="Roboto Mono" pitchFamily="34" charset="-120"/>
              </a:rPr>
              <a:t>Genes: The Building Blocks of Life</a:t>
            </a:r>
            <a:endParaRPr dirty="0" sz="6036" lang="en-US"/>
          </a:p>
        </p:txBody>
      </p:sp>
      <p:sp>
        <p:nvSpPr>
          <p:cNvPr id="1048579" name="Text 3"/>
          <p:cNvSpPr/>
          <p:nvPr/>
        </p:nvSpPr>
        <p:spPr>
          <a:xfrm>
            <a:off x="6319599" y="4066342"/>
            <a:ext cx="7477601" cy="2666048"/>
          </a:xfrm>
          <a:prstGeom prst="rect"/>
          <a:noFill/>
        </p:spPr>
        <p:txBody>
          <a:bodyPr anchor="t" rtlCol="0" wrap="square"/>
          <a:p>
            <a:pPr indent="0" marL="0">
              <a:lnSpc>
                <a:spcPts val="2624"/>
              </a:lnSpc>
              <a:buNone/>
            </a:pPr>
            <a:r>
              <a:rPr dirty="0" sz="1750" kern="0" lang="en-US" spc="-17">
                <a:solidFill>
                  <a:srgbClr val="E5E0DF"/>
                </a:solidFill>
                <a:latin typeface="Roboto" pitchFamily="34" charset="0"/>
                <a:ea typeface="Roboto" pitchFamily="34" charset="-122"/>
                <a:cs typeface="Roboto" pitchFamily="34" charset="-120"/>
              </a:rPr>
              <a:t>Genes are the fundamental units of heredity, responsible for carrying and transmitting genetic information from one generation to the next. They reside within our chromosomes, acting as blueprints for the intricate machinery that governs our physical traits, physiological functions, and even our susceptibility to certain diseases. Understanding genes is essential for comprehending the very essence of life and the complexities of our existence. This presentation will delve into the fascinating world of genes, exploring their structure, variations, and implications for our health and future.</a:t>
            </a:r>
            <a:endParaRPr dirty="0" sz="175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5" name=""/>
        <p:cNvGrpSpPr/>
        <p:nvPr/>
      </p:nvGrpSpPr>
      <p:grpSpPr>
        <a:xfrm>
          <a:off x="0" y="0"/>
          <a:ext cx="0" cy="0"/>
          <a:chOff x="0" y="0"/>
          <a:chExt cx="0" cy="0"/>
        </a:xfrm>
      </p:grpSpPr>
      <p:sp>
        <p:nvSpPr>
          <p:cNvPr id="1048585" name="Shape 0"/>
          <p:cNvSpPr/>
          <p:nvPr/>
        </p:nvSpPr>
        <p:spPr>
          <a:xfrm>
            <a:off x="0" y="0"/>
            <a:ext cx="14630400" cy="8229600"/>
          </a:xfrm>
          <a:prstGeom prst="rect"/>
          <a:solidFill>
            <a:srgbClr val="010303"/>
          </a:solidFill>
        </p:spPr>
      </p:sp>
      <p:sp>
        <p:nvSpPr>
          <p:cNvPr id="1048586" name="Shape 1"/>
          <p:cNvSpPr/>
          <p:nvPr/>
        </p:nvSpPr>
        <p:spPr>
          <a:xfrm>
            <a:off x="0" y="0"/>
            <a:ext cx="14630400" cy="8229600"/>
          </a:xfrm>
          <a:prstGeom prst="rect"/>
          <a:solidFill>
            <a:srgbClr val="212121"/>
          </a:solidFill>
        </p:spPr>
      </p:sp>
      <p:sp>
        <p:nvSpPr>
          <p:cNvPr id="1048587" name="Text 2"/>
          <p:cNvSpPr/>
          <p:nvPr/>
        </p:nvSpPr>
        <p:spPr>
          <a:xfrm>
            <a:off x="2601039" y="546259"/>
            <a:ext cx="9428202" cy="1240631"/>
          </a:xfrm>
          <a:prstGeom prst="rect"/>
          <a:noFill/>
        </p:spPr>
        <p:txBody>
          <a:bodyPr anchor="t" rtlCol="0" wrap="square"/>
          <a:p>
            <a:pPr indent="0" marL="0">
              <a:lnSpc>
                <a:spcPts val="4884"/>
              </a:lnSpc>
              <a:buNone/>
            </a:pPr>
            <a:r>
              <a:rPr dirty="0" sz="3907" kern="0" lang="en-US" spc="-117">
                <a:solidFill>
                  <a:srgbClr val="FFFFFF"/>
                </a:solidFill>
                <a:latin typeface="Roboto Mono" pitchFamily="34" charset="0"/>
                <a:ea typeface="Roboto Mono" pitchFamily="34" charset="-122"/>
                <a:cs typeface="Roboto Mono" pitchFamily="34" charset="-120"/>
              </a:rPr>
              <a:t>DNA Structure and Genetic Information</a:t>
            </a:r>
            <a:endParaRPr dirty="0" sz="3907" lang="en-US"/>
          </a:p>
        </p:txBody>
      </p:sp>
      <p:sp>
        <p:nvSpPr>
          <p:cNvPr id="1048588" name="Text 3"/>
          <p:cNvSpPr/>
          <p:nvPr/>
        </p:nvSpPr>
        <p:spPr>
          <a:xfrm>
            <a:off x="2601039" y="2183844"/>
            <a:ext cx="9428202" cy="1488281"/>
          </a:xfrm>
          <a:prstGeom prst="rect"/>
          <a:noFill/>
        </p:spPr>
        <p:txBody>
          <a:bodyPr anchor="t" rtlCol="0" wrap="square"/>
          <a:p>
            <a:pPr indent="0" marL="0">
              <a:lnSpc>
                <a:spcPts val="2344"/>
              </a:lnSpc>
              <a:buNone/>
            </a:pPr>
            <a:r>
              <a:rPr dirty="0" sz="1563" kern="0" lang="en-US" spc="-16">
                <a:solidFill>
                  <a:srgbClr val="E5E0DF"/>
                </a:solidFill>
                <a:latin typeface="Roboto" pitchFamily="34" charset="0"/>
                <a:ea typeface="Roboto" pitchFamily="34" charset="-122"/>
                <a:cs typeface="Roboto" pitchFamily="34" charset="-120"/>
              </a:rPr>
              <a:t>Our genetic blueprint, DNA (deoxyribonucleic acid), is a complex molecule composed of two long strands of nucleotides, spiraling together to form a double helix. These nucleotides are arranged in a specific sequence, forming the code that determines our traits. Each gene within this code is a segment of DNA responsible for instructing the production of specific proteins, the essential building blocks of our bodies. Proteins play crucial roles in countless biological processes, including cell growth, metabolism, and immune response.</a:t>
            </a:r>
            <a:endParaRPr dirty="0" sz="1563" lang="en-US"/>
          </a:p>
        </p:txBody>
      </p:sp>
      <p:sp>
        <p:nvSpPr>
          <p:cNvPr id="1048589" name="Text 4"/>
          <p:cNvSpPr/>
          <p:nvPr/>
        </p:nvSpPr>
        <p:spPr>
          <a:xfrm>
            <a:off x="2601039" y="3895368"/>
            <a:ext cx="9428202" cy="1190625"/>
          </a:xfrm>
          <a:prstGeom prst="rect"/>
          <a:noFill/>
        </p:spPr>
        <p:txBody>
          <a:bodyPr anchor="t" rtlCol="0" wrap="square"/>
          <a:p>
            <a:pPr indent="0" marL="0">
              <a:lnSpc>
                <a:spcPts val="2344"/>
              </a:lnSpc>
              <a:buNone/>
            </a:pPr>
            <a:r>
              <a:rPr dirty="0" sz="1563" kern="0" lang="en-US" spc="-16">
                <a:solidFill>
                  <a:srgbClr val="E5E0DF"/>
                </a:solidFill>
                <a:latin typeface="Roboto" pitchFamily="34" charset="0"/>
                <a:ea typeface="Roboto" pitchFamily="34" charset="-122"/>
                <a:cs typeface="Roboto" pitchFamily="34" charset="-120"/>
              </a:rPr>
              <a:t>The information encoded within our genes is passed down from our parents, determining a wide range of characteristics, from eye color and height to susceptibility to certain diseases. Understanding the structure of DNA and the way genes function is crucial for deciphering the intricacies of inheritance and for advancing our understanding of human biology.</a:t>
            </a:r>
            <a:endParaRPr dirty="0" sz="1563" lang="en-US"/>
          </a:p>
        </p:txBody>
      </p:sp>
      <p:sp>
        <p:nvSpPr>
          <p:cNvPr id="1048590" name="Text 5"/>
          <p:cNvSpPr/>
          <p:nvPr/>
        </p:nvSpPr>
        <p:spPr>
          <a:xfrm>
            <a:off x="2601039" y="5507712"/>
            <a:ext cx="2481024" cy="310158"/>
          </a:xfrm>
          <a:prstGeom prst="rect"/>
          <a:noFill/>
        </p:spPr>
        <p:txBody>
          <a:bodyPr anchor="t" rtlCol="0" wrap="none"/>
          <a:p>
            <a:pPr indent="0" marL="0">
              <a:lnSpc>
                <a:spcPts val="2442"/>
              </a:lnSpc>
              <a:buNone/>
            </a:pPr>
            <a:r>
              <a:rPr dirty="0" sz="1954" kern="0" lang="en-US" spc="-59">
                <a:solidFill>
                  <a:srgbClr val="FFFFFF"/>
                </a:solidFill>
                <a:latin typeface="Roboto Mono" pitchFamily="34" charset="0"/>
                <a:ea typeface="Roboto Mono" pitchFamily="34" charset="-122"/>
                <a:cs typeface="Roboto Mono" pitchFamily="34" charset="-120"/>
              </a:rPr>
              <a:t>DNA Structure</a:t>
            </a:r>
            <a:endParaRPr dirty="0" sz="1954" lang="en-US"/>
          </a:p>
        </p:txBody>
      </p:sp>
      <p:sp>
        <p:nvSpPr>
          <p:cNvPr id="1048591" name="Text 6"/>
          <p:cNvSpPr/>
          <p:nvPr/>
        </p:nvSpPr>
        <p:spPr>
          <a:xfrm>
            <a:off x="2601039" y="6016347"/>
            <a:ext cx="4471988" cy="1488281"/>
          </a:xfrm>
          <a:prstGeom prst="rect"/>
          <a:noFill/>
        </p:spPr>
        <p:txBody>
          <a:bodyPr anchor="t" rtlCol="0" wrap="square"/>
          <a:p>
            <a:pPr indent="0" marL="0">
              <a:lnSpc>
                <a:spcPts val="2344"/>
              </a:lnSpc>
              <a:buNone/>
            </a:pPr>
            <a:r>
              <a:rPr dirty="0" sz="1563" kern="0" lang="en-US" spc="-16">
                <a:solidFill>
                  <a:srgbClr val="E5E0DF"/>
                </a:solidFill>
                <a:latin typeface="Roboto" pitchFamily="34" charset="0"/>
                <a:ea typeface="Roboto" pitchFamily="34" charset="-122"/>
                <a:cs typeface="Roboto" pitchFamily="34" charset="-120"/>
              </a:rPr>
              <a:t>DNA consists of two strands of nucleotides, arranged in a double helix. Each nucleotide comprises a sugar molecule, a phosphate group, and one of four nitrogenous bases: adenine (A), thymine (T), guanine (G), and cytosine (C).</a:t>
            </a:r>
            <a:endParaRPr dirty="0" sz="1563" lang="en-US"/>
          </a:p>
        </p:txBody>
      </p:sp>
      <p:sp>
        <p:nvSpPr>
          <p:cNvPr id="1048592" name="Text 7"/>
          <p:cNvSpPr/>
          <p:nvPr/>
        </p:nvSpPr>
        <p:spPr>
          <a:xfrm>
            <a:off x="7564755" y="5507712"/>
            <a:ext cx="2481024" cy="310158"/>
          </a:xfrm>
          <a:prstGeom prst="rect"/>
          <a:noFill/>
        </p:spPr>
        <p:txBody>
          <a:bodyPr anchor="t" rtlCol="0" wrap="none"/>
          <a:p>
            <a:pPr indent="0" marL="0">
              <a:lnSpc>
                <a:spcPts val="2442"/>
              </a:lnSpc>
              <a:buNone/>
            </a:pPr>
            <a:r>
              <a:rPr dirty="0" sz="1954" kern="0" lang="en-US" spc="-59">
                <a:solidFill>
                  <a:srgbClr val="FFFFFF"/>
                </a:solidFill>
                <a:latin typeface="Roboto Mono" pitchFamily="34" charset="0"/>
                <a:ea typeface="Roboto Mono" pitchFamily="34" charset="-122"/>
                <a:cs typeface="Roboto Mono" pitchFamily="34" charset="-120"/>
              </a:rPr>
              <a:t>Genetic Code</a:t>
            </a:r>
            <a:endParaRPr dirty="0" sz="1954" lang="en-US"/>
          </a:p>
        </p:txBody>
      </p:sp>
      <p:sp>
        <p:nvSpPr>
          <p:cNvPr id="1048593" name="Text 8"/>
          <p:cNvSpPr/>
          <p:nvPr/>
        </p:nvSpPr>
        <p:spPr>
          <a:xfrm>
            <a:off x="7564755" y="6016347"/>
            <a:ext cx="4471988" cy="1488281"/>
          </a:xfrm>
          <a:prstGeom prst="rect"/>
          <a:noFill/>
        </p:spPr>
        <p:txBody>
          <a:bodyPr anchor="t" rtlCol="0" wrap="square"/>
          <a:p>
            <a:pPr indent="0" marL="0">
              <a:lnSpc>
                <a:spcPts val="2344"/>
              </a:lnSpc>
              <a:buNone/>
            </a:pPr>
            <a:r>
              <a:rPr dirty="0" sz="1563" kern="0" lang="en-US" spc="-16">
                <a:solidFill>
                  <a:srgbClr val="E5E0DF"/>
                </a:solidFill>
                <a:latin typeface="Roboto" pitchFamily="34" charset="0"/>
                <a:ea typeface="Roboto" pitchFamily="34" charset="-122"/>
                <a:cs typeface="Roboto" pitchFamily="34" charset="-120"/>
              </a:rPr>
              <a:t>The sequence of nucleotides within a gene forms the genetic code. Each three-nucleotide sequence, called a codon, specifies a particular amino acid. The order of codons within a gene determines the sequence of amino acids in a protein.</a:t>
            </a:r>
            <a:endParaRPr dirty="0" sz="1563"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8" name=""/>
        <p:cNvGrpSpPr/>
        <p:nvPr/>
      </p:nvGrpSpPr>
      <p:grpSpPr>
        <a:xfrm>
          <a:off x="0" y="0"/>
          <a:ext cx="0" cy="0"/>
          <a:chOff x="0" y="0"/>
          <a:chExt cx="0" cy="0"/>
        </a:xfrm>
      </p:grpSpPr>
      <p:sp>
        <p:nvSpPr>
          <p:cNvPr id="1048597" name="Shape 0"/>
          <p:cNvSpPr/>
          <p:nvPr/>
        </p:nvSpPr>
        <p:spPr>
          <a:xfrm>
            <a:off x="0" y="0"/>
            <a:ext cx="14630400" cy="8229600"/>
          </a:xfrm>
          <a:prstGeom prst="rect"/>
          <a:solidFill>
            <a:srgbClr val="010303"/>
          </a:solidFill>
        </p:spPr>
      </p:sp>
      <p:sp>
        <p:nvSpPr>
          <p:cNvPr id="1048598" name="Shape 1"/>
          <p:cNvSpPr/>
          <p:nvPr/>
        </p:nvSpPr>
        <p:spPr>
          <a:xfrm>
            <a:off x="0" y="0"/>
            <a:ext cx="14630400" cy="8229600"/>
          </a:xfrm>
          <a:prstGeom prst="rect"/>
          <a:solidFill>
            <a:srgbClr val="212121"/>
          </a:solidFill>
        </p:spPr>
      </p:sp>
      <p:sp>
        <p:nvSpPr>
          <p:cNvPr id="1048599" name="Text 2"/>
          <p:cNvSpPr/>
          <p:nvPr/>
        </p:nvSpPr>
        <p:spPr>
          <a:xfrm>
            <a:off x="3337917" y="461129"/>
            <a:ext cx="7954447" cy="1046559"/>
          </a:xfrm>
          <a:prstGeom prst="rect"/>
          <a:noFill/>
        </p:spPr>
        <p:txBody>
          <a:bodyPr anchor="t" rtlCol="0" wrap="square"/>
          <a:p>
            <a:pPr indent="0" marL="0">
              <a:lnSpc>
                <a:spcPts val="4121"/>
              </a:lnSpc>
              <a:buNone/>
            </a:pPr>
            <a:r>
              <a:rPr dirty="0" sz="3297" kern="0" lang="en-US" spc="-99">
                <a:solidFill>
                  <a:srgbClr val="FFFFFF"/>
                </a:solidFill>
                <a:latin typeface="Roboto Mono" pitchFamily="34" charset="0"/>
                <a:ea typeface="Roboto Mono" pitchFamily="34" charset="-122"/>
                <a:cs typeface="Roboto Mono" pitchFamily="34" charset="-120"/>
              </a:rPr>
              <a:t>Gene Variations: Mutations and Polymorphisms</a:t>
            </a:r>
            <a:endParaRPr dirty="0" sz="3297" lang="en-US"/>
          </a:p>
        </p:txBody>
      </p:sp>
      <p:sp>
        <p:nvSpPr>
          <p:cNvPr id="1048600" name="Text 3"/>
          <p:cNvSpPr/>
          <p:nvPr/>
        </p:nvSpPr>
        <p:spPr>
          <a:xfrm>
            <a:off x="3337917" y="1842611"/>
            <a:ext cx="7954447" cy="1256109"/>
          </a:xfrm>
          <a:prstGeom prst="rect"/>
          <a:noFill/>
        </p:spPr>
        <p:txBody>
          <a:bodyPr anchor="t" rtlCol="0" wrap="square"/>
          <a:p>
            <a:pPr indent="0" marL="0">
              <a:lnSpc>
                <a:spcPts val="1978"/>
              </a:lnSpc>
              <a:buNone/>
            </a:pPr>
            <a:r>
              <a:rPr dirty="0" sz="1319" kern="0" lang="en-US" spc="-13">
                <a:solidFill>
                  <a:srgbClr val="E5E0DF"/>
                </a:solidFill>
                <a:latin typeface="Roboto" pitchFamily="34" charset="0"/>
                <a:ea typeface="Roboto" pitchFamily="34" charset="-122"/>
                <a:cs typeface="Roboto" pitchFamily="34" charset="-120"/>
              </a:rPr>
              <a:t>While our genes are largely identical across individuals, subtle variations exist, contributing to the unique diversity of the human population. These variations can arise from changes in the DNA sequence, known as mutations. Some mutations are harmless, while others can lead to significant alterations in protein function, potentially causing disease. These mutations can be inherited from parents or acquired through environmental factors.</a:t>
            </a:r>
            <a:endParaRPr dirty="0" sz="1319" lang="en-US"/>
          </a:p>
        </p:txBody>
      </p:sp>
      <p:sp>
        <p:nvSpPr>
          <p:cNvPr id="1048601" name="Text 4"/>
          <p:cNvSpPr/>
          <p:nvPr/>
        </p:nvSpPr>
        <p:spPr>
          <a:xfrm>
            <a:off x="3337917" y="3287077"/>
            <a:ext cx="7954447" cy="1004888"/>
          </a:xfrm>
          <a:prstGeom prst="rect"/>
          <a:noFill/>
        </p:spPr>
        <p:txBody>
          <a:bodyPr anchor="t" rtlCol="0" wrap="square"/>
          <a:p>
            <a:pPr indent="0" marL="0">
              <a:lnSpc>
                <a:spcPts val="1978"/>
              </a:lnSpc>
              <a:buNone/>
            </a:pPr>
            <a:r>
              <a:rPr dirty="0" sz="1319" kern="0" lang="en-US" spc="-13">
                <a:solidFill>
                  <a:srgbClr val="E5E0DF"/>
                </a:solidFill>
                <a:latin typeface="Roboto" pitchFamily="34" charset="0"/>
                <a:ea typeface="Roboto" pitchFamily="34" charset="-122"/>
                <a:cs typeface="Roboto" pitchFamily="34" charset="-120"/>
              </a:rPr>
              <a:t>In addition to mutations, genetic variations can also occur in the form of polymorphisms, which are common variations in DNA sequences that are present in at least 1% of the population. Polymorphisms can influence traits such as eye color, height, and even susceptibility to certain diseases. They can also play a role in our responses to medications and environmental factors.</a:t>
            </a:r>
            <a:endParaRPr dirty="0" sz="1319" lang="en-US"/>
          </a:p>
        </p:txBody>
      </p:sp>
      <p:sp>
        <p:nvSpPr>
          <p:cNvPr id="1048602" name="Shape 5"/>
          <p:cNvSpPr/>
          <p:nvPr/>
        </p:nvSpPr>
        <p:spPr>
          <a:xfrm>
            <a:off x="3337917" y="4668679"/>
            <a:ext cx="376714" cy="376714"/>
          </a:xfrm>
          <a:prstGeom prst="roundRect">
            <a:avLst>
              <a:gd name="adj" fmla="val 26672"/>
            </a:avLst>
          </a:prstGeom>
          <a:solidFill>
            <a:srgbClr val="0F0F0F"/>
          </a:solidFill>
        </p:spPr>
      </p:sp>
      <p:sp>
        <p:nvSpPr>
          <p:cNvPr id="1048603" name="Text 6"/>
          <p:cNvSpPr/>
          <p:nvPr/>
        </p:nvSpPr>
        <p:spPr>
          <a:xfrm>
            <a:off x="3454598" y="4731425"/>
            <a:ext cx="143232" cy="251222"/>
          </a:xfrm>
          <a:prstGeom prst="rect"/>
          <a:noFill/>
        </p:spPr>
        <p:txBody>
          <a:bodyPr anchor="t" rtlCol="0" wrap="none"/>
          <a:p>
            <a:pPr algn="ctr" indent="0" marL="0">
              <a:lnSpc>
                <a:spcPts val="1978"/>
              </a:lnSpc>
              <a:buNone/>
            </a:pPr>
            <a:r>
              <a:rPr dirty="0" sz="1978" kern="0" lang="en-US" spc="-59">
                <a:solidFill>
                  <a:srgbClr val="FFFFFF"/>
                </a:solidFill>
                <a:latin typeface="Roboto Mono" pitchFamily="34" charset="0"/>
                <a:ea typeface="Roboto Mono" pitchFamily="34" charset="-122"/>
                <a:cs typeface="Roboto Mono" pitchFamily="34" charset="-120"/>
              </a:rPr>
              <a:t>1</a:t>
            </a:r>
            <a:endParaRPr dirty="0" sz="1978" lang="en-US"/>
          </a:p>
        </p:txBody>
      </p:sp>
      <p:sp>
        <p:nvSpPr>
          <p:cNvPr id="1048604" name="Text 7"/>
          <p:cNvSpPr/>
          <p:nvPr/>
        </p:nvSpPr>
        <p:spPr>
          <a:xfrm>
            <a:off x="3882033" y="4668679"/>
            <a:ext cx="2093238" cy="261580"/>
          </a:xfrm>
          <a:prstGeom prst="rect"/>
          <a:noFill/>
        </p:spPr>
        <p:txBody>
          <a:bodyPr anchor="t" rtlCol="0" wrap="none"/>
          <a:p>
            <a:pPr indent="0" marL="0">
              <a:lnSpc>
                <a:spcPts val="2060"/>
              </a:lnSpc>
              <a:buNone/>
            </a:pPr>
            <a:r>
              <a:rPr dirty="0" sz="1648" kern="0" lang="en-US" spc="-49">
                <a:solidFill>
                  <a:srgbClr val="FFFFFF"/>
                </a:solidFill>
                <a:latin typeface="Roboto Mono" pitchFamily="34" charset="0"/>
                <a:ea typeface="Roboto Mono" pitchFamily="34" charset="-122"/>
                <a:cs typeface="Roboto Mono" pitchFamily="34" charset="-120"/>
              </a:rPr>
              <a:t>Mutations</a:t>
            </a:r>
            <a:endParaRPr dirty="0" sz="1648" lang="en-US"/>
          </a:p>
        </p:txBody>
      </p:sp>
      <p:sp>
        <p:nvSpPr>
          <p:cNvPr id="1048605" name="Text 8"/>
          <p:cNvSpPr/>
          <p:nvPr/>
        </p:nvSpPr>
        <p:spPr>
          <a:xfrm>
            <a:off x="3882033" y="5030629"/>
            <a:ext cx="3349466" cy="753666"/>
          </a:xfrm>
          <a:prstGeom prst="rect"/>
          <a:noFill/>
        </p:spPr>
        <p:txBody>
          <a:bodyPr anchor="t" rtlCol="0" wrap="square"/>
          <a:p>
            <a:pPr indent="0" marL="0">
              <a:lnSpc>
                <a:spcPts val="1978"/>
              </a:lnSpc>
              <a:buNone/>
            </a:pPr>
            <a:r>
              <a:rPr dirty="0" sz="1319" kern="0" lang="en-US" spc="-13">
                <a:solidFill>
                  <a:srgbClr val="E5E0DF"/>
                </a:solidFill>
                <a:latin typeface="Roboto" pitchFamily="34" charset="0"/>
                <a:ea typeface="Roboto" pitchFamily="34" charset="-122"/>
                <a:cs typeface="Roboto" pitchFamily="34" charset="-120"/>
              </a:rPr>
              <a:t>Changes in the DNA sequence, sometimes leading to altered protein function and disease.</a:t>
            </a:r>
            <a:endParaRPr dirty="0" sz="1319" lang="en-US"/>
          </a:p>
        </p:txBody>
      </p:sp>
      <p:sp>
        <p:nvSpPr>
          <p:cNvPr id="1048606" name="Shape 9"/>
          <p:cNvSpPr/>
          <p:nvPr/>
        </p:nvSpPr>
        <p:spPr>
          <a:xfrm>
            <a:off x="7398901" y="4668679"/>
            <a:ext cx="376714" cy="376714"/>
          </a:xfrm>
          <a:prstGeom prst="roundRect">
            <a:avLst>
              <a:gd name="adj" fmla="val 26672"/>
            </a:avLst>
          </a:prstGeom>
          <a:solidFill>
            <a:srgbClr val="0F0F0F"/>
          </a:solidFill>
        </p:spPr>
      </p:sp>
      <p:sp>
        <p:nvSpPr>
          <p:cNvPr id="1048607" name="Text 10"/>
          <p:cNvSpPr/>
          <p:nvPr/>
        </p:nvSpPr>
        <p:spPr>
          <a:xfrm>
            <a:off x="7515582" y="4731425"/>
            <a:ext cx="143232" cy="251222"/>
          </a:xfrm>
          <a:prstGeom prst="rect"/>
          <a:noFill/>
        </p:spPr>
        <p:txBody>
          <a:bodyPr anchor="t" rtlCol="0" wrap="none"/>
          <a:p>
            <a:pPr algn="ctr" indent="0" marL="0">
              <a:lnSpc>
                <a:spcPts val="1978"/>
              </a:lnSpc>
              <a:buNone/>
            </a:pPr>
            <a:r>
              <a:rPr dirty="0" sz="1978" kern="0" lang="en-US" spc="-59">
                <a:solidFill>
                  <a:srgbClr val="FFFFFF"/>
                </a:solidFill>
                <a:latin typeface="Roboto Mono" pitchFamily="34" charset="0"/>
                <a:ea typeface="Roboto Mono" pitchFamily="34" charset="-122"/>
                <a:cs typeface="Roboto Mono" pitchFamily="34" charset="-120"/>
              </a:rPr>
              <a:t>2</a:t>
            </a:r>
            <a:endParaRPr dirty="0" sz="1978" lang="en-US"/>
          </a:p>
        </p:txBody>
      </p:sp>
      <p:sp>
        <p:nvSpPr>
          <p:cNvPr id="1048608" name="Text 11"/>
          <p:cNvSpPr/>
          <p:nvPr/>
        </p:nvSpPr>
        <p:spPr>
          <a:xfrm>
            <a:off x="7943017" y="4668679"/>
            <a:ext cx="2093238" cy="261580"/>
          </a:xfrm>
          <a:prstGeom prst="rect"/>
          <a:noFill/>
        </p:spPr>
        <p:txBody>
          <a:bodyPr anchor="t" rtlCol="0" wrap="none"/>
          <a:p>
            <a:pPr indent="0" marL="0">
              <a:lnSpc>
                <a:spcPts val="2060"/>
              </a:lnSpc>
              <a:buNone/>
            </a:pPr>
            <a:r>
              <a:rPr dirty="0" sz="1648" kern="0" lang="en-US" spc="-49">
                <a:solidFill>
                  <a:srgbClr val="FFFFFF"/>
                </a:solidFill>
                <a:latin typeface="Roboto Mono" pitchFamily="34" charset="0"/>
                <a:ea typeface="Roboto Mono" pitchFamily="34" charset="-122"/>
                <a:cs typeface="Roboto Mono" pitchFamily="34" charset="-120"/>
              </a:rPr>
              <a:t>Polymorphisms</a:t>
            </a:r>
            <a:endParaRPr dirty="0" sz="1648" lang="en-US"/>
          </a:p>
        </p:txBody>
      </p:sp>
      <p:sp>
        <p:nvSpPr>
          <p:cNvPr id="1048609" name="Text 12"/>
          <p:cNvSpPr/>
          <p:nvPr/>
        </p:nvSpPr>
        <p:spPr>
          <a:xfrm>
            <a:off x="7943017" y="5030629"/>
            <a:ext cx="3349466" cy="1004888"/>
          </a:xfrm>
          <a:prstGeom prst="rect"/>
          <a:noFill/>
        </p:spPr>
        <p:txBody>
          <a:bodyPr anchor="t" rtlCol="0" wrap="square"/>
          <a:p>
            <a:pPr indent="0" marL="0">
              <a:lnSpc>
                <a:spcPts val="1978"/>
              </a:lnSpc>
              <a:buNone/>
            </a:pPr>
            <a:r>
              <a:rPr dirty="0" sz="1319" kern="0" lang="en-US" spc="-13">
                <a:solidFill>
                  <a:srgbClr val="E5E0DF"/>
                </a:solidFill>
                <a:latin typeface="Roboto" pitchFamily="34" charset="0"/>
                <a:ea typeface="Roboto" pitchFamily="34" charset="-122"/>
                <a:cs typeface="Roboto" pitchFamily="34" charset="-120"/>
              </a:rPr>
              <a:t>Common variations in DNA sequences present in at least 1% of the population, influencing traits and susceptibility to disease.</a:t>
            </a:r>
            <a:endParaRPr dirty="0" sz="1319" lang="en-US"/>
          </a:p>
        </p:txBody>
      </p:sp>
      <p:sp>
        <p:nvSpPr>
          <p:cNvPr id="1048610" name="Shape 13"/>
          <p:cNvSpPr/>
          <p:nvPr/>
        </p:nvSpPr>
        <p:spPr>
          <a:xfrm>
            <a:off x="3337917" y="6391275"/>
            <a:ext cx="376714" cy="376714"/>
          </a:xfrm>
          <a:prstGeom prst="roundRect">
            <a:avLst>
              <a:gd name="adj" fmla="val 26672"/>
            </a:avLst>
          </a:prstGeom>
          <a:solidFill>
            <a:srgbClr val="0F0F0F"/>
          </a:solidFill>
        </p:spPr>
      </p:sp>
      <p:sp>
        <p:nvSpPr>
          <p:cNvPr id="1048611" name="Text 14"/>
          <p:cNvSpPr/>
          <p:nvPr/>
        </p:nvSpPr>
        <p:spPr>
          <a:xfrm>
            <a:off x="3454598" y="6454021"/>
            <a:ext cx="143232" cy="251222"/>
          </a:xfrm>
          <a:prstGeom prst="rect"/>
          <a:noFill/>
        </p:spPr>
        <p:txBody>
          <a:bodyPr anchor="t" rtlCol="0" wrap="none"/>
          <a:p>
            <a:pPr algn="ctr" indent="0" marL="0">
              <a:lnSpc>
                <a:spcPts val="1978"/>
              </a:lnSpc>
              <a:buNone/>
            </a:pPr>
            <a:r>
              <a:rPr dirty="0" sz="1978" kern="0" lang="en-US" spc="-59">
                <a:solidFill>
                  <a:srgbClr val="FFFFFF"/>
                </a:solidFill>
                <a:latin typeface="Roboto Mono" pitchFamily="34" charset="0"/>
                <a:ea typeface="Roboto Mono" pitchFamily="34" charset="-122"/>
                <a:cs typeface="Roboto Mono" pitchFamily="34" charset="-120"/>
              </a:rPr>
              <a:t>3</a:t>
            </a:r>
            <a:endParaRPr dirty="0" sz="1978" lang="en-US"/>
          </a:p>
        </p:txBody>
      </p:sp>
      <p:sp>
        <p:nvSpPr>
          <p:cNvPr id="1048612" name="Text 15"/>
          <p:cNvSpPr/>
          <p:nvPr/>
        </p:nvSpPr>
        <p:spPr>
          <a:xfrm>
            <a:off x="3882033" y="6391275"/>
            <a:ext cx="3349466" cy="523161"/>
          </a:xfrm>
          <a:prstGeom prst="rect"/>
          <a:noFill/>
        </p:spPr>
        <p:txBody>
          <a:bodyPr anchor="t" rtlCol="0" wrap="square"/>
          <a:p>
            <a:pPr indent="0" marL="0">
              <a:lnSpc>
                <a:spcPts val="2060"/>
              </a:lnSpc>
              <a:buNone/>
            </a:pPr>
            <a:r>
              <a:rPr dirty="0" sz="1648" kern="0" lang="en-US" spc="-49">
                <a:solidFill>
                  <a:srgbClr val="FFFFFF"/>
                </a:solidFill>
                <a:latin typeface="Roboto Mono" pitchFamily="34" charset="0"/>
                <a:ea typeface="Roboto Mono" pitchFamily="34" charset="-122"/>
                <a:cs typeface="Roboto Mono" pitchFamily="34" charset="-120"/>
              </a:rPr>
              <a:t>Single Nucleotide Polymorphisms (SNPs)</a:t>
            </a:r>
            <a:endParaRPr dirty="0" sz="1648" lang="en-US"/>
          </a:p>
        </p:txBody>
      </p:sp>
      <p:sp>
        <p:nvSpPr>
          <p:cNvPr id="1048613" name="Text 16"/>
          <p:cNvSpPr/>
          <p:nvPr/>
        </p:nvSpPr>
        <p:spPr>
          <a:xfrm>
            <a:off x="3882033" y="7014805"/>
            <a:ext cx="3349466" cy="753666"/>
          </a:xfrm>
          <a:prstGeom prst="rect"/>
          <a:noFill/>
        </p:spPr>
        <p:txBody>
          <a:bodyPr anchor="t" rtlCol="0" wrap="square"/>
          <a:p>
            <a:pPr indent="0" marL="0">
              <a:lnSpc>
                <a:spcPts val="1978"/>
              </a:lnSpc>
              <a:buNone/>
            </a:pPr>
            <a:r>
              <a:rPr dirty="0" sz="1319" kern="0" lang="en-US" spc="-13">
                <a:solidFill>
                  <a:srgbClr val="E5E0DF"/>
                </a:solidFill>
                <a:latin typeface="Roboto" pitchFamily="34" charset="0"/>
                <a:ea typeface="Roboto" pitchFamily="34" charset="-122"/>
                <a:cs typeface="Roboto" pitchFamily="34" charset="-120"/>
              </a:rPr>
              <a:t>The most common type of polymorphism, involving a single nucleotide change in the DNA sequence.</a:t>
            </a:r>
            <a:endParaRPr dirty="0" sz="1319" lang="en-US"/>
          </a:p>
        </p:txBody>
      </p:sp>
      <p:sp>
        <p:nvSpPr>
          <p:cNvPr id="1048614" name="Shape 17"/>
          <p:cNvSpPr/>
          <p:nvPr/>
        </p:nvSpPr>
        <p:spPr>
          <a:xfrm>
            <a:off x="7398901" y="6391275"/>
            <a:ext cx="376714" cy="376714"/>
          </a:xfrm>
          <a:prstGeom prst="roundRect">
            <a:avLst>
              <a:gd name="adj" fmla="val 26672"/>
            </a:avLst>
          </a:prstGeom>
          <a:solidFill>
            <a:srgbClr val="0F0F0F"/>
          </a:solidFill>
        </p:spPr>
      </p:sp>
      <p:sp>
        <p:nvSpPr>
          <p:cNvPr id="1048615" name="Text 18"/>
          <p:cNvSpPr/>
          <p:nvPr/>
        </p:nvSpPr>
        <p:spPr>
          <a:xfrm>
            <a:off x="7515582" y="6454021"/>
            <a:ext cx="143232" cy="251222"/>
          </a:xfrm>
          <a:prstGeom prst="rect"/>
          <a:noFill/>
        </p:spPr>
        <p:txBody>
          <a:bodyPr anchor="t" rtlCol="0" wrap="none"/>
          <a:p>
            <a:pPr algn="ctr" indent="0" marL="0">
              <a:lnSpc>
                <a:spcPts val="1978"/>
              </a:lnSpc>
              <a:buNone/>
            </a:pPr>
            <a:r>
              <a:rPr dirty="0" sz="1978" kern="0" lang="en-US" spc="-59">
                <a:solidFill>
                  <a:srgbClr val="FFFFFF"/>
                </a:solidFill>
                <a:latin typeface="Roboto Mono" pitchFamily="34" charset="0"/>
                <a:ea typeface="Roboto Mono" pitchFamily="34" charset="-122"/>
                <a:cs typeface="Roboto Mono" pitchFamily="34" charset="-120"/>
              </a:rPr>
              <a:t>4</a:t>
            </a:r>
            <a:endParaRPr dirty="0" sz="1978" lang="en-US"/>
          </a:p>
        </p:txBody>
      </p:sp>
      <p:sp>
        <p:nvSpPr>
          <p:cNvPr id="1048616" name="Text 19"/>
          <p:cNvSpPr/>
          <p:nvPr/>
        </p:nvSpPr>
        <p:spPr>
          <a:xfrm>
            <a:off x="7943017" y="6391275"/>
            <a:ext cx="3349466" cy="523161"/>
          </a:xfrm>
          <a:prstGeom prst="rect"/>
          <a:noFill/>
        </p:spPr>
        <p:txBody>
          <a:bodyPr anchor="t" rtlCol="0" wrap="square"/>
          <a:p>
            <a:pPr indent="0" marL="0">
              <a:lnSpc>
                <a:spcPts val="2060"/>
              </a:lnSpc>
              <a:buNone/>
            </a:pPr>
            <a:r>
              <a:rPr dirty="0" sz="1648" kern="0" lang="en-US" spc="-49">
                <a:solidFill>
                  <a:srgbClr val="FFFFFF"/>
                </a:solidFill>
                <a:latin typeface="Roboto Mono" pitchFamily="34" charset="0"/>
                <a:ea typeface="Roboto Mono" pitchFamily="34" charset="-122"/>
                <a:cs typeface="Roboto Mono" pitchFamily="34" charset="-120"/>
              </a:rPr>
              <a:t>Insertions and Deletions (INDELS)</a:t>
            </a:r>
            <a:endParaRPr dirty="0" sz="1648" lang="en-US"/>
          </a:p>
        </p:txBody>
      </p:sp>
      <p:sp>
        <p:nvSpPr>
          <p:cNvPr id="1048617" name="Text 20"/>
          <p:cNvSpPr/>
          <p:nvPr/>
        </p:nvSpPr>
        <p:spPr>
          <a:xfrm>
            <a:off x="7943017" y="7014805"/>
            <a:ext cx="3349466" cy="502444"/>
          </a:xfrm>
          <a:prstGeom prst="rect"/>
          <a:noFill/>
        </p:spPr>
        <p:txBody>
          <a:bodyPr anchor="t" rtlCol="0" wrap="square"/>
          <a:p>
            <a:pPr indent="0" marL="0">
              <a:lnSpc>
                <a:spcPts val="1978"/>
              </a:lnSpc>
              <a:buNone/>
            </a:pPr>
            <a:r>
              <a:rPr dirty="0" sz="1319" kern="0" lang="en-US" spc="-13">
                <a:solidFill>
                  <a:srgbClr val="E5E0DF"/>
                </a:solidFill>
                <a:latin typeface="Roboto" pitchFamily="34" charset="0"/>
                <a:ea typeface="Roboto" pitchFamily="34" charset="-122"/>
                <a:cs typeface="Roboto" pitchFamily="34" charset="-120"/>
              </a:rPr>
              <a:t>Variations involving the insertion or deletion of nucleotides in the DNA sequence.</a:t>
            </a:r>
            <a:endParaRPr dirty="0" sz="1319"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1" name=""/>
        <p:cNvGrpSpPr/>
        <p:nvPr/>
      </p:nvGrpSpPr>
      <p:grpSpPr>
        <a:xfrm>
          <a:off x="0" y="0"/>
          <a:ext cx="0" cy="0"/>
          <a:chOff x="0" y="0"/>
          <a:chExt cx="0" cy="0"/>
        </a:xfrm>
      </p:grpSpPr>
      <p:sp>
        <p:nvSpPr>
          <p:cNvPr id="1048621" name="Shape 0"/>
          <p:cNvSpPr/>
          <p:nvPr/>
        </p:nvSpPr>
        <p:spPr>
          <a:xfrm>
            <a:off x="0" y="0"/>
            <a:ext cx="14630400" cy="8229600"/>
          </a:xfrm>
          <a:prstGeom prst="rect"/>
          <a:solidFill>
            <a:srgbClr val="010303"/>
          </a:solidFill>
        </p:spPr>
      </p:sp>
      <p:sp>
        <p:nvSpPr>
          <p:cNvPr id="1048622" name="Shape 1"/>
          <p:cNvSpPr/>
          <p:nvPr/>
        </p:nvSpPr>
        <p:spPr>
          <a:xfrm>
            <a:off x="0" y="0"/>
            <a:ext cx="14630400" cy="8242697"/>
          </a:xfrm>
          <a:prstGeom prst="rect"/>
          <a:solidFill>
            <a:srgbClr val="212121"/>
          </a:solidFill>
        </p:spPr>
      </p:sp>
      <p:sp>
        <p:nvSpPr>
          <p:cNvPr id="1048623" name="Text 2"/>
          <p:cNvSpPr/>
          <p:nvPr/>
        </p:nvSpPr>
        <p:spPr>
          <a:xfrm>
            <a:off x="2944535" y="506016"/>
            <a:ext cx="7341870" cy="575072"/>
          </a:xfrm>
          <a:prstGeom prst="rect"/>
          <a:noFill/>
        </p:spPr>
        <p:txBody>
          <a:bodyPr anchor="t" rtlCol="0" wrap="none"/>
          <a:p>
            <a:pPr indent="0" marL="0">
              <a:lnSpc>
                <a:spcPts val="4528"/>
              </a:lnSpc>
              <a:buNone/>
            </a:pPr>
            <a:r>
              <a:rPr dirty="0" sz="3623" kern="0" lang="en-US" spc="-109">
                <a:solidFill>
                  <a:srgbClr val="FFFFFF"/>
                </a:solidFill>
                <a:latin typeface="Roboto Mono" pitchFamily="34" charset="0"/>
                <a:ea typeface="Roboto Mono" pitchFamily="34" charset="-122"/>
                <a:cs typeface="Roboto Mono" pitchFamily="34" charset="-120"/>
              </a:rPr>
              <a:t>Causes of Genetic Variations</a:t>
            </a:r>
            <a:endParaRPr dirty="0" sz="3623" lang="en-US"/>
          </a:p>
        </p:txBody>
      </p:sp>
      <p:sp>
        <p:nvSpPr>
          <p:cNvPr id="1048624" name="Text 3"/>
          <p:cNvSpPr/>
          <p:nvPr/>
        </p:nvSpPr>
        <p:spPr>
          <a:xfrm>
            <a:off x="2944535" y="1449110"/>
            <a:ext cx="8741331" cy="1104424"/>
          </a:xfrm>
          <a:prstGeom prst="rect"/>
          <a:noFill/>
        </p:spPr>
        <p:txBody>
          <a:bodyPr anchor="t" rtlCol="0" wrap="squar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Genetic variations can arise from various sources, both internal and external. During DNA replication, the process by which cells create copies of their DNA, errors can occur, leading to mutations. These errors are rare but can significantly impact the resulting DNA sequence. Environmental factors can also contribute to genetic variations.</a:t>
            </a:r>
            <a:endParaRPr dirty="0" sz="1449" lang="en-US"/>
          </a:p>
        </p:txBody>
      </p:sp>
      <p:sp>
        <p:nvSpPr>
          <p:cNvPr id="1048625" name="Text 4"/>
          <p:cNvSpPr/>
          <p:nvPr/>
        </p:nvSpPr>
        <p:spPr>
          <a:xfrm>
            <a:off x="2944535" y="2760464"/>
            <a:ext cx="8741331" cy="1104424"/>
          </a:xfrm>
          <a:prstGeom prst="rect"/>
          <a:noFill/>
        </p:spPr>
        <p:txBody>
          <a:bodyPr anchor="t" rtlCol="0" wrap="squar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Exposure to radiation, certain chemicals, and viruses can damage DNA, increasing the likelihood of mutations. Even normal cellular processes, such as oxidative stress, can cause DNA damage and lead to variations. Understanding the causes of genetic variations is crucial for preventing disease and for developing strategies to protect our genetic integrity.</a:t>
            </a:r>
            <a:endParaRPr dirty="0" sz="1449" lang="en-US"/>
          </a:p>
        </p:txBody>
      </p:sp>
      <p:sp>
        <p:nvSpPr>
          <p:cNvPr id="1048626" name="Shape 5"/>
          <p:cNvSpPr/>
          <p:nvPr/>
        </p:nvSpPr>
        <p:spPr>
          <a:xfrm>
            <a:off x="2944535" y="4071818"/>
            <a:ext cx="8741331" cy="512088"/>
          </a:xfrm>
          <a:prstGeom prst="rect"/>
          <a:solidFill>
            <a:srgbClr val="0F0F0F"/>
          </a:solidFill>
        </p:spPr>
      </p:sp>
      <p:sp>
        <p:nvSpPr>
          <p:cNvPr id="1048627" name="Text 6"/>
          <p:cNvSpPr/>
          <p:nvPr/>
        </p:nvSpPr>
        <p:spPr>
          <a:xfrm>
            <a:off x="3128486" y="4189809"/>
            <a:ext cx="3998952" cy="276106"/>
          </a:xfrm>
          <a:prstGeom prst="rect"/>
          <a:noFill/>
        </p:spPr>
        <p:txBody>
          <a:bodyPr anchor="t" rtlCol="0" wrap="non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Cause</a:t>
            </a:r>
            <a:endParaRPr dirty="0" sz="1449" lang="en-US"/>
          </a:p>
        </p:txBody>
      </p:sp>
      <p:sp>
        <p:nvSpPr>
          <p:cNvPr id="1048628" name="Text 7"/>
          <p:cNvSpPr/>
          <p:nvPr/>
        </p:nvSpPr>
        <p:spPr>
          <a:xfrm>
            <a:off x="7502962" y="4189809"/>
            <a:ext cx="3998952" cy="276106"/>
          </a:xfrm>
          <a:prstGeom prst="rect"/>
          <a:noFill/>
        </p:spPr>
        <p:txBody>
          <a:bodyPr anchor="t" rtlCol="0" wrap="non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Description</a:t>
            </a:r>
            <a:endParaRPr dirty="0" sz="1449" lang="en-US"/>
          </a:p>
        </p:txBody>
      </p:sp>
      <p:sp>
        <p:nvSpPr>
          <p:cNvPr id="1048629" name="Text 8"/>
          <p:cNvSpPr/>
          <p:nvPr/>
        </p:nvSpPr>
        <p:spPr>
          <a:xfrm>
            <a:off x="3128486" y="4701897"/>
            <a:ext cx="3998952" cy="276106"/>
          </a:xfrm>
          <a:prstGeom prst="rect"/>
          <a:noFill/>
        </p:spPr>
        <p:txBody>
          <a:bodyPr anchor="t" rtlCol="0" wrap="non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DNA Replication Errors</a:t>
            </a:r>
            <a:endParaRPr dirty="0" sz="1449" lang="en-US"/>
          </a:p>
        </p:txBody>
      </p:sp>
      <p:sp>
        <p:nvSpPr>
          <p:cNvPr id="1048630" name="Text 9"/>
          <p:cNvSpPr/>
          <p:nvPr/>
        </p:nvSpPr>
        <p:spPr>
          <a:xfrm>
            <a:off x="7502962" y="4701897"/>
            <a:ext cx="3998952" cy="552212"/>
          </a:xfrm>
          <a:prstGeom prst="rect"/>
          <a:noFill/>
        </p:spPr>
        <p:txBody>
          <a:bodyPr anchor="t" rtlCol="0" wrap="squar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Mistakes during DNA copying can lead to mutations.</a:t>
            </a:r>
            <a:endParaRPr dirty="0" sz="1449" lang="en-US"/>
          </a:p>
        </p:txBody>
      </p:sp>
      <p:sp>
        <p:nvSpPr>
          <p:cNvPr id="1048631" name="Shape 10"/>
          <p:cNvSpPr/>
          <p:nvPr/>
        </p:nvSpPr>
        <p:spPr>
          <a:xfrm>
            <a:off x="2944535" y="5372100"/>
            <a:ext cx="8741331" cy="788194"/>
          </a:xfrm>
          <a:prstGeom prst="rect"/>
          <a:solidFill>
            <a:srgbClr val="0F0F0F"/>
          </a:solidFill>
        </p:spPr>
      </p:sp>
      <p:sp>
        <p:nvSpPr>
          <p:cNvPr id="1048632" name="Text 11"/>
          <p:cNvSpPr/>
          <p:nvPr/>
        </p:nvSpPr>
        <p:spPr>
          <a:xfrm>
            <a:off x="3128486" y="5490091"/>
            <a:ext cx="3998952" cy="276106"/>
          </a:xfrm>
          <a:prstGeom prst="rect"/>
          <a:noFill/>
        </p:spPr>
        <p:txBody>
          <a:bodyPr anchor="t" rtlCol="0" wrap="non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Radiation Exposure</a:t>
            </a:r>
            <a:endParaRPr dirty="0" sz="1449" lang="en-US"/>
          </a:p>
        </p:txBody>
      </p:sp>
      <p:sp>
        <p:nvSpPr>
          <p:cNvPr id="1048633" name="Text 12"/>
          <p:cNvSpPr/>
          <p:nvPr/>
        </p:nvSpPr>
        <p:spPr>
          <a:xfrm>
            <a:off x="7502962" y="5490091"/>
            <a:ext cx="3998952" cy="552212"/>
          </a:xfrm>
          <a:prstGeom prst="rect"/>
          <a:noFill/>
        </p:spPr>
        <p:txBody>
          <a:bodyPr anchor="t" rtlCol="0" wrap="squar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Radiation can damage DNA, increasing the risk of mutations.</a:t>
            </a:r>
            <a:endParaRPr dirty="0" sz="1449" lang="en-US"/>
          </a:p>
        </p:txBody>
      </p:sp>
      <p:sp>
        <p:nvSpPr>
          <p:cNvPr id="1048634" name="Text 13"/>
          <p:cNvSpPr/>
          <p:nvPr/>
        </p:nvSpPr>
        <p:spPr>
          <a:xfrm>
            <a:off x="3128486" y="6278285"/>
            <a:ext cx="3998952" cy="276106"/>
          </a:xfrm>
          <a:prstGeom prst="rect"/>
          <a:noFill/>
        </p:spPr>
        <p:txBody>
          <a:bodyPr anchor="t" rtlCol="0" wrap="non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Chemical Exposure</a:t>
            </a:r>
            <a:endParaRPr dirty="0" sz="1449" lang="en-US"/>
          </a:p>
        </p:txBody>
      </p:sp>
      <p:sp>
        <p:nvSpPr>
          <p:cNvPr id="1048635" name="Text 14"/>
          <p:cNvSpPr/>
          <p:nvPr/>
        </p:nvSpPr>
        <p:spPr>
          <a:xfrm>
            <a:off x="7502962" y="6278285"/>
            <a:ext cx="3998952" cy="552212"/>
          </a:xfrm>
          <a:prstGeom prst="rect"/>
          <a:noFill/>
        </p:spPr>
        <p:txBody>
          <a:bodyPr anchor="t" rtlCol="0" wrap="squar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Certain chemicals can interact with DNA and cause mutations.</a:t>
            </a:r>
            <a:endParaRPr dirty="0" sz="1449" lang="en-US"/>
          </a:p>
        </p:txBody>
      </p:sp>
      <p:sp>
        <p:nvSpPr>
          <p:cNvPr id="1048636" name="Shape 15"/>
          <p:cNvSpPr/>
          <p:nvPr/>
        </p:nvSpPr>
        <p:spPr>
          <a:xfrm>
            <a:off x="2944535" y="6948488"/>
            <a:ext cx="8741331" cy="788194"/>
          </a:xfrm>
          <a:prstGeom prst="rect"/>
          <a:solidFill>
            <a:srgbClr val="0F0F0F"/>
          </a:solidFill>
        </p:spPr>
      </p:sp>
      <p:sp>
        <p:nvSpPr>
          <p:cNvPr id="1048637" name="Text 16"/>
          <p:cNvSpPr/>
          <p:nvPr/>
        </p:nvSpPr>
        <p:spPr>
          <a:xfrm>
            <a:off x="3128486" y="7066478"/>
            <a:ext cx="3998952" cy="276106"/>
          </a:xfrm>
          <a:prstGeom prst="rect"/>
          <a:noFill/>
        </p:spPr>
        <p:txBody>
          <a:bodyPr anchor="t" rtlCol="0" wrap="non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Viral Infections</a:t>
            </a:r>
            <a:endParaRPr dirty="0" sz="1449" lang="en-US"/>
          </a:p>
        </p:txBody>
      </p:sp>
      <p:sp>
        <p:nvSpPr>
          <p:cNvPr id="1048638" name="Text 17"/>
          <p:cNvSpPr/>
          <p:nvPr/>
        </p:nvSpPr>
        <p:spPr>
          <a:xfrm>
            <a:off x="7502962" y="7066478"/>
            <a:ext cx="3998952" cy="552212"/>
          </a:xfrm>
          <a:prstGeom prst="rect"/>
          <a:noFill/>
        </p:spPr>
        <p:txBody>
          <a:bodyPr anchor="t" rtlCol="0" wrap="square"/>
          <a:p>
            <a:pPr indent="0" marL="0">
              <a:lnSpc>
                <a:spcPts val="2174"/>
              </a:lnSpc>
              <a:buNone/>
            </a:pPr>
            <a:r>
              <a:rPr dirty="0" sz="1449" kern="0" lang="en-US" spc="-14">
                <a:solidFill>
                  <a:srgbClr val="E5E0DF"/>
                </a:solidFill>
                <a:latin typeface="Roboto" pitchFamily="34" charset="0"/>
                <a:ea typeface="Roboto" pitchFamily="34" charset="-122"/>
                <a:cs typeface="Roboto" pitchFamily="34" charset="-120"/>
              </a:rPr>
              <a:t>Some viruses can integrate their genetic material into our DNA, leading to changes.</a:t>
            </a:r>
            <a:endParaRPr dirty="0" sz="1449"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4" name=""/>
        <p:cNvGrpSpPr/>
        <p:nvPr/>
      </p:nvGrpSpPr>
      <p:grpSpPr>
        <a:xfrm>
          <a:off x="0" y="0"/>
          <a:ext cx="0" cy="0"/>
          <a:chOff x="0" y="0"/>
          <a:chExt cx="0" cy="0"/>
        </a:xfrm>
      </p:grpSpPr>
      <p:sp>
        <p:nvSpPr>
          <p:cNvPr id="1048642" name="Shape 0"/>
          <p:cNvSpPr/>
          <p:nvPr/>
        </p:nvSpPr>
        <p:spPr>
          <a:xfrm>
            <a:off x="0" y="0"/>
            <a:ext cx="14630400" cy="8229600"/>
          </a:xfrm>
          <a:prstGeom prst="rect"/>
          <a:solidFill>
            <a:srgbClr val="010303"/>
          </a:solidFill>
        </p:spPr>
      </p:sp>
      <p:sp>
        <p:nvSpPr>
          <p:cNvPr id="1048643" name="Shape 1"/>
          <p:cNvSpPr/>
          <p:nvPr/>
        </p:nvSpPr>
        <p:spPr>
          <a:xfrm>
            <a:off x="0" y="0"/>
            <a:ext cx="14630400" cy="8229600"/>
          </a:xfrm>
          <a:prstGeom prst="rect"/>
          <a:solidFill>
            <a:srgbClr val="212121"/>
          </a:solidFill>
        </p:spPr>
      </p:sp>
      <p:pic>
        <p:nvPicPr>
          <p:cNvPr id="2097158" name="Image 0" descr="preencoded.png"/>
          <p:cNvPicPr>
            <a:picLocks noChangeAspect="1"/>
          </p:cNvPicPr>
          <p:nvPr/>
        </p:nvPicPr>
        <p:blipFill>
          <a:blip xmlns:r="http://schemas.openxmlformats.org/officeDocument/2006/relationships" r:embed="rId1"/>
          <a:stretch>
            <a:fillRect/>
          </a:stretch>
        </p:blipFill>
        <p:spPr>
          <a:xfrm>
            <a:off x="10972800" y="0"/>
            <a:ext cx="3657600" cy="8229600"/>
          </a:xfrm>
          <a:prstGeom prst="rect"/>
        </p:spPr>
      </p:pic>
      <p:sp>
        <p:nvSpPr>
          <p:cNvPr id="1048644" name="Text 2"/>
          <p:cNvSpPr/>
          <p:nvPr/>
        </p:nvSpPr>
        <p:spPr>
          <a:xfrm>
            <a:off x="1792367" y="537924"/>
            <a:ext cx="7388066" cy="972026"/>
          </a:xfrm>
          <a:prstGeom prst="rect"/>
          <a:noFill/>
        </p:spPr>
        <p:txBody>
          <a:bodyPr anchor="t" rtlCol="0" wrap="square"/>
          <a:p>
            <a:pPr indent="0" marL="0">
              <a:lnSpc>
                <a:spcPts val="3827"/>
              </a:lnSpc>
              <a:buNone/>
            </a:pPr>
            <a:r>
              <a:rPr dirty="0" sz="3062" kern="0" lang="en-US" spc="-92">
                <a:solidFill>
                  <a:srgbClr val="FFFFFF"/>
                </a:solidFill>
                <a:latin typeface="Roboto Mono" pitchFamily="34" charset="0"/>
                <a:ea typeface="Roboto Mono" pitchFamily="34" charset="-122"/>
                <a:cs typeface="Roboto Mono" pitchFamily="34" charset="-120"/>
              </a:rPr>
              <a:t>Implications of Genetic Variations</a:t>
            </a:r>
            <a:endParaRPr dirty="0" sz="3062" lang="en-US"/>
          </a:p>
        </p:txBody>
      </p:sp>
      <p:sp>
        <p:nvSpPr>
          <p:cNvPr id="1048645" name="Text 3"/>
          <p:cNvSpPr/>
          <p:nvPr/>
        </p:nvSpPr>
        <p:spPr>
          <a:xfrm>
            <a:off x="1792367" y="1743194"/>
            <a:ext cx="7388066" cy="932974"/>
          </a:xfrm>
          <a:prstGeom prst="rect"/>
          <a:noFill/>
        </p:spPr>
        <p:txBody>
          <a:bodyPr anchor="t" rtlCol="0" wrap="square"/>
          <a:p>
            <a:pPr indent="0" marL="0">
              <a:lnSpc>
                <a:spcPts val="1837"/>
              </a:lnSpc>
              <a:buNone/>
            </a:pPr>
            <a:r>
              <a:rPr dirty="0" sz="1225" kern="0" lang="en-US" spc="-12">
                <a:solidFill>
                  <a:srgbClr val="E5E0DF"/>
                </a:solidFill>
                <a:latin typeface="Roboto" pitchFamily="34" charset="0"/>
                <a:ea typeface="Roboto" pitchFamily="34" charset="-122"/>
                <a:cs typeface="Roboto" pitchFamily="34" charset="-120"/>
              </a:rPr>
              <a:t>Genetic variations have significant implications for our health and well-being. They can influence a wide range of traits, from physical characteristics to susceptibility to diseases. For example, certain gene variations can increase the risk of developing cardiovascular disease, cancer, or neurodegenerative disorders. On the other hand, variations in other genes can protect against certain diseases.</a:t>
            </a:r>
            <a:endParaRPr dirty="0" sz="1225" lang="en-US"/>
          </a:p>
        </p:txBody>
      </p:sp>
      <p:sp>
        <p:nvSpPr>
          <p:cNvPr id="1048646" name="Text 4"/>
          <p:cNvSpPr/>
          <p:nvPr/>
        </p:nvSpPr>
        <p:spPr>
          <a:xfrm>
            <a:off x="1792367" y="2851071"/>
            <a:ext cx="7388066" cy="932974"/>
          </a:xfrm>
          <a:prstGeom prst="rect"/>
          <a:noFill/>
        </p:spPr>
        <p:txBody>
          <a:bodyPr anchor="t" rtlCol="0" wrap="square"/>
          <a:p>
            <a:pPr indent="0" marL="0">
              <a:lnSpc>
                <a:spcPts val="1837"/>
              </a:lnSpc>
              <a:buNone/>
            </a:pPr>
            <a:r>
              <a:rPr dirty="0" sz="1225" kern="0" lang="en-US" spc="-12">
                <a:solidFill>
                  <a:srgbClr val="E5E0DF"/>
                </a:solidFill>
                <a:latin typeface="Roboto" pitchFamily="34" charset="0"/>
                <a:ea typeface="Roboto" pitchFamily="34" charset="-122"/>
                <a:cs typeface="Roboto" pitchFamily="34" charset="-120"/>
              </a:rPr>
              <a:t>Furthermore, genetic variations can also influence our responses to medications. Some individuals may experience adverse drug reactions due to variations in genes involved in drug metabolism or transport. Understanding the implications of genetic variations is crucial for personalized medicine, which aims to tailor treatments to individual genetic profiles.</a:t>
            </a:r>
            <a:endParaRPr dirty="0" sz="1225" lang="en-US"/>
          </a:p>
        </p:txBody>
      </p:sp>
      <p:pic>
        <p:nvPicPr>
          <p:cNvPr id="2097159" name="Image 1" descr="preencoded.png"/>
          <p:cNvPicPr>
            <a:picLocks noChangeAspect="1"/>
          </p:cNvPicPr>
          <p:nvPr/>
        </p:nvPicPr>
        <p:blipFill>
          <a:blip xmlns:r="http://schemas.openxmlformats.org/officeDocument/2006/relationships" r:embed="rId2"/>
          <a:stretch>
            <a:fillRect/>
          </a:stretch>
        </p:blipFill>
        <p:spPr>
          <a:xfrm>
            <a:off x="1792367" y="3958947"/>
            <a:ext cx="777597" cy="1244203"/>
          </a:xfrm>
          <a:prstGeom prst="rect"/>
        </p:spPr>
      </p:pic>
      <p:sp>
        <p:nvSpPr>
          <p:cNvPr id="1048647" name="Text 5"/>
          <p:cNvSpPr/>
          <p:nvPr/>
        </p:nvSpPr>
        <p:spPr>
          <a:xfrm>
            <a:off x="2803208" y="4114443"/>
            <a:ext cx="2437090" cy="243007"/>
          </a:xfrm>
          <a:prstGeom prst="rect"/>
          <a:noFill/>
        </p:spPr>
        <p:txBody>
          <a:bodyPr anchor="t" rtlCol="0" wrap="none"/>
          <a:p>
            <a:pPr algn="l" indent="0" marL="0">
              <a:lnSpc>
                <a:spcPts val="1914"/>
              </a:lnSpc>
              <a:buNone/>
            </a:pPr>
            <a:r>
              <a:rPr dirty="0" sz="1531" kern="0" lang="en-US" spc="-46">
                <a:solidFill>
                  <a:srgbClr val="FFFFFF"/>
                </a:solidFill>
                <a:latin typeface="Roboto Mono" pitchFamily="34" charset="0"/>
                <a:ea typeface="Roboto Mono" pitchFamily="34" charset="-122"/>
                <a:cs typeface="Roboto Mono" pitchFamily="34" charset="-120"/>
              </a:rPr>
              <a:t>Increased Disease Risk</a:t>
            </a:r>
            <a:endParaRPr dirty="0" sz="1531" lang="en-US"/>
          </a:p>
        </p:txBody>
      </p:sp>
      <p:sp>
        <p:nvSpPr>
          <p:cNvPr id="1048648" name="Text 6"/>
          <p:cNvSpPr/>
          <p:nvPr/>
        </p:nvSpPr>
        <p:spPr>
          <a:xfrm>
            <a:off x="2803208" y="4450675"/>
            <a:ext cx="6377226" cy="233243"/>
          </a:xfrm>
          <a:prstGeom prst="rect"/>
          <a:noFill/>
        </p:spPr>
        <p:txBody>
          <a:bodyPr anchor="t" rtlCol="0" wrap="none"/>
          <a:p>
            <a:pPr algn="l" indent="0" marL="0">
              <a:lnSpc>
                <a:spcPts val="1837"/>
              </a:lnSpc>
              <a:buNone/>
            </a:pPr>
            <a:r>
              <a:rPr dirty="0" sz="1225" kern="0" lang="en-US" spc="-12">
                <a:solidFill>
                  <a:srgbClr val="E5E0DF"/>
                </a:solidFill>
                <a:latin typeface="Roboto" pitchFamily="34" charset="0"/>
                <a:ea typeface="Roboto" pitchFamily="34" charset="-122"/>
                <a:cs typeface="Roboto" pitchFamily="34" charset="-120"/>
              </a:rPr>
              <a:t>Certain gene variations can increase the likelihood of developing specific diseases.</a:t>
            </a:r>
            <a:endParaRPr dirty="0" sz="1225" lang="en-US"/>
          </a:p>
        </p:txBody>
      </p:sp>
      <p:pic>
        <p:nvPicPr>
          <p:cNvPr id="2097160" name="Image 2" descr="preencoded.png"/>
          <p:cNvPicPr>
            <a:picLocks noChangeAspect="1"/>
          </p:cNvPicPr>
          <p:nvPr/>
        </p:nvPicPr>
        <p:blipFill>
          <a:blip xmlns:r="http://schemas.openxmlformats.org/officeDocument/2006/relationships" r:embed="rId3"/>
          <a:stretch>
            <a:fillRect/>
          </a:stretch>
        </p:blipFill>
        <p:spPr>
          <a:xfrm>
            <a:off x="1792367" y="5203150"/>
            <a:ext cx="777597" cy="1244203"/>
          </a:xfrm>
          <a:prstGeom prst="rect"/>
        </p:spPr>
      </p:pic>
      <p:sp>
        <p:nvSpPr>
          <p:cNvPr id="1048649" name="Text 7"/>
          <p:cNvSpPr/>
          <p:nvPr/>
        </p:nvSpPr>
        <p:spPr>
          <a:xfrm>
            <a:off x="2803208" y="5358646"/>
            <a:ext cx="2769394" cy="243007"/>
          </a:xfrm>
          <a:prstGeom prst="rect"/>
          <a:noFill/>
        </p:spPr>
        <p:txBody>
          <a:bodyPr anchor="t" rtlCol="0" wrap="none"/>
          <a:p>
            <a:pPr algn="l" indent="0" marL="0">
              <a:lnSpc>
                <a:spcPts val="1914"/>
              </a:lnSpc>
              <a:buNone/>
            </a:pPr>
            <a:r>
              <a:rPr dirty="0" sz="1531" kern="0" lang="en-US" spc="-46">
                <a:solidFill>
                  <a:srgbClr val="FFFFFF"/>
                </a:solidFill>
                <a:latin typeface="Roboto Mono" pitchFamily="34" charset="0"/>
                <a:ea typeface="Roboto Mono" pitchFamily="34" charset="-122"/>
                <a:cs typeface="Roboto Mono" pitchFamily="34" charset="-120"/>
              </a:rPr>
              <a:t>Drug Response Variability</a:t>
            </a:r>
            <a:endParaRPr dirty="0" sz="1531" lang="en-US"/>
          </a:p>
        </p:txBody>
      </p:sp>
      <p:sp>
        <p:nvSpPr>
          <p:cNvPr id="1048650" name="Text 8"/>
          <p:cNvSpPr/>
          <p:nvPr/>
        </p:nvSpPr>
        <p:spPr>
          <a:xfrm>
            <a:off x="2803208" y="5694878"/>
            <a:ext cx="6377226" cy="466487"/>
          </a:xfrm>
          <a:prstGeom prst="rect"/>
          <a:noFill/>
        </p:spPr>
        <p:txBody>
          <a:bodyPr anchor="t" rtlCol="0" wrap="square"/>
          <a:p>
            <a:pPr algn="l" indent="0" marL="0">
              <a:lnSpc>
                <a:spcPts val="1837"/>
              </a:lnSpc>
              <a:buNone/>
            </a:pPr>
            <a:r>
              <a:rPr dirty="0" sz="1225" kern="0" lang="en-US" spc="-12">
                <a:solidFill>
                  <a:srgbClr val="E5E0DF"/>
                </a:solidFill>
                <a:latin typeface="Roboto" pitchFamily="34" charset="0"/>
                <a:ea typeface="Roboto" pitchFamily="34" charset="-122"/>
                <a:cs typeface="Roboto" pitchFamily="34" charset="-120"/>
              </a:rPr>
              <a:t>Genetic variations can influence how individuals respond to medications, affecting efficacy and potential side effects.</a:t>
            </a:r>
            <a:endParaRPr dirty="0" sz="1225" lang="en-US"/>
          </a:p>
        </p:txBody>
      </p:sp>
      <p:pic>
        <p:nvPicPr>
          <p:cNvPr id="2097161" name="Image 3" descr="preencoded.png"/>
          <p:cNvPicPr>
            <a:picLocks noChangeAspect="1"/>
          </p:cNvPicPr>
          <p:nvPr/>
        </p:nvPicPr>
        <p:blipFill>
          <a:blip xmlns:r="http://schemas.openxmlformats.org/officeDocument/2006/relationships" r:embed="rId4"/>
          <a:stretch>
            <a:fillRect/>
          </a:stretch>
        </p:blipFill>
        <p:spPr>
          <a:xfrm>
            <a:off x="1792367" y="6447353"/>
            <a:ext cx="777597" cy="1244203"/>
          </a:xfrm>
          <a:prstGeom prst="rect"/>
        </p:spPr>
      </p:pic>
      <p:sp>
        <p:nvSpPr>
          <p:cNvPr id="1048651" name="Text 9"/>
          <p:cNvSpPr/>
          <p:nvPr/>
        </p:nvSpPr>
        <p:spPr>
          <a:xfrm>
            <a:off x="2803208" y="6602849"/>
            <a:ext cx="2326243" cy="243007"/>
          </a:xfrm>
          <a:prstGeom prst="rect"/>
          <a:noFill/>
        </p:spPr>
        <p:txBody>
          <a:bodyPr anchor="t" rtlCol="0" wrap="none"/>
          <a:p>
            <a:pPr algn="l" indent="0" marL="0">
              <a:lnSpc>
                <a:spcPts val="1914"/>
              </a:lnSpc>
              <a:buNone/>
            </a:pPr>
            <a:r>
              <a:rPr dirty="0" sz="1531" kern="0" lang="en-US" spc="-46">
                <a:solidFill>
                  <a:srgbClr val="FFFFFF"/>
                </a:solidFill>
                <a:latin typeface="Roboto Mono" pitchFamily="34" charset="0"/>
                <a:ea typeface="Roboto Mono" pitchFamily="34" charset="-122"/>
                <a:cs typeface="Roboto Mono" pitchFamily="34" charset="-120"/>
              </a:rPr>
              <a:t>Personalized Medicine</a:t>
            </a:r>
            <a:endParaRPr dirty="0" sz="1531" lang="en-US"/>
          </a:p>
        </p:txBody>
      </p:sp>
      <p:sp>
        <p:nvSpPr>
          <p:cNvPr id="1048652" name="Text 10"/>
          <p:cNvSpPr/>
          <p:nvPr/>
        </p:nvSpPr>
        <p:spPr>
          <a:xfrm>
            <a:off x="2803208" y="6939082"/>
            <a:ext cx="6377226" cy="233243"/>
          </a:xfrm>
          <a:prstGeom prst="rect"/>
          <a:noFill/>
        </p:spPr>
        <p:txBody>
          <a:bodyPr anchor="t" rtlCol="0" wrap="none"/>
          <a:p>
            <a:pPr algn="l" indent="0" marL="0">
              <a:lnSpc>
                <a:spcPts val="1837"/>
              </a:lnSpc>
              <a:buNone/>
            </a:pPr>
            <a:r>
              <a:rPr dirty="0" sz="1225" kern="0" lang="en-US" spc="-12">
                <a:solidFill>
                  <a:srgbClr val="E5E0DF"/>
                </a:solidFill>
                <a:latin typeface="Roboto" pitchFamily="34" charset="0"/>
                <a:ea typeface="Roboto" pitchFamily="34" charset="-122"/>
                <a:cs typeface="Roboto" pitchFamily="34" charset="-120"/>
              </a:rPr>
              <a:t>Genetic testing can help tailor treatments to individual genetic profiles for better outcomes.</a:t>
            </a:r>
            <a:endParaRPr dirty="0" sz="1225"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27" name=""/>
        <p:cNvGrpSpPr/>
        <p:nvPr/>
      </p:nvGrpSpPr>
      <p:grpSpPr>
        <a:xfrm>
          <a:off x="0" y="0"/>
          <a:ext cx="0" cy="0"/>
          <a:chOff x="0" y="0"/>
          <a:chExt cx="0" cy="0"/>
        </a:xfrm>
      </p:grpSpPr>
      <p:sp>
        <p:nvSpPr>
          <p:cNvPr id="1048656" name="Shape 0"/>
          <p:cNvSpPr/>
          <p:nvPr/>
        </p:nvSpPr>
        <p:spPr>
          <a:xfrm>
            <a:off x="0" y="0"/>
            <a:ext cx="14630400" cy="8229600"/>
          </a:xfrm>
          <a:prstGeom prst="rect"/>
          <a:solidFill>
            <a:srgbClr val="010303"/>
          </a:solidFill>
        </p:spPr>
      </p:sp>
      <p:sp>
        <p:nvSpPr>
          <p:cNvPr id="1048657" name="Shape 1"/>
          <p:cNvSpPr/>
          <p:nvPr/>
        </p:nvSpPr>
        <p:spPr>
          <a:xfrm>
            <a:off x="0" y="0"/>
            <a:ext cx="14630400" cy="8229600"/>
          </a:xfrm>
          <a:prstGeom prst="rect"/>
          <a:solidFill>
            <a:srgbClr val="212121"/>
          </a:solidFill>
        </p:spPr>
      </p:sp>
      <p:sp>
        <p:nvSpPr>
          <p:cNvPr id="1048658" name="Text 2"/>
          <p:cNvSpPr/>
          <p:nvPr/>
        </p:nvSpPr>
        <p:spPr>
          <a:xfrm>
            <a:off x="2573536" y="548997"/>
            <a:ext cx="9483209" cy="1247775"/>
          </a:xfrm>
          <a:prstGeom prst="rect"/>
          <a:noFill/>
        </p:spPr>
        <p:txBody>
          <a:bodyPr anchor="t" rtlCol="0" wrap="square"/>
          <a:p>
            <a:pPr indent="0" marL="0">
              <a:lnSpc>
                <a:spcPts val="4913"/>
              </a:lnSpc>
              <a:buNone/>
            </a:pPr>
            <a:r>
              <a:rPr dirty="0" sz="3930" kern="0" lang="en-US" spc="-118">
                <a:solidFill>
                  <a:srgbClr val="FFFFFF"/>
                </a:solidFill>
                <a:latin typeface="Roboto Mono" pitchFamily="34" charset="0"/>
                <a:ea typeface="Roboto Mono" pitchFamily="34" charset="-122"/>
                <a:cs typeface="Roboto Mono" pitchFamily="34" charset="-120"/>
              </a:rPr>
              <a:t>Genetic Testing and Personalized Medicine</a:t>
            </a:r>
            <a:endParaRPr dirty="0" sz="3930" lang="en-US"/>
          </a:p>
        </p:txBody>
      </p:sp>
      <p:sp>
        <p:nvSpPr>
          <p:cNvPr id="1048659" name="Text 3"/>
          <p:cNvSpPr/>
          <p:nvPr/>
        </p:nvSpPr>
        <p:spPr>
          <a:xfrm>
            <a:off x="2573536" y="2195989"/>
            <a:ext cx="9483209" cy="1197769"/>
          </a:xfrm>
          <a:prstGeom prst="rect"/>
          <a:noFill/>
        </p:spPr>
        <p:txBody>
          <a:bodyPr anchor="t" rtlCol="0" wrap="square"/>
          <a:p>
            <a:pPr indent="0" marL="0">
              <a:lnSpc>
                <a:spcPts val="2358"/>
              </a:lnSpc>
              <a:buNone/>
            </a:pPr>
            <a:r>
              <a:rPr dirty="0" sz="1572" kern="0" lang="en-US" spc="-16">
                <a:solidFill>
                  <a:srgbClr val="E5E0DF"/>
                </a:solidFill>
                <a:latin typeface="Roboto" pitchFamily="34" charset="0"/>
                <a:ea typeface="Roboto" pitchFamily="34" charset="-122"/>
                <a:cs typeface="Roboto" pitchFamily="34" charset="-120"/>
              </a:rPr>
              <a:t>Genetic testing has revolutionized our understanding of health and disease. It allows us to identify specific gene variations that can predict an individual's risk of developing certain diseases. This information empowers individuals to make informed choices about their health, such as lifestyle modifications, preventive measures, and early detection screenings.</a:t>
            </a:r>
            <a:endParaRPr dirty="0" sz="1572" lang="en-US"/>
          </a:p>
        </p:txBody>
      </p:sp>
      <p:sp>
        <p:nvSpPr>
          <p:cNvPr id="1048660" name="Text 4"/>
          <p:cNvSpPr/>
          <p:nvPr/>
        </p:nvSpPr>
        <p:spPr>
          <a:xfrm>
            <a:off x="2573536" y="3618309"/>
            <a:ext cx="9483209" cy="1197769"/>
          </a:xfrm>
          <a:prstGeom prst="rect"/>
          <a:noFill/>
        </p:spPr>
        <p:txBody>
          <a:bodyPr anchor="t" rtlCol="0" wrap="square"/>
          <a:p>
            <a:pPr indent="0" marL="0">
              <a:lnSpc>
                <a:spcPts val="2358"/>
              </a:lnSpc>
              <a:buNone/>
            </a:pPr>
            <a:r>
              <a:rPr dirty="0" sz="1572" kern="0" lang="en-US" spc="-16">
                <a:solidFill>
                  <a:srgbClr val="E5E0DF"/>
                </a:solidFill>
                <a:latin typeface="Roboto" pitchFamily="34" charset="0"/>
                <a:ea typeface="Roboto" pitchFamily="34" charset="-122"/>
                <a:cs typeface="Roboto" pitchFamily="34" charset="-120"/>
              </a:rPr>
              <a:t>Personalized medicine is a rapidly growing field that utilizes genetic information to tailor treatments to individual patients. By identifying gene variations that influence drug metabolism or disease susceptibility, healthcare providers can optimize treatment plans for better efficacy and fewer side effects. This personalized approach promises to improve patient outcomes and revolutionize healthcare delivery.</a:t>
            </a:r>
            <a:endParaRPr dirty="0" sz="1572" lang="en-US"/>
          </a:p>
        </p:txBody>
      </p:sp>
      <p:sp>
        <p:nvSpPr>
          <p:cNvPr id="1048661" name="Shape 5"/>
          <p:cNvSpPr/>
          <p:nvPr/>
        </p:nvSpPr>
        <p:spPr>
          <a:xfrm>
            <a:off x="2573536" y="5040630"/>
            <a:ext cx="3027997" cy="2639973"/>
          </a:xfrm>
          <a:prstGeom prst="roundRect">
            <a:avLst>
              <a:gd name="adj" fmla="val 4537"/>
            </a:avLst>
          </a:prstGeom>
          <a:solidFill>
            <a:srgbClr val="0F0F0F"/>
          </a:solidFill>
        </p:spPr>
      </p:sp>
      <p:sp>
        <p:nvSpPr>
          <p:cNvPr id="1048662" name="Text 6"/>
          <p:cNvSpPr/>
          <p:nvPr/>
        </p:nvSpPr>
        <p:spPr>
          <a:xfrm>
            <a:off x="2773085" y="5240179"/>
            <a:ext cx="2560915" cy="311944"/>
          </a:xfrm>
          <a:prstGeom prst="rect"/>
          <a:noFill/>
        </p:spPr>
        <p:txBody>
          <a:bodyPr anchor="t" rtlCol="0" wrap="none"/>
          <a:p>
            <a:pPr indent="0" marL="0">
              <a:lnSpc>
                <a:spcPts val="2456"/>
              </a:lnSpc>
              <a:buNone/>
            </a:pPr>
            <a:r>
              <a:rPr dirty="0" sz="1965" kern="0" lang="en-US" spc="-59">
                <a:solidFill>
                  <a:srgbClr val="FFFFFF"/>
                </a:solidFill>
                <a:latin typeface="Roboto Mono" pitchFamily="34" charset="0"/>
                <a:ea typeface="Roboto Mono" pitchFamily="34" charset="-122"/>
                <a:cs typeface="Roboto Mono" pitchFamily="34" charset="-120"/>
              </a:rPr>
              <a:t>Predictive Testing</a:t>
            </a:r>
            <a:endParaRPr dirty="0" sz="1965" lang="en-US"/>
          </a:p>
        </p:txBody>
      </p:sp>
      <p:sp>
        <p:nvSpPr>
          <p:cNvPr id="1048663" name="Text 7"/>
          <p:cNvSpPr/>
          <p:nvPr/>
        </p:nvSpPr>
        <p:spPr>
          <a:xfrm>
            <a:off x="2773085" y="5671899"/>
            <a:ext cx="2628900" cy="1796653"/>
          </a:xfrm>
          <a:prstGeom prst="rect"/>
          <a:noFill/>
        </p:spPr>
        <p:txBody>
          <a:bodyPr anchor="t" rtlCol="0" wrap="square"/>
          <a:p>
            <a:pPr indent="0" marL="0">
              <a:lnSpc>
                <a:spcPts val="2358"/>
              </a:lnSpc>
              <a:buNone/>
            </a:pPr>
            <a:r>
              <a:rPr dirty="0" sz="1572" kern="0" lang="en-US" spc="-16">
                <a:solidFill>
                  <a:srgbClr val="E5E0DF"/>
                </a:solidFill>
                <a:latin typeface="Roboto" pitchFamily="34" charset="0"/>
                <a:ea typeface="Roboto" pitchFamily="34" charset="-122"/>
                <a:cs typeface="Roboto" pitchFamily="34" charset="-120"/>
              </a:rPr>
              <a:t>Identifies gene variations associated with increased risk of developing certain diseases, allowing for preventive measures and early detection.</a:t>
            </a:r>
            <a:endParaRPr dirty="0" sz="1572" lang="en-US"/>
          </a:p>
        </p:txBody>
      </p:sp>
      <p:sp>
        <p:nvSpPr>
          <p:cNvPr id="1048664" name="Shape 8"/>
          <p:cNvSpPr/>
          <p:nvPr/>
        </p:nvSpPr>
        <p:spPr>
          <a:xfrm>
            <a:off x="5801082" y="5040630"/>
            <a:ext cx="3027997" cy="2639973"/>
          </a:xfrm>
          <a:prstGeom prst="roundRect">
            <a:avLst>
              <a:gd name="adj" fmla="val 4537"/>
            </a:avLst>
          </a:prstGeom>
          <a:solidFill>
            <a:srgbClr val="0F0F0F"/>
          </a:solidFill>
        </p:spPr>
      </p:sp>
      <p:sp>
        <p:nvSpPr>
          <p:cNvPr id="1048665" name="Text 9"/>
          <p:cNvSpPr/>
          <p:nvPr/>
        </p:nvSpPr>
        <p:spPr>
          <a:xfrm>
            <a:off x="6000631" y="5240179"/>
            <a:ext cx="2560915" cy="311944"/>
          </a:xfrm>
          <a:prstGeom prst="rect"/>
          <a:noFill/>
        </p:spPr>
        <p:txBody>
          <a:bodyPr anchor="t" rtlCol="0" wrap="none"/>
          <a:p>
            <a:pPr indent="0" marL="0">
              <a:lnSpc>
                <a:spcPts val="2456"/>
              </a:lnSpc>
              <a:buNone/>
            </a:pPr>
            <a:r>
              <a:rPr dirty="0" sz="1965" kern="0" lang="en-US" spc="-59">
                <a:solidFill>
                  <a:srgbClr val="FFFFFF"/>
                </a:solidFill>
                <a:latin typeface="Roboto Mono" pitchFamily="34" charset="0"/>
                <a:ea typeface="Roboto Mono" pitchFamily="34" charset="-122"/>
                <a:cs typeface="Roboto Mono" pitchFamily="34" charset="-120"/>
              </a:rPr>
              <a:t>Diagnostic Testing</a:t>
            </a:r>
            <a:endParaRPr dirty="0" sz="1965" lang="en-US"/>
          </a:p>
        </p:txBody>
      </p:sp>
      <p:sp>
        <p:nvSpPr>
          <p:cNvPr id="1048666" name="Text 10"/>
          <p:cNvSpPr/>
          <p:nvPr/>
        </p:nvSpPr>
        <p:spPr>
          <a:xfrm>
            <a:off x="6000631" y="5671899"/>
            <a:ext cx="2628900" cy="1197769"/>
          </a:xfrm>
          <a:prstGeom prst="rect"/>
          <a:noFill/>
        </p:spPr>
        <p:txBody>
          <a:bodyPr anchor="t" rtlCol="0" wrap="square"/>
          <a:p>
            <a:pPr indent="0" marL="0">
              <a:lnSpc>
                <a:spcPts val="2358"/>
              </a:lnSpc>
              <a:buNone/>
            </a:pPr>
            <a:r>
              <a:rPr dirty="0" sz="1572" kern="0" lang="en-US" spc="-16">
                <a:solidFill>
                  <a:srgbClr val="E5E0DF"/>
                </a:solidFill>
                <a:latin typeface="Roboto" pitchFamily="34" charset="0"/>
                <a:ea typeface="Roboto" pitchFamily="34" charset="-122"/>
                <a:cs typeface="Roboto" pitchFamily="34" charset="-120"/>
              </a:rPr>
              <a:t>Confirms or excludes a suspected genetic diagnosis, helping to guide treatment decisions.</a:t>
            </a:r>
            <a:endParaRPr dirty="0" sz="1572" lang="en-US"/>
          </a:p>
        </p:txBody>
      </p:sp>
      <p:sp>
        <p:nvSpPr>
          <p:cNvPr id="1048667" name="Shape 11"/>
          <p:cNvSpPr/>
          <p:nvPr/>
        </p:nvSpPr>
        <p:spPr>
          <a:xfrm>
            <a:off x="9028628" y="5040630"/>
            <a:ext cx="3027997" cy="2639973"/>
          </a:xfrm>
          <a:prstGeom prst="roundRect">
            <a:avLst>
              <a:gd name="adj" fmla="val 4537"/>
            </a:avLst>
          </a:prstGeom>
          <a:solidFill>
            <a:srgbClr val="0F0F0F"/>
          </a:solidFill>
        </p:spPr>
      </p:sp>
      <p:sp>
        <p:nvSpPr>
          <p:cNvPr id="1048668" name="Text 12"/>
          <p:cNvSpPr/>
          <p:nvPr/>
        </p:nvSpPr>
        <p:spPr>
          <a:xfrm>
            <a:off x="9228177" y="5240179"/>
            <a:ext cx="2628900" cy="623887"/>
          </a:xfrm>
          <a:prstGeom prst="rect"/>
          <a:noFill/>
        </p:spPr>
        <p:txBody>
          <a:bodyPr anchor="t" rtlCol="0" wrap="square"/>
          <a:p>
            <a:pPr indent="0" marL="0">
              <a:lnSpc>
                <a:spcPts val="2456"/>
              </a:lnSpc>
              <a:buNone/>
            </a:pPr>
            <a:r>
              <a:rPr dirty="0" sz="1965" kern="0" lang="en-US" spc="-59">
                <a:solidFill>
                  <a:srgbClr val="FFFFFF"/>
                </a:solidFill>
                <a:latin typeface="Roboto Mono" pitchFamily="34" charset="0"/>
                <a:ea typeface="Roboto Mono" pitchFamily="34" charset="-122"/>
                <a:cs typeface="Roboto Mono" pitchFamily="34" charset="-120"/>
              </a:rPr>
              <a:t>Pharmacogenetic Testing</a:t>
            </a:r>
            <a:endParaRPr dirty="0" sz="1965" lang="en-US"/>
          </a:p>
        </p:txBody>
      </p:sp>
      <p:sp>
        <p:nvSpPr>
          <p:cNvPr id="1048669" name="Text 13"/>
          <p:cNvSpPr/>
          <p:nvPr/>
        </p:nvSpPr>
        <p:spPr>
          <a:xfrm>
            <a:off x="9228177" y="5983843"/>
            <a:ext cx="2628900" cy="1497211"/>
          </a:xfrm>
          <a:prstGeom prst="rect"/>
          <a:noFill/>
        </p:spPr>
        <p:txBody>
          <a:bodyPr anchor="t" rtlCol="0" wrap="square"/>
          <a:p>
            <a:pPr indent="0" marL="0">
              <a:lnSpc>
                <a:spcPts val="2358"/>
              </a:lnSpc>
              <a:buNone/>
            </a:pPr>
            <a:r>
              <a:rPr dirty="0" sz="1572" kern="0" lang="en-US" spc="-16">
                <a:solidFill>
                  <a:srgbClr val="E5E0DF"/>
                </a:solidFill>
                <a:latin typeface="Roboto" pitchFamily="34" charset="0"/>
                <a:ea typeface="Roboto" pitchFamily="34" charset="-122"/>
                <a:cs typeface="Roboto" pitchFamily="34" charset="-120"/>
              </a:rPr>
              <a:t>Identifies gene variations that influence drug metabolism and response, enabling individualized medication choices.</a:t>
            </a:r>
            <a:endParaRPr dirty="0" sz="1572"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0" name=""/>
        <p:cNvGrpSpPr/>
        <p:nvPr/>
      </p:nvGrpSpPr>
      <p:grpSpPr>
        <a:xfrm>
          <a:off x="0" y="0"/>
          <a:ext cx="0" cy="0"/>
          <a:chOff x="0" y="0"/>
          <a:chExt cx="0" cy="0"/>
        </a:xfrm>
      </p:grpSpPr>
      <p:sp>
        <p:nvSpPr>
          <p:cNvPr id="1048673" name="Shape 0"/>
          <p:cNvSpPr/>
          <p:nvPr/>
        </p:nvSpPr>
        <p:spPr>
          <a:xfrm>
            <a:off x="0" y="0"/>
            <a:ext cx="14630400" cy="8229600"/>
          </a:xfrm>
          <a:prstGeom prst="rect"/>
          <a:solidFill>
            <a:srgbClr val="010303"/>
          </a:solidFill>
        </p:spPr>
      </p:sp>
      <p:sp>
        <p:nvSpPr>
          <p:cNvPr id="1048674" name="Shape 1"/>
          <p:cNvSpPr/>
          <p:nvPr/>
        </p:nvSpPr>
        <p:spPr>
          <a:xfrm>
            <a:off x="0" y="0"/>
            <a:ext cx="14630400" cy="8231386"/>
          </a:xfrm>
          <a:prstGeom prst="rect"/>
          <a:solidFill>
            <a:srgbClr val="212121"/>
          </a:solidFill>
        </p:spPr>
      </p:sp>
      <p:sp>
        <p:nvSpPr>
          <p:cNvPr id="1048675" name="Text 2"/>
          <p:cNvSpPr/>
          <p:nvPr/>
        </p:nvSpPr>
        <p:spPr>
          <a:xfrm>
            <a:off x="3039547" y="495062"/>
            <a:ext cx="8551188" cy="1125141"/>
          </a:xfrm>
          <a:prstGeom prst="rect"/>
          <a:noFill/>
        </p:spPr>
        <p:txBody>
          <a:bodyPr anchor="t" rtlCol="0" wrap="square"/>
          <a:p>
            <a:pPr indent="0" marL="0">
              <a:lnSpc>
                <a:spcPts val="4430"/>
              </a:lnSpc>
              <a:buNone/>
            </a:pPr>
            <a:r>
              <a:rPr dirty="0" sz="3544" kern="0" lang="en-US" spc="-106">
                <a:solidFill>
                  <a:srgbClr val="FFFFFF"/>
                </a:solidFill>
                <a:latin typeface="Roboto Mono" pitchFamily="34" charset="0"/>
                <a:ea typeface="Roboto Mono" pitchFamily="34" charset="-122"/>
                <a:cs typeface="Roboto Mono" pitchFamily="34" charset="-120"/>
              </a:rPr>
              <a:t>Ethical Considerations and Future Trends</a:t>
            </a:r>
            <a:endParaRPr dirty="0" sz="3544" lang="en-US"/>
          </a:p>
        </p:txBody>
      </p:sp>
      <p:sp>
        <p:nvSpPr>
          <p:cNvPr id="1048676" name="Text 3"/>
          <p:cNvSpPr/>
          <p:nvPr/>
        </p:nvSpPr>
        <p:spPr>
          <a:xfrm>
            <a:off x="3039547" y="1980248"/>
            <a:ext cx="8551188" cy="1080135"/>
          </a:xfrm>
          <a:prstGeom prst="rect"/>
          <a:noFill/>
        </p:spPr>
        <p:txBody>
          <a:bodyPr anchor="t" rtlCol="0" wrap="square"/>
          <a:p>
            <a:pPr indent="0" marL="0">
              <a:lnSpc>
                <a:spcPts val="2126"/>
              </a:lnSpc>
              <a:buNone/>
            </a:pPr>
            <a:r>
              <a:rPr dirty="0" sz="1418" kern="0" lang="en-US" spc="-14">
                <a:solidFill>
                  <a:srgbClr val="E5E0DF"/>
                </a:solidFill>
                <a:latin typeface="Roboto" pitchFamily="34" charset="0"/>
                <a:ea typeface="Roboto" pitchFamily="34" charset="-122"/>
                <a:cs typeface="Roboto" pitchFamily="34" charset="-120"/>
              </a:rPr>
              <a:t>As our understanding of genes and their implications continues to advance, ethical considerations become increasingly important. Issues surrounding privacy, confidentiality, and the potential for genetic discrimination require careful attention. Societal discussions and regulations are crucial to ensure responsible use of genetic information and to protect individual rights.</a:t>
            </a:r>
            <a:endParaRPr dirty="0" sz="1418" lang="en-US"/>
          </a:p>
        </p:txBody>
      </p:sp>
      <p:sp>
        <p:nvSpPr>
          <p:cNvPr id="1048677" name="Text 4"/>
          <p:cNvSpPr/>
          <p:nvPr/>
        </p:nvSpPr>
        <p:spPr>
          <a:xfrm>
            <a:off x="3039547" y="3262908"/>
            <a:ext cx="8551188" cy="1350169"/>
          </a:xfrm>
          <a:prstGeom prst="rect"/>
          <a:noFill/>
        </p:spPr>
        <p:txBody>
          <a:bodyPr anchor="t" rtlCol="0" wrap="square"/>
          <a:p>
            <a:pPr indent="0" marL="0">
              <a:lnSpc>
                <a:spcPts val="2126"/>
              </a:lnSpc>
              <a:buNone/>
            </a:pPr>
            <a:r>
              <a:rPr dirty="0" sz="1418" kern="0" lang="en-US" spc="-14">
                <a:solidFill>
                  <a:srgbClr val="E5E0DF"/>
                </a:solidFill>
                <a:latin typeface="Roboto" pitchFamily="34" charset="0"/>
                <a:ea typeface="Roboto" pitchFamily="34" charset="-122"/>
                <a:cs typeface="Roboto" pitchFamily="34" charset="-120"/>
              </a:rPr>
              <a:t>The future of genetic research holds immense promise. Continued advancements in gene editing technologies, such as CRISPR-Cas9, offer unprecedented potential for treating and preventing genetic diseases. The development of personalized therapies tailored to individual genetic profiles has the potential to revolutionize medicine, leading to more effective and targeted treatments. However, it is essential to proceed cautiously, ensuring ethical considerations are at the forefront of research and development.</a:t>
            </a:r>
            <a:endParaRPr dirty="0" sz="1418" lang="en-US"/>
          </a:p>
        </p:txBody>
      </p:sp>
      <p:pic>
        <p:nvPicPr>
          <p:cNvPr id="2097164" name="Image 0" descr="preencoded.png"/>
          <p:cNvPicPr>
            <a:picLocks noChangeAspect="1"/>
          </p:cNvPicPr>
          <p:nvPr/>
        </p:nvPicPr>
        <p:blipFill>
          <a:blip xmlns:r="http://schemas.openxmlformats.org/officeDocument/2006/relationships" r:embed="rId1"/>
          <a:stretch>
            <a:fillRect/>
          </a:stretch>
        </p:blipFill>
        <p:spPr>
          <a:xfrm>
            <a:off x="3039547" y="4815602"/>
            <a:ext cx="450056" cy="450056"/>
          </a:xfrm>
          <a:prstGeom prst="rect"/>
        </p:spPr>
      </p:pic>
      <p:sp>
        <p:nvSpPr>
          <p:cNvPr id="1048678" name="Text 5"/>
          <p:cNvSpPr/>
          <p:nvPr/>
        </p:nvSpPr>
        <p:spPr>
          <a:xfrm>
            <a:off x="3039547" y="5445681"/>
            <a:ext cx="1935242" cy="562451"/>
          </a:xfrm>
          <a:prstGeom prst="rect"/>
          <a:noFill/>
        </p:spPr>
        <p:txBody>
          <a:bodyPr anchor="t" rtlCol="0" wrap="square"/>
          <a:p>
            <a:pPr algn="l" indent="0" marL="0">
              <a:lnSpc>
                <a:spcPts val="2215"/>
              </a:lnSpc>
              <a:buNone/>
            </a:pPr>
            <a:r>
              <a:rPr dirty="0" sz="1772" kern="0" lang="en-US" spc="-53">
                <a:solidFill>
                  <a:srgbClr val="FFFFFF"/>
                </a:solidFill>
                <a:latin typeface="Roboto Mono" pitchFamily="34" charset="0"/>
                <a:ea typeface="Roboto Mono" pitchFamily="34" charset="-122"/>
                <a:cs typeface="Roboto Mono" pitchFamily="34" charset="-120"/>
              </a:rPr>
              <a:t>Privacy and Confidentiality</a:t>
            </a:r>
            <a:endParaRPr dirty="0" sz="1772" lang="en-US"/>
          </a:p>
        </p:txBody>
      </p:sp>
      <p:sp>
        <p:nvSpPr>
          <p:cNvPr id="1048679" name="Text 6"/>
          <p:cNvSpPr/>
          <p:nvPr/>
        </p:nvSpPr>
        <p:spPr>
          <a:xfrm>
            <a:off x="3039547" y="6116122"/>
            <a:ext cx="1935242" cy="1350169"/>
          </a:xfrm>
          <a:prstGeom prst="rect"/>
          <a:noFill/>
        </p:spPr>
        <p:txBody>
          <a:bodyPr anchor="t" rtlCol="0" wrap="square"/>
          <a:p>
            <a:pPr algn="l" indent="0" marL="0">
              <a:lnSpc>
                <a:spcPts val="2126"/>
              </a:lnSpc>
              <a:buNone/>
            </a:pPr>
            <a:r>
              <a:rPr dirty="0" sz="1418" kern="0" lang="en-US" spc="-14">
                <a:solidFill>
                  <a:srgbClr val="E5E0DF"/>
                </a:solidFill>
                <a:latin typeface="Roboto" pitchFamily="34" charset="0"/>
                <a:ea typeface="Roboto" pitchFamily="34" charset="-122"/>
                <a:cs typeface="Roboto" pitchFamily="34" charset="-120"/>
              </a:rPr>
              <a:t>Protecting sensitive genetic information from unauthorized access and misuse is crucial.</a:t>
            </a:r>
            <a:endParaRPr dirty="0" sz="1418" lang="en-US"/>
          </a:p>
        </p:txBody>
      </p:sp>
      <p:pic>
        <p:nvPicPr>
          <p:cNvPr id="2097165" name="Image 1" descr="preencoded.png"/>
          <p:cNvPicPr>
            <a:picLocks noChangeAspect="1"/>
          </p:cNvPicPr>
          <p:nvPr/>
        </p:nvPicPr>
        <p:blipFill>
          <a:blip xmlns:r="http://schemas.openxmlformats.org/officeDocument/2006/relationships" r:embed="rId2"/>
          <a:stretch>
            <a:fillRect/>
          </a:stretch>
        </p:blipFill>
        <p:spPr>
          <a:xfrm>
            <a:off x="5244822" y="4815602"/>
            <a:ext cx="450056" cy="450056"/>
          </a:xfrm>
          <a:prstGeom prst="rect"/>
        </p:spPr>
      </p:pic>
      <p:sp>
        <p:nvSpPr>
          <p:cNvPr id="1048680" name="Text 7"/>
          <p:cNvSpPr/>
          <p:nvPr/>
        </p:nvSpPr>
        <p:spPr>
          <a:xfrm>
            <a:off x="5244822" y="5445681"/>
            <a:ext cx="1935242" cy="562451"/>
          </a:xfrm>
          <a:prstGeom prst="rect"/>
          <a:noFill/>
        </p:spPr>
        <p:txBody>
          <a:bodyPr anchor="t" rtlCol="0" wrap="square"/>
          <a:p>
            <a:pPr algn="l" indent="0" marL="0">
              <a:lnSpc>
                <a:spcPts val="2215"/>
              </a:lnSpc>
              <a:buNone/>
            </a:pPr>
            <a:r>
              <a:rPr dirty="0" sz="1772" kern="0" lang="en-US" spc="-53">
                <a:solidFill>
                  <a:srgbClr val="FFFFFF"/>
                </a:solidFill>
                <a:latin typeface="Roboto Mono" pitchFamily="34" charset="0"/>
                <a:ea typeface="Roboto Mono" pitchFamily="34" charset="-122"/>
                <a:cs typeface="Roboto Mono" pitchFamily="34" charset="-120"/>
              </a:rPr>
              <a:t>Ethical Considerations</a:t>
            </a:r>
            <a:endParaRPr dirty="0" sz="1772" lang="en-US"/>
          </a:p>
        </p:txBody>
      </p:sp>
      <p:sp>
        <p:nvSpPr>
          <p:cNvPr id="1048681" name="Text 8"/>
          <p:cNvSpPr/>
          <p:nvPr/>
        </p:nvSpPr>
        <p:spPr>
          <a:xfrm>
            <a:off x="5244822" y="6116122"/>
            <a:ext cx="1935242" cy="1620203"/>
          </a:xfrm>
          <a:prstGeom prst="rect"/>
          <a:noFill/>
        </p:spPr>
        <p:txBody>
          <a:bodyPr anchor="t" rtlCol="0" wrap="square"/>
          <a:p>
            <a:pPr algn="l" indent="0" marL="0">
              <a:lnSpc>
                <a:spcPts val="2126"/>
              </a:lnSpc>
              <a:buNone/>
            </a:pPr>
            <a:r>
              <a:rPr dirty="0" sz="1418" kern="0" lang="en-US" spc="-14">
                <a:solidFill>
                  <a:srgbClr val="E5E0DF"/>
                </a:solidFill>
                <a:latin typeface="Roboto" pitchFamily="34" charset="0"/>
                <a:ea typeface="Roboto" pitchFamily="34" charset="-122"/>
                <a:cs typeface="Roboto" pitchFamily="34" charset="-120"/>
              </a:rPr>
              <a:t>Ensuring responsible use of genetic information and addressing potential societal impacts is essential.</a:t>
            </a:r>
            <a:endParaRPr dirty="0" sz="1418" lang="en-US"/>
          </a:p>
        </p:txBody>
      </p:sp>
      <p:pic>
        <p:nvPicPr>
          <p:cNvPr id="2097166" name="Image 2" descr="preencoded.png"/>
          <p:cNvPicPr>
            <a:picLocks noChangeAspect="1"/>
          </p:cNvPicPr>
          <p:nvPr/>
        </p:nvPicPr>
        <p:blipFill>
          <a:blip xmlns:r="http://schemas.openxmlformats.org/officeDocument/2006/relationships" r:embed="rId3"/>
          <a:stretch>
            <a:fillRect/>
          </a:stretch>
        </p:blipFill>
        <p:spPr>
          <a:xfrm>
            <a:off x="7450098" y="4815602"/>
            <a:ext cx="450056" cy="450056"/>
          </a:xfrm>
          <a:prstGeom prst="rect"/>
        </p:spPr>
      </p:pic>
      <p:sp>
        <p:nvSpPr>
          <p:cNvPr id="1048682" name="Text 9"/>
          <p:cNvSpPr/>
          <p:nvPr/>
        </p:nvSpPr>
        <p:spPr>
          <a:xfrm>
            <a:off x="7450098" y="5445681"/>
            <a:ext cx="1935242" cy="562451"/>
          </a:xfrm>
          <a:prstGeom prst="rect"/>
          <a:noFill/>
        </p:spPr>
        <p:txBody>
          <a:bodyPr anchor="t" rtlCol="0" wrap="square"/>
          <a:p>
            <a:pPr algn="l" indent="0" marL="0">
              <a:lnSpc>
                <a:spcPts val="2215"/>
              </a:lnSpc>
              <a:buNone/>
            </a:pPr>
            <a:r>
              <a:rPr dirty="0" sz="1772" kern="0" lang="en-US" spc="-53">
                <a:solidFill>
                  <a:srgbClr val="FFFFFF"/>
                </a:solidFill>
                <a:latin typeface="Roboto Mono" pitchFamily="34" charset="0"/>
                <a:ea typeface="Roboto Mono" pitchFamily="34" charset="-122"/>
                <a:cs typeface="Roboto Mono" pitchFamily="34" charset="-120"/>
              </a:rPr>
              <a:t>Gene Editing Technologies</a:t>
            </a:r>
            <a:endParaRPr dirty="0" sz="1772" lang="en-US"/>
          </a:p>
        </p:txBody>
      </p:sp>
      <p:sp>
        <p:nvSpPr>
          <p:cNvPr id="1048683" name="Text 10"/>
          <p:cNvSpPr/>
          <p:nvPr/>
        </p:nvSpPr>
        <p:spPr>
          <a:xfrm>
            <a:off x="7450098" y="6116122"/>
            <a:ext cx="1935242" cy="1350169"/>
          </a:xfrm>
          <a:prstGeom prst="rect"/>
          <a:noFill/>
        </p:spPr>
        <p:txBody>
          <a:bodyPr anchor="t" rtlCol="0" wrap="square"/>
          <a:p>
            <a:pPr algn="l" indent="0" marL="0">
              <a:lnSpc>
                <a:spcPts val="2126"/>
              </a:lnSpc>
              <a:buNone/>
            </a:pPr>
            <a:r>
              <a:rPr dirty="0" sz="1418" kern="0" lang="en-US" spc="-14">
                <a:solidFill>
                  <a:srgbClr val="E5E0DF"/>
                </a:solidFill>
                <a:latin typeface="Roboto" pitchFamily="34" charset="0"/>
                <a:ea typeface="Roboto" pitchFamily="34" charset="-122"/>
                <a:cs typeface="Roboto" pitchFamily="34" charset="-120"/>
              </a:rPr>
              <a:t>Advances in gene editing offer potential for treating and preventing genetic diseases.</a:t>
            </a:r>
            <a:endParaRPr dirty="0" sz="1418" lang="en-US"/>
          </a:p>
        </p:txBody>
      </p:sp>
      <p:pic>
        <p:nvPicPr>
          <p:cNvPr id="2097167" name="Image 3" descr="preencoded.png"/>
          <p:cNvPicPr>
            <a:picLocks noChangeAspect="1"/>
          </p:cNvPicPr>
          <p:nvPr/>
        </p:nvPicPr>
        <p:blipFill>
          <a:blip xmlns:r="http://schemas.openxmlformats.org/officeDocument/2006/relationships" r:embed="rId4"/>
          <a:stretch>
            <a:fillRect/>
          </a:stretch>
        </p:blipFill>
        <p:spPr>
          <a:xfrm>
            <a:off x="9655373" y="4815602"/>
            <a:ext cx="450056" cy="450056"/>
          </a:xfrm>
          <a:prstGeom prst="rect"/>
        </p:spPr>
      </p:pic>
      <p:sp>
        <p:nvSpPr>
          <p:cNvPr id="1048684" name="Text 11"/>
          <p:cNvSpPr/>
          <p:nvPr/>
        </p:nvSpPr>
        <p:spPr>
          <a:xfrm>
            <a:off x="9655373" y="5445681"/>
            <a:ext cx="1935361" cy="281226"/>
          </a:xfrm>
          <a:prstGeom prst="rect"/>
          <a:noFill/>
        </p:spPr>
        <p:txBody>
          <a:bodyPr anchor="t" rtlCol="0" wrap="none"/>
          <a:p>
            <a:pPr algn="l" indent="0" marL="0">
              <a:lnSpc>
                <a:spcPts val="2215"/>
              </a:lnSpc>
              <a:buNone/>
            </a:pPr>
            <a:r>
              <a:rPr dirty="0" sz="1772" kern="0" lang="en-US" spc="-53">
                <a:solidFill>
                  <a:srgbClr val="FFFFFF"/>
                </a:solidFill>
                <a:latin typeface="Roboto Mono" pitchFamily="34" charset="0"/>
                <a:ea typeface="Roboto Mono" pitchFamily="34" charset="-122"/>
                <a:cs typeface="Roboto Mono" pitchFamily="34" charset="-120"/>
              </a:rPr>
              <a:t>Future Trends</a:t>
            </a:r>
            <a:endParaRPr dirty="0" sz="1772" lang="en-US"/>
          </a:p>
        </p:txBody>
      </p:sp>
      <p:sp>
        <p:nvSpPr>
          <p:cNvPr id="1048685" name="Text 12"/>
          <p:cNvSpPr/>
          <p:nvPr/>
        </p:nvSpPr>
        <p:spPr>
          <a:xfrm>
            <a:off x="9655373" y="5834896"/>
            <a:ext cx="1935361" cy="1620203"/>
          </a:xfrm>
          <a:prstGeom prst="rect"/>
          <a:noFill/>
        </p:spPr>
        <p:txBody>
          <a:bodyPr anchor="t" rtlCol="0" wrap="square"/>
          <a:p>
            <a:pPr algn="l" indent="0" marL="0">
              <a:lnSpc>
                <a:spcPts val="2126"/>
              </a:lnSpc>
              <a:buNone/>
            </a:pPr>
            <a:r>
              <a:rPr dirty="0" sz="1418" kern="0" lang="en-US" spc="-14">
                <a:solidFill>
                  <a:srgbClr val="E5E0DF"/>
                </a:solidFill>
                <a:latin typeface="Roboto" pitchFamily="34" charset="0"/>
                <a:ea typeface="Roboto" pitchFamily="34" charset="-122"/>
                <a:cs typeface="Roboto" pitchFamily="34" charset="-120"/>
              </a:rPr>
              <a:t>Personalized medicine, gene therapy, and other advancements hold promise for revolutionizing healthcare.</a:t>
            </a:r>
            <a:endParaRPr dirty="0" sz="1418"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2024-06-17T17:54:32Z</dcterms:created>
  <dcterms:modified xsi:type="dcterms:W3CDTF">2024-06-18T05:51:52Z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221c6fdb155b4ec08bb77e7dde119e4d</vt:lpwstr>
  </property>
</Properties>
</file>