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2" r:id="rId3"/>
    <p:sldId id="273" r:id="rId4"/>
    <p:sldId id="256" r:id="rId5"/>
    <p:sldId id="257" r:id="rId6"/>
    <p:sldId id="258" r:id="rId7"/>
    <p:sldId id="259" r:id="rId8"/>
    <p:sldId id="260" r:id="rId9"/>
    <p:sldId id="261" r:id="rId10"/>
    <p:sldId id="262" r:id="rId11"/>
    <p:sldId id="27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90"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91"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92"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93"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4"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95"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605" name="Slide Image Placeholder 1"/>
          <p:cNvSpPr>
            <a:spLocks noChangeAspect="1" noRot="1" noGrp="1"/>
          </p:cNvSpPr>
          <p:nvPr>
            <p:ph type="sldImg"/>
          </p:nvPr>
        </p:nvSpPr>
        <p:spPr/>
      </p:sp>
      <p:sp>
        <p:nvSpPr>
          <p:cNvPr id="1048606" name="Notes Placeholder 2"/>
          <p:cNvSpPr>
            <a:spLocks noGrp="1"/>
          </p:cNvSpPr>
          <p:nvPr>
            <p:ph type="body" idx="1"/>
          </p:nvPr>
        </p:nvSpPr>
        <p:spPr/>
        <p:txBody>
          <a:bodyPr/>
          <a:p>
            <a:r>
              <a:rPr dirty="0" lang="en-US"/>
              <a:t/>
            </a:r>
            <a:endParaRPr dirty="0" lang="en-US"/>
          </a:p>
        </p:txBody>
      </p:sp>
      <p:sp>
        <p:nvSpPr>
          <p:cNvPr id="1048607"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18" name="Slide Image Placeholder 1"/>
          <p:cNvSpPr>
            <a:spLocks noChangeAspect="1" noRot="1" noGrp="1"/>
          </p:cNvSpPr>
          <p:nvPr>
            <p:ph type="sldImg"/>
          </p:nvPr>
        </p:nvSpPr>
        <p:spPr/>
      </p:sp>
      <p:sp>
        <p:nvSpPr>
          <p:cNvPr id="1048619" name="Notes Placeholder 2"/>
          <p:cNvSpPr>
            <a:spLocks noGrp="1"/>
          </p:cNvSpPr>
          <p:nvPr>
            <p:ph type="body" idx="1"/>
          </p:nvPr>
        </p:nvSpPr>
        <p:spPr/>
        <p:txBody>
          <a:bodyPr/>
          <a:p>
            <a:r>
              <a:rPr dirty="0" lang="en-US"/>
              <a:t/>
            </a:r>
            <a:endParaRPr dirty="0" lang="en-US"/>
          </a:p>
        </p:txBody>
      </p:sp>
      <p:sp>
        <p:nvSpPr>
          <p:cNvPr id="1048620"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37" name="Slide Image Placeholder 1"/>
          <p:cNvSpPr>
            <a:spLocks noChangeAspect="1" noRot="1" noGrp="1"/>
          </p:cNvSpPr>
          <p:nvPr>
            <p:ph type="sldImg"/>
          </p:nvPr>
        </p:nvSpPr>
        <p:spPr/>
      </p:sp>
      <p:sp>
        <p:nvSpPr>
          <p:cNvPr id="1048638" name="Notes Placeholder 2"/>
          <p:cNvSpPr>
            <a:spLocks noGrp="1"/>
          </p:cNvSpPr>
          <p:nvPr>
            <p:ph type="body" idx="1"/>
          </p:nvPr>
        </p:nvSpPr>
        <p:spPr/>
        <p:txBody>
          <a:bodyPr/>
          <a:p>
            <a:r>
              <a:rPr dirty="0" lang="en-US"/>
              <a:t/>
            </a:r>
            <a:endParaRPr dirty="0" lang="en-US"/>
          </a:p>
        </p:txBody>
      </p:sp>
      <p:sp>
        <p:nvSpPr>
          <p:cNvPr id="1048639"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57" name="Slide Image Placeholder 1"/>
          <p:cNvSpPr>
            <a:spLocks noChangeAspect="1" noRot="1" noGrp="1"/>
          </p:cNvSpPr>
          <p:nvPr>
            <p:ph type="sldImg"/>
          </p:nvPr>
        </p:nvSpPr>
        <p:spPr/>
      </p:sp>
      <p:sp>
        <p:nvSpPr>
          <p:cNvPr id="1048658" name="Notes Placeholder 2"/>
          <p:cNvSpPr>
            <a:spLocks noGrp="1"/>
          </p:cNvSpPr>
          <p:nvPr>
            <p:ph type="body" idx="1"/>
          </p:nvPr>
        </p:nvSpPr>
        <p:spPr/>
        <p:txBody>
          <a:bodyPr/>
          <a:p>
            <a:r>
              <a:rPr dirty="0" lang="en-US"/>
              <a:t/>
            </a:r>
            <a:endParaRPr dirty="0" lang="en-US"/>
          </a:p>
        </p:txBody>
      </p:sp>
      <p:sp>
        <p:nvSpPr>
          <p:cNvPr id="1048659"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72" name="Slide Image Placeholder 1"/>
          <p:cNvSpPr>
            <a:spLocks noChangeAspect="1" noRot="1" noGrp="1"/>
          </p:cNvSpPr>
          <p:nvPr>
            <p:ph type="sldImg"/>
          </p:nvPr>
        </p:nvSpPr>
        <p:spPr/>
      </p:sp>
      <p:sp>
        <p:nvSpPr>
          <p:cNvPr id="1048673" name="Notes Placeholder 2"/>
          <p:cNvSpPr>
            <a:spLocks noGrp="1"/>
          </p:cNvSpPr>
          <p:nvPr>
            <p:ph type="body" idx="1"/>
          </p:nvPr>
        </p:nvSpPr>
        <p:spPr/>
        <p:txBody>
          <a:bodyPr/>
          <a:p>
            <a:r>
              <a:rPr dirty="0" lang="en-US"/>
              <a:t/>
            </a:r>
            <a:endParaRPr dirty="0" lang="en-US"/>
          </a:p>
        </p:txBody>
      </p:sp>
      <p:sp>
        <p:nvSpPr>
          <p:cNvPr id="1048674"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87" name="Slide Image Placeholder 1"/>
          <p:cNvSpPr>
            <a:spLocks noChangeAspect="1" noRot="1" noGrp="1"/>
          </p:cNvSpPr>
          <p:nvPr>
            <p:ph type="sldImg"/>
          </p:nvPr>
        </p:nvSpPr>
        <p:spPr/>
      </p:sp>
      <p:sp>
        <p:nvSpPr>
          <p:cNvPr id="1048688" name="Notes Placeholder 2"/>
          <p:cNvSpPr>
            <a:spLocks noGrp="1"/>
          </p:cNvSpPr>
          <p:nvPr>
            <p:ph type="body" idx="1"/>
          </p:nvPr>
        </p:nvSpPr>
        <p:spPr/>
        <p:txBody>
          <a:bodyPr/>
          <a:p>
            <a:r>
              <a:rPr dirty="0" lang="en-US"/>
              <a:t/>
            </a:r>
            <a:endParaRPr dirty="0" lang="en-US"/>
          </a:p>
        </p:txBody>
      </p:sp>
      <p:sp>
        <p:nvSpPr>
          <p:cNvPr id="1048689"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96" name=""/>
          <p:cNvSpPr txBox="1"/>
          <p:nvPr/>
        </p:nvSpPr>
        <p:spPr>
          <a:xfrm>
            <a:off x="44769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97" name=""/>
          <p:cNvSpPr txBox="1"/>
          <p:nvPr/>
        </p:nvSpPr>
        <p:spPr>
          <a:xfrm>
            <a:off x="9284014" y="4700271"/>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98"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99" name=""/>
          <p:cNvSpPr txBox="1"/>
          <p:nvPr/>
        </p:nvSpPr>
        <p:spPr>
          <a:xfrm rot="21600000">
            <a:off x="447693" y="132714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71" name=""/>
          <p:cNvPicPr>
            <a:picLocks/>
          </p:cNvPicPr>
          <p:nvPr/>
        </p:nvPicPr>
        <p:blipFill>
          <a:blip xmlns:r="http://schemas.openxmlformats.org/officeDocument/2006/relationships" r:embed="rId1"/>
          <a:stretch>
            <a:fillRect/>
          </a:stretch>
        </p:blipFill>
        <p:spPr>
          <a:xfrm rot="0">
            <a:off x="3218213" y="0"/>
            <a:ext cx="8193974" cy="822960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
        <p:nvSpPr>
          <p:cNvPr id="1048700" name=""/>
          <p:cNvSpPr txBox="1"/>
          <p:nvPr/>
        </p:nvSpPr>
        <p:spPr>
          <a:xfrm>
            <a:off x="1888609" y="3134445"/>
            <a:ext cx="15204079" cy="1399540"/>
          </a:xfrm>
          <a:prstGeom prst="rect"/>
        </p:spPr>
        <p:txBody>
          <a:bodyPr rtlCol="0" wrap="square">
            <a:spAutoFit/>
          </a:bodyPr>
          <a:p>
            <a:r>
              <a:rPr b="1" sz="8800" i="1" lang="en-US">
                <a:solidFill>
                  <a:srgbClr val="FFFF00"/>
                </a:solidFill>
              </a:rPr>
              <a:t>G</a:t>
            </a:r>
            <a:r>
              <a:rPr b="1" sz="8800" i="1" lang="en-US">
                <a:solidFill>
                  <a:srgbClr val="FFFF00"/>
                </a:solidFill>
              </a:rPr>
              <a:t>E</a:t>
            </a:r>
            <a:r>
              <a:rPr b="1" sz="8800" i="1" lang="en-US">
                <a:solidFill>
                  <a:srgbClr val="FFFF00"/>
                </a:solidFill>
              </a:rPr>
              <a:t>N</a:t>
            </a:r>
            <a:r>
              <a:rPr b="1" sz="8800" i="1" lang="en-US">
                <a:solidFill>
                  <a:srgbClr val="FFFF00"/>
                </a:solidFill>
              </a:rPr>
              <a:t>E</a:t>
            </a:r>
            <a:r>
              <a:rPr b="1" sz="8800" i="1" lang="en-US">
                <a:solidFill>
                  <a:srgbClr val="FFFF00"/>
                </a:solidFill>
              </a:rPr>
              <a:t>T</a:t>
            </a:r>
            <a:r>
              <a:rPr b="1" sz="8800" i="1" lang="en-US">
                <a:solidFill>
                  <a:srgbClr val="FFFF00"/>
                </a:solidFill>
              </a:rPr>
              <a:t>IC</a:t>
            </a:r>
            <a:r>
              <a:rPr b="1" sz="8800" i="1" lang="en-US">
                <a:solidFill>
                  <a:srgbClr val="FFFF00"/>
                </a:solidFill>
              </a:rPr>
              <a:t>S</a:t>
            </a:r>
            <a:r>
              <a:rPr b="1" sz="8800" i="1" lang="en-US">
                <a:solidFill>
                  <a:srgbClr val="FFFF00"/>
                </a:solidFill>
              </a:rPr>
              <a:t> </a:t>
            </a:r>
            <a:r>
              <a:rPr b="1" sz="8800" i="1" lang="en-US">
                <a:solidFill>
                  <a:srgbClr val="FFFF00"/>
                </a:solidFill>
              </a:rPr>
              <a:t>&amp;</a:t>
            </a:r>
            <a:r>
              <a:rPr b="1" sz="8800" i="1" lang="en-US">
                <a:solidFill>
                  <a:srgbClr val="FFFF00"/>
                </a:solidFill>
              </a:rPr>
              <a:t> </a:t>
            </a:r>
            <a:r>
              <a:rPr b="1" sz="8800" i="1" lang="en-US">
                <a:solidFill>
                  <a:srgbClr val="FFFF00"/>
                </a:solidFill>
              </a:rPr>
              <a:t>E</a:t>
            </a:r>
            <a:r>
              <a:rPr b="1" sz="8800" i="1" lang="en-US">
                <a:solidFill>
                  <a:srgbClr val="FFFF00"/>
                </a:solidFill>
              </a:rPr>
              <a:t>C</a:t>
            </a:r>
            <a:r>
              <a:rPr b="1" sz="8800" i="1" lang="en-US">
                <a:solidFill>
                  <a:srgbClr val="FFFF00"/>
                </a:solidFill>
              </a:rPr>
              <a:t>O</a:t>
            </a:r>
            <a:r>
              <a:rPr b="1" sz="8800" i="1" lang="en-US">
                <a:solidFill>
                  <a:srgbClr val="FFFF00"/>
                </a:solidFill>
              </a:rPr>
              <a:t>L</a:t>
            </a:r>
            <a:r>
              <a:rPr b="1" sz="8800" i="1" lang="en-US">
                <a:solidFill>
                  <a:srgbClr val="FFFF00"/>
                </a:solidFill>
              </a:rPr>
              <a:t>O</a:t>
            </a:r>
            <a:r>
              <a:rPr b="1" sz="8800" i="1" lang="en-US">
                <a:solidFill>
                  <a:srgbClr val="FFFF00"/>
                </a:solidFill>
              </a:rPr>
              <a:t>GY </a:t>
            </a:r>
            <a:endParaRPr b="1" sz="88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sp>
        <p:nvSpPr>
          <p:cNvPr id="1048576" name="Shape 0"/>
          <p:cNvSpPr/>
          <p:nvPr/>
        </p:nvSpPr>
        <p:spPr>
          <a:xfrm>
            <a:off x="0" y="0"/>
            <a:ext cx="14630400" cy="8229600"/>
          </a:xfrm>
          <a:prstGeom prst="rect"/>
          <a:solidFill>
            <a:srgbClr val="F7EDE9"/>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578" name="Text 2"/>
          <p:cNvSpPr/>
          <p:nvPr/>
        </p:nvSpPr>
        <p:spPr>
          <a:xfrm>
            <a:off x="6319599" y="1504117"/>
            <a:ext cx="7477601" cy="1916430"/>
          </a:xfrm>
          <a:prstGeom prst="rect"/>
          <a:noFill/>
        </p:spPr>
        <p:txBody>
          <a:bodyPr anchor="t" rtlCol="0" wrap="square"/>
          <a:p>
            <a:pPr indent="0" marL="0">
              <a:lnSpc>
                <a:spcPts val="7545"/>
              </a:lnSpc>
              <a:buNone/>
            </a:pPr>
            <a:r>
              <a:rPr b="1" dirty="0" sz="6036" lang="en-US">
                <a:solidFill>
                  <a:srgbClr val="443728"/>
                </a:solidFill>
                <a:latin typeface="Crimson Pro" pitchFamily="34" charset="0"/>
                <a:ea typeface="Crimson Pro" pitchFamily="34" charset="-122"/>
                <a:cs typeface="Crimson Pro" pitchFamily="34" charset="-120"/>
              </a:rPr>
              <a:t>Introduction to Mendel's Laws</a:t>
            </a:r>
            <a:endParaRPr dirty="0" sz="6036" lang="en-US"/>
          </a:p>
        </p:txBody>
      </p:sp>
      <p:sp>
        <p:nvSpPr>
          <p:cNvPr id="1048579" name="Text 3"/>
          <p:cNvSpPr/>
          <p:nvPr/>
        </p:nvSpPr>
        <p:spPr>
          <a:xfrm>
            <a:off x="6319599" y="3753802"/>
            <a:ext cx="7477601" cy="2332792"/>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Gregor Mendel, an Austrian monk, is considered the "father of genetics" for his groundbreaking work on inheritance patterns in pea plants. He meticulously studied the transmission of traits through generations, laying the foundation for our understanding of how genes are passed down. Mendel's research, conducted in the mid-19th century, revolutionized biology, revealing the fundamental principles of heredity that govern all living organisms.</a:t>
            </a:r>
            <a:endParaRPr dirty="0" sz="1750" lang="en-US"/>
          </a:p>
        </p:txBody>
      </p:sp>
      <p:sp>
        <p:nvSpPr>
          <p:cNvPr id="1048580" name="Shape 4"/>
          <p:cNvSpPr/>
          <p:nvPr/>
        </p:nvSpPr>
        <p:spPr>
          <a:xfrm>
            <a:off x="6319599" y="6353175"/>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sp>
        <p:nvSpPr>
          <p:cNvPr id="1048585" name="Shape 0"/>
          <p:cNvSpPr/>
          <p:nvPr/>
        </p:nvSpPr>
        <p:spPr>
          <a:xfrm>
            <a:off x="0" y="0"/>
            <a:ext cx="14630400" cy="8229600"/>
          </a:xfrm>
          <a:prstGeom prst="rect"/>
          <a:solidFill>
            <a:srgbClr val="F7EDE9"/>
          </a:solidFill>
        </p:spPr>
      </p:sp>
      <p:sp>
        <p:nvSpPr>
          <p:cNvPr id="1048587" name="Text 2"/>
          <p:cNvSpPr/>
          <p:nvPr/>
        </p:nvSpPr>
        <p:spPr>
          <a:xfrm>
            <a:off x="2037993" y="746165"/>
            <a:ext cx="10243423" cy="694373"/>
          </a:xfrm>
          <a:prstGeom prst="rect"/>
          <a:noFill/>
        </p:spPr>
        <p:txBody>
          <a:bodyPr anchor="t" rtlCol="0" wrap="none"/>
          <a:p>
            <a:pPr indent="0" marL="0">
              <a:lnSpc>
                <a:spcPts val="5468"/>
              </a:lnSpc>
              <a:buNone/>
            </a:pPr>
            <a:r>
              <a:rPr b="1" dirty="0" sz="4374" lang="en-US">
                <a:solidFill>
                  <a:srgbClr val="443728"/>
                </a:solidFill>
                <a:latin typeface="Crimson Pro" pitchFamily="34" charset="0"/>
                <a:ea typeface="Crimson Pro" pitchFamily="34" charset="-122"/>
                <a:cs typeface="Crimson Pro" pitchFamily="34" charset="-120"/>
              </a:rPr>
              <a:t>Mendel's First Law: The Law of Segregation</a:t>
            </a:r>
            <a:endParaRPr dirty="0" sz="4374" lang="en-US"/>
          </a:p>
        </p:txBody>
      </p:sp>
      <p:sp>
        <p:nvSpPr>
          <p:cNvPr id="1048588" name="Text 3"/>
          <p:cNvSpPr/>
          <p:nvPr/>
        </p:nvSpPr>
        <p:spPr>
          <a:xfrm>
            <a:off x="2037993" y="1884878"/>
            <a:ext cx="10554414" cy="1666280"/>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Mendel's first law, the Law of Segregation, states that each individual possesses two alleles for each trait, and these alleles separate during gamete formation, with each gamete receiving only one allele. This means that a parent contributes only one of its two alleles for a given trait to its offspring. For example, a pea plant with the genotype "Yy" (one dominant "Y" allele for yellow seeds and one recessive "y" allele for green seeds) will produce gametes that carry either the "Y" or the "y" allele.</a:t>
            </a:r>
            <a:endParaRPr dirty="0" sz="1750" lang="en-US"/>
          </a:p>
        </p:txBody>
      </p:sp>
      <p:sp>
        <p:nvSpPr>
          <p:cNvPr id="1048589" name="Shape 4"/>
          <p:cNvSpPr/>
          <p:nvPr/>
        </p:nvSpPr>
        <p:spPr>
          <a:xfrm>
            <a:off x="2037993" y="4050983"/>
            <a:ext cx="499943" cy="499943"/>
          </a:xfrm>
          <a:prstGeom prst="roundRect">
            <a:avLst>
              <a:gd name="adj" fmla="val 20000"/>
            </a:avLst>
          </a:prstGeom>
          <a:solidFill>
            <a:srgbClr val="EBE2E0"/>
          </a:solidFill>
          <a:ln w="7620">
            <a:solidFill>
              <a:srgbClr val="D1C8C6"/>
            </a:solidFill>
            <a:prstDash val="solid"/>
          </a:ln>
        </p:spPr>
      </p:sp>
      <p:sp>
        <p:nvSpPr>
          <p:cNvPr id="1048590" name="Text 5"/>
          <p:cNvSpPr/>
          <p:nvPr/>
        </p:nvSpPr>
        <p:spPr>
          <a:xfrm>
            <a:off x="2225635" y="4134326"/>
            <a:ext cx="124658" cy="333256"/>
          </a:xfrm>
          <a:prstGeom prst="rect"/>
          <a:noFill/>
        </p:spPr>
        <p:txBody>
          <a:bodyPr anchor="t" rtlCol="0" wrap="none"/>
          <a:p>
            <a:pPr algn="ctr" indent="0" marL="0">
              <a:lnSpc>
                <a:spcPts val="2624"/>
              </a:lnSpc>
              <a:buNone/>
            </a:pPr>
            <a:r>
              <a:rPr b="1" dirty="0" sz="2624" lang="en-US">
                <a:solidFill>
                  <a:srgbClr val="443728"/>
                </a:solidFill>
                <a:latin typeface="Crimson Pro" pitchFamily="34" charset="0"/>
                <a:ea typeface="Crimson Pro" pitchFamily="34" charset="-122"/>
                <a:cs typeface="Crimson Pro" pitchFamily="34" charset="-120"/>
              </a:rPr>
              <a:t>1</a:t>
            </a:r>
            <a:endParaRPr dirty="0" sz="2624" lang="en-US"/>
          </a:p>
        </p:txBody>
      </p:sp>
      <p:sp>
        <p:nvSpPr>
          <p:cNvPr id="1048591" name="Text 6"/>
          <p:cNvSpPr/>
          <p:nvPr/>
        </p:nvSpPr>
        <p:spPr>
          <a:xfrm>
            <a:off x="2760107" y="4050983"/>
            <a:ext cx="2777490" cy="347186"/>
          </a:xfrm>
          <a:prstGeom prst="rect"/>
          <a:noFill/>
        </p:spPr>
        <p:txBody>
          <a:bodyPr anchor="t" rtlCol="0" wrap="none"/>
          <a:p>
            <a:pPr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Alleles</a:t>
            </a:r>
            <a:endParaRPr dirty="0" sz="2187" lang="en-US"/>
          </a:p>
        </p:txBody>
      </p:sp>
      <p:sp>
        <p:nvSpPr>
          <p:cNvPr id="1048592" name="Text 7"/>
          <p:cNvSpPr/>
          <p:nvPr/>
        </p:nvSpPr>
        <p:spPr>
          <a:xfrm>
            <a:off x="2760107" y="4531400"/>
            <a:ext cx="4444008" cy="999768"/>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These are alternative forms of a gene that determine a specific trait, like seed color or flower shape.</a:t>
            </a:r>
            <a:endParaRPr dirty="0" sz="1750" lang="en-US"/>
          </a:p>
        </p:txBody>
      </p:sp>
      <p:sp>
        <p:nvSpPr>
          <p:cNvPr id="1048593" name="Shape 8"/>
          <p:cNvSpPr/>
          <p:nvPr/>
        </p:nvSpPr>
        <p:spPr>
          <a:xfrm>
            <a:off x="7426285" y="4050983"/>
            <a:ext cx="499943" cy="499943"/>
          </a:xfrm>
          <a:prstGeom prst="roundRect">
            <a:avLst>
              <a:gd name="adj" fmla="val 20000"/>
            </a:avLst>
          </a:prstGeom>
          <a:solidFill>
            <a:srgbClr val="EBE2E0"/>
          </a:solidFill>
          <a:ln w="7620">
            <a:solidFill>
              <a:srgbClr val="D1C8C6"/>
            </a:solidFill>
            <a:prstDash val="solid"/>
          </a:ln>
        </p:spPr>
      </p:sp>
      <p:sp>
        <p:nvSpPr>
          <p:cNvPr id="1048594" name="Text 9"/>
          <p:cNvSpPr/>
          <p:nvPr/>
        </p:nvSpPr>
        <p:spPr>
          <a:xfrm>
            <a:off x="7591306" y="4134326"/>
            <a:ext cx="169902" cy="333256"/>
          </a:xfrm>
          <a:prstGeom prst="rect"/>
          <a:noFill/>
        </p:spPr>
        <p:txBody>
          <a:bodyPr anchor="t" rtlCol="0" wrap="none"/>
          <a:p>
            <a:pPr algn="ctr" indent="0" marL="0">
              <a:lnSpc>
                <a:spcPts val="2624"/>
              </a:lnSpc>
              <a:buNone/>
            </a:pPr>
            <a:r>
              <a:rPr b="1" dirty="0" sz="2624" lang="en-US">
                <a:solidFill>
                  <a:srgbClr val="443728"/>
                </a:solidFill>
                <a:latin typeface="Crimson Pro" pitchFamily="34" charset="0"/>
                <a:ea typeface="Crimson Pro" pitchFamily="34" charset="-122"/>
                <a:cs typeface="Crimson Pro" pitchFamily="34" charset="-120"/>
              </a:rPr>
              <a:t>2</a:t>
            </a:r>
            <a:endParaRPr dirty="0" sz="2624" lang="en-US"/>
          </a:p>
        </p:txBody>
      </p:sp>
      <p:sp>
        <p:nvSpPr>
          <p:cNvPr id="1048595" name="Text 10"/>
          <p:cNvSpPr/>
          <p:nvPr/>
        </p:nvSpPr>
        <p:spPr>
          <a:xfrm>
            <a:off x="8148399" y="4050983"/>
            <a:ext cx="2777490" cy="347186"/>
          </a:xfrm>
          <a:prstGeom prst="rect"/>
          <a:noFill/>
        </p:spPr>
        <p:txBody>
          <a:bodyPr anchor="t" rtlCol="0" wrap="none"/>
          <a:p>
            <a:pPr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Gametes</a:t>
            </a:r>
            <a:endParaRPr dirty="0" sz="2187" lang="en-US"/>
          </a:p>
        </p:txBody>
      </p:sp>
      <p:sp>
        <p:nvSpPr>
          <p:cNvPr id="1048596" name="Text 11"/>
          <p:cNvSpPr/>
          <p:nvPr/>
        </p:nvSpPr>
        <p:spPr>
          <a:xfrm>
            <a:off x="8148399" y="4531400"/>
            <a:ext cx="4444008" cy="999768"/>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These are reproductive cells like sperm or egg, carrying only one allele from each pair.</a:t>
            </a:r>
            <a:endParaRPr dirty="0" sz="1750" lang="en-US"/>
          </a:p>
        </p:txBody>
      </p:sp>
      <p:sp>
        <p:nvSpPr>
          <p:cNvPr id="1048597" name="Shape 12"/>
          <p:cNvSpPr/>
          <p:nvPr/>
        </p:nvSpPr>
        <p:spPr>
          <a:xfrm>
            <a:off x="2037993" y="6003250"/>
            <a:ext cx="499943" cy="499943"/>
          </a:xfrm>
          <a:prstGeom prst="roundRect">
            <a:avLst>
              <a:gd name="adj" fmla="val 20000"/>
            </a:avLst>
          </a:prstGeom>
          <a:solidFill>
            <a:srgbClr val="EBE2E0"/>
          </a:solidFill>
          <a:ln w="7620">
            <a:solidFill>
              <a:srgbClr val="D1C8C6"/>
            </a:solidFill>
            <a:prstDash val="solid"/>
          </a:ln>
        </p:spPr>
      </p:sp>
      <p:sp>
        <p:nvSpPr>
          <p:cNvPr id="1048598" name="Text 13"/>
          <p:cNvSpPr/>
          <p:nvPr/>
        </p:nvSpPr>
        <p:spPr>
          <a:xfrm>
            <a:off x="2206585" y="6086594"/>
            <a:ext cx="162758" cy="333256"/>
          </a:xfrm>
          <a:prstGeom prst="rect"/>
          <a:noFill/>
        </p:spPr>
        <p:txBody>
          <a:bodyPr anchor="t" rtlCol="0" wrap="none"/>
          <a:p>
            <a:pPr algn="ctr" indent="0" marL="0">
              <a:lnSpc>
                <a:spcPts val="2624"/>
              </a:lnSpc>
              <a:buNone/>
            </a:pPr>
            <a:r>
              <a:rPr b="1" dirty="0" sz="2624" lang="en-US">
                <a:solidFill>
                  <a:srgbClr val="443728"/>
                </a:solidFill>
                <a:latin typeface="Crimson Pro" pitchFamily="34" charset="0"/>
                <a:ea typeface="Crimson Pro" pitchFamily="34" charset="-122"/>
                <a:cs typeface="Crimson Pro" pitchFamily="34" charset="-120"/>
              </a:rPr>
              <a:t>3</a:t>
            </a:r>
            <a:endParaRPr dirty="0" sz="2624" lang="en-US"/>
          </a:p>
        </p:txBody>
      </p:sp>
      <p:sp>
        <p:nvSpPr>
          <p:cNvPr id="1048599" name="Text 14"/>
          <p:cNvSpPr/>
          <p:nvPr/>
        </p:nvSpPr>
        <p:spPr>
          <a:xfrm>
            <a:off x="2760107" y="6003250"/>
            <a:ext cx="2777490" cy="347186"/>
          </a:xfrm>
          <a:prstGeom prst="rect"/>
          <a:noFill/>
        </p:spPr>
        <p:txBody>
          <a:bodyPr anchor="t" rtlCol="0" wrap="none"/>
          <a:p>
            <a:pPr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Homozygous</a:t>
            </a:r>
            <a:endParaRPr dirty="0" sz="2187" lang="en-US"/>
          </a:p>
        </p:txBody>
      </p:sp>
      <p:sp>
        <p:nvSpPr>
          <p:cNvPr id="1048600" name="Text 15"/>
          <p:cNvSpPr/>
          <p:nvPr/>
        </p:nvSpPr>
        <p:spPr>
          <a:xfrm>
            <a:off x="2760107" y="6483668"/>
            <a:ext cx="4444008" cy="999768"/>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This describes an individual with two identical alleles for a trait, like "YY" for yellow seeds or "yy" for green seeds.</a:t>
            </a:r>
            <a:endParaRPr dirty="0" sz="1750" lang="en-US"/>
          </a:p>
        </p:txBody>
      </p:sp>
      <p:sp>
        <p:nvSpPr>
          <p:cNvPr id="1048601" name="Shape 16"/>
          <p:cNvSpPr/>
          <p:nvPr/>
        </p:nvSpPr>
        <p:spPr>
          <a:xfrm>
            <a:off x="7426285" y="6003250"/>
            <a:ext cx="499943" cy="499943"/>
          </a:xfrm>
          <a:prstGeom prst="roundRect">
            <a:avLst>
              <a:gd name="adj" fmla="val 20000"/>
            </a:avLst>
          </a:prstGeom>
          <a:solidFill>
            <a:srgbClr val="EBE2E0"/>
          </a:solidFill>
          <a:ln w="7620">
            <a:solidFill>
              <a:srgbClr val="D1C8C6"/>
            </a:solidFill>
            <a:prstDash val="solid"/>
          </a:ln>
        </p:spPr>
      </p:sp>
      <p:sp>
        <p:nvSpPr>
          <p:cNvPr id="1048602" name="Text 17"/>
          <p:cNvSpPr/>
          <p:nvPr/>
        </p:nvSpPr>
        <p:spPr>
          <a:xfrm>
            <a:off x="7586424" y="6086594"/>
            <a:ext cx="179665" cy="333256"/>
          </a:xfrm>
          <a:prstGeom prst="rect"/>
          <a:noFill/>
        </p:spPr>
        <p:txBody>
          <a:bodyPr anchor="t" rtlCol="0" wrap="none"/>
          <a:p>
            <a:pPr algn="ctr" indent="0" marL="0">
              <a:lnSpc>
                <a:spcPts val="2624"/>
              </a:lnSpc>
              <a:buNone/>
            </a:pPr>
            <a:r>
              <a:rPr b="1" dirty="0" sz="2624" lang="en-US">
                <a:solidFill>
                  <a:srgbClr val="443728"/>
                </a:solidFill>
                <a:latin typeface="Crimson Pro" pitchFamily="34" charset="0"/>
                <a:ea typeface="Crimson Pro" pitchFamily="34" charset="-122"/>
                <a:cs typeface="Crimson Pro" pitchFamily="34" charset="-120"/>
              </a:rPr>
              <a:t>4</a:t>
            </a:r>
            <a:endParaRPr dirty="0" sz="2624" lang="en-US"/>
          </a:p>
        </p:txBody>
      </p:sp>
      <p:sp>
        <p:nvSpPr>
          <p:cNvPr id="1048603" name="Text 18"/>
          <p:cNvSpPr/>
          <p:nvPr/>
        </p:nvSpPr>
        <p:spPr>
          <a:xfrm>
            <a:off x="8148399" y="6003250"/>
            <a:ext cx="2777490" cy="347186"/>
          </a:xfrm>
          <a:prstGeom prst="rect"/>
          <a:noFill/>
        </p:spPr>
        <p:txBody>
          <a:bodyPr anchor="t" rtlCol="0" wrap="none"/>
          <a:p>
            <a:pPr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Heterozygous</a:t>
            </a:r>
            <a:endParaRPr dirty="0" sz="2187" lang="en-US"/>
          </a:p>
        </p:txBody>
      </p:sp>
      <p:sp>
        <p:nvSpPr>
          <p:cNvPr id="1048604" name="Text 19"/>
          <p:cNvSpPr/>
          <p:nvPr/>
        </p:nvSpPr>
        <p:spPr>
          <a:xfrm>
            <a:off x="8148399" y="6483668"/>
            <a:ext cx="4444008" cy="999768"/>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This describes an individual with two different alleles for a trait, like "Yy" for yellow seeds.</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sp>
        <p:nvSpPr>
          <p:cNvPr id="1048608" name="Shape 0"/>
          <p:cNvSpPr/>
          <p:nvPr/>
        </p:nvSpPr>
        <p:spPr>
          <a:xfrm>
            <a:off x="0" y="0"/>
            <a:ext cx="14630400" cy="8229600"/>
          </a:xfrm>
          <a:prstGeom prst="rect"/>
          <a:solidFill>
            <a:srgbClr val="F7EDE9"/>
          </a:solidFill>
        </p:spPr>
      </p:sp>
      <p:sp>
        <p:nvSpPr>
          <p:cNvPr id="1048610" name="Text 2"/>
          <p:cNvSpPr/>
          <p:nvPr/>
        </p:nvSpPr>
        <p:spPr>
          <a:xfrm>
            <a:off x="2081570" y="607338"/>
            <a:ext cx="10467142" cy="1377077"/>
          </a:xfrm>
          <a:prstGeom prst="rect"/>
          <a:noFill/>
        </p:spPr>
        <p:txBody>
          <a:bodyPr anchor="t" rtlCol="0" wrap="square"/>
          <a:p>
            <a:pPr indent="0" marL="0">
              <a:lnSpc>
                <a:spcPts val="5422"/>
              </a:lnSpc>
              <a:buNone/>
            </a:pPr>
            <a:r>
              <a:rPr b="1" dirty="0" sz="4338" lang="en-US">
                <a:solidFill>
                  <a:srgbClr val="443728"/>
                </a:solidFill>
                <a:latin typeface="Crimson Pro" pitchFamily="34" charset="0"/>
                <a:ea typeface="Crimson Pro" pitchFamily="34" charset="-122"/>
                <a:cs typeface="Crimson Pro" pitchFamily="34" charset="-120"/>
              </a:rPr>
              <a:t>Mendel's Second Law: The Law of Independent Assortment</a:t>
            </a:r>
            <a:endParaRPr dirty="0" sz="4338" lang="en-US"/>
          </a:p>
        </p:txBody>
      </p:sp>
      <p:sp>
        <p:nvSpPr>
          <p:cNvPr id="1048611" name="Text 3"/>
          <p:cNvSpPr/>
          <p:nvPr/>
        </p:nvSpPr>
        <p:spPr>
          <a:xfrm>
            <a:off x="2081570" y="2425065"/>
            <a:ext cx="10467142" cy="1652588"/>
          </a:xfrm>
          <a:prstGeom prst="rect"/>
          <a:noFill/>
        </p:spPr>
        <p:txBody>
          <a:bodyPr anchor="t" rtlCol="0" wrap="square"/>
          <a:p>
            <a:pPr indent="0" marL="0">
              <a:lnSpc>
                <a:spcPts val="2603"/>
              </a:lnSpc>
              <a:buNone/>
            </a:pPr>
            <a:r>
              <a:rPr dirty="0" sz="1735" lang="en-US">
                <a:solidFill>
                  <a:srgbClr val="443728"/>
                </a:solidFill>
                <a:latin typeface="Open Sans" pitchFamily="34" charset="0"/>
                <a:ea typeface="Open Sans" pitchFamily="34" charset="-122"/>
                <a:cs typeface="Open Sans" pitchFamily="34" charset="-120"/>
              </a:rPr>
              <a:t>Mendel's second law, the Law of Independent Assortment, states that alleles for different traits segregate independently of each other during gamete formation. This means that the inheritance of one trait does not influence the inheritance of another trait. For example, the inheritance of seed color in a pea plant is independent of the inheritance of flower color. The Law of Independent Assortment explains the vast diversity seen in offspring, allowing for various combinations of traits.</a:t>
            </a:r>
            <a:endParaRPr dirty="0" sz="1735" lang="en-US"/>
          </a:p>
        </p:txBody>
      </p:sp>
      <p:sp>
        <p:nvSpPr>
          <p:cNvPr id="1048612" name="Text 4"/>
          <p:cNvSpPr/>
          <p:nvPr/>
        </p:nvSpPr>
        <p:spPr>
          <a:xfrm>
            <a:off x="2081570" y="4545806"/>
            <a:ext cx="2754511" cy="344329"/>
          </a:xfrm>
          <a:prstGeom prst="rect"/>
          <a:noFill/>
        </p:spPr>
        <p:txBody>
          <a:bodyPr anchor="t" rtlCol="0" wrap="none"/>
          <a:p>
            <a:pPr indent="0" marL="0">
              <a:lnSpc>
                <a:spcPts val="2711"/>
              </a:lnSpc>
              <a:buNone/>
            </a:pPr>
            <a:r>
              <a:rPr b="1" dirty="0" sz="2169" lang="en-US">
                <a:solidFill>
                  <a:srgbClr val="443728"/>
                </a:solidFill>
                <a:latin typeface="Crimson Pro" pitchFamily="34" charset="0"/>
                <a:ea typeface="Crimson Pro" pitchFamily="34" charset="-122"/>
                <a:cs typeface="Crimson Pro" pitchFamily="34" charset="-120"/>
              </a:rPr>
              <a:t>Dihybrid Crosses</a:t>
            </a:r>
            <a:endParaRPr dirty="0" sz="2169" lang="en-US"/>
          </a:p>
        </p:txBody>
      </p:sp>
      <p:sp>
        <p:nvSpPr>
          <p:cNvPr id="1048613" name="Text 5"/>
          <p:cNvSpPr/>
          <p:nvPr/>
        </p:nvSpPr>
        <p:spPr>
          <a:xfrm>
            <a:off x="2081570" y="5110401"/>
            <a:ext cx="3130272" cy="1652588"/>
          </a:xfrm>
          <a:prstGeom prst="rect"/>
          <a:noFill/>
        </p:spPr>
        <p:txBody>
          <a:bodyPr anchor="t" rtlCol="0" wrap="square"/>
          <a:p>
            <a:pPr indent="0" marL="0">
              <a:lnSpc>
                <a:spcPts val="2603"/>
              </a:lnSpc>
              <a:buNone/>
            </a:pPr>
            <a:r>
              <a:rPr dirty="0" sz="1735" lang="en-US">
                <a:solidFill>
                  <a:srgbClr val="443728"/>
                </a:solidFill>
                <a:latin typeface="Open Sans" pitchFamily="34" charset="0"/>
                <a:ea typeface="Open Sans" pitchFamily="34" charset="-122"/>
                <a:cs typeface="Open Sans" pitchFamily="34" charset="-120"/>
              </a:rPr>
              <a:t>These involve two different traits, like seed color and flower color, where each parent carries two alleles for each trait.</a:t>
            </a:r>
            <a:endParaRPr dirty="0" sz="1735" lang="en-US"/>
          </a:p>
        </p:txBody>
      </p:sp>
      <p:sp>
        <p:nvSpPr>
          <p:cNvPr id="1048614" name="Text 6"/>
          <p:cNvSpPr/>
          <p:nvPr/>
        </p:nvSpPr>
        <p:spPr>
          <a:xfrm>
            <a:off x="5756910" y="4545806"/>
            <a:ext cx="2943939" cy="344329"/>
          </a:xfrm>
          <a:prstGeom prst="rect"/>
          <a:noFill/>
        </p:spPr>
        <p:txBody>
          <a:bodyPr anchor="t" rtlCol="0" wrap="none"/>
          <a:p>
            <a:pPr indent="0" marL="0">
              <a:lnSpc>
                <a:spcPts val="2711"/>
              </a:lnSpc>
              <a:buNone/>
            </a:pPr>
            <a:r>
              <a:rPr b="1" dirty="0" sz="2169" lang="en-US">
                <a:solidFill>
                  <a:srgbClr val="443728"/>
                </a:solidFill>
                <a:latin typeface="Crimson Pro" pitchFamily="34" charset="0"/>
                <a:ea typeface="Crimson Pro" pitchFamily="34" charset="-122"/>
                <a:cs typeface="Crimson Pro" pitchFamily="34" charset="-120"/>
              </a:rPr>
              <a:t>Independent Segregation</a:t>
            </a:r>
            <a:endParaRPr dirty="0" sz="2169" lang="en-US"/>
          </a:p>
        </p:txBody>
      </p:sp>
      <p:sp>
        <p:nvSpPr>
          <p:cNvPr id="1048615" name="Text 7"/>
          <p:cNvSpPr/>
          <p:nvPr/>
        </p:nvSpPr>
        <p:spPr>
          <a:xfrm>
            <a:off x="5756910" y="5110401"/>
            <a:ext cx="3130272" cy="2313623"/>
          </a:xfrm>
          <a:prstGeom prst="rect"/>
          <a:noFill/>
        </p:spPr>
        <p:txBody>
          <a:bodyPr anchor="t" rtlCol="0" wrap="square"/>
          <a:p>
            <a:pPr indent="0" marL="0">
              <a:lnSpc>
                <a:spcPts val="2603"/>
              </a:lnSpc>
              <a:buNone/>
            </a:pPr>
            <a:r>
              <a:rPr dirty="0" sz="1735" lang="en-US">
                <a:solidFill>
                  <a:srgbClr val="443728"/>
                </a:solidFill>
                <a:latin typeface="Open Sans" pitchFamily="34" charset="0"/>
                <a:ea typeface="Open Sans" pitchFamily="34" charset="-122"/>
                <a:cs typeface="Open Sans" pitchFamily="34" charset="-120"/>
              </a:rPr>
              <a:t>During gamete formation, alleles for different traits sort independently, meaning the combination of alleles for one trait is not influenced by the combination of alleles for another trait.</a:t>
            </a:r>
            <a:endParaRPr dirty="0" sz="1735" lang="en-US"/>
          </a:p>
        </p:txBody>
      </p:sp>
      <p:sp>
        <p:nvSpPr>
          <p:cNvPr id="1048616" name="Text 8"/>
          <p:cNvSpPr/>
          <p:nvPr/>
        </p:nvSpPr>
        <p:spPr>
          <a:xfrm>
            <a:off x="9432250" y="4545806"/>
            <a:ext cx="2754511" cy="344329"/>
          </a:xfrm>
          <a:prstGeom prst="rect"/>
          <a:noFill/>
        </p:spPr>
        <p:txBody>
          <a:bodyPr anchor="t" rtlCol="0" wrap="none"/>
          <a:p>
            <a:pPr indent="0" marL="0">
              <a:lnSpc>
                <a:spcPts val="2711"/>
              </a:lnSpc>
              <a:buNone/>
            </a:pPr>
            <a:r>
              <a:rPr b="1" dirty="0" sz="2169" lang="en-US">
                <a:solidFill>
                  <a:srgbClr val="443728"/>
                </a:solidFill>
                <a:latin typeface="Crimson Pro" pitchFamily="34" charset="0"/>
                <a:ea typeface="Crimson Pro" pitchFamily="34" charset="-122"/>
                <a:cs typeface="Crimson Pro" pitchFamily="34" charset="-120"/>
              </a:rPr>
              <a:t>Genetic Diversity</a:t>
            </a:r>
            <a:endParaRPr dirty="0" sz="2169" lang="en-US"/>
          </a:p>
        </p:txBody>
      </p:sp>
      <p:sp>
        <p:nvSpPr>
          <p:cNvPr id="1048617" name="Text 9"/>
          <p:cNvSpPr/>
          <p:nvPr/>
        </p:nvSpPr>
        <p:spPr>
          <a:xfrm>
            <a:off x="9432250" y="5110401"/>
            <a:ext cx="3130272" cy="1652588"/>
          </a:xfrm>
          <a:prstGeom prst="rect"/>
          <a:noFill/>
        </p:spPr>
        <p:txBody>
          <a:bodyPr anchor="t" rtlCol="0" wrap="square"/>
          <a:p>
            <a:pPr indent="0" marL="0">
              <a:lnSpc>
                <a:spcPts val="2603"/>
              </a:lnSpc>
              <a:buNone/>
            </a:pPr>
            <a:r>
              <a:rPr dirty="0" sz="1735" lang="en-US">
                <a:solidFill>
                  <a:srgbClr val="443728"/>
                </a:solidFill>
                <a:latin typeface="Open Sans" pitchFamily="34" charset="0"/>
                <a:ea typeface="Open Sans" pitchFamily="34" charset="-122"/>
                <a:cs typeface="Open Sans" pitchFamily="34" charset="-120"/>
              </a:rPr>
              <a:t>This law allows for a wide range of combinations in offspring, contributing to the genetic diversity observed in populations.</a:t>
            </a:r>
            <a:endParaRPr dirty="0" sz="1735"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sp>
        <p:nvSpPr>
          <p:cNvPr id="1048621" name="Shape 0"/>
          <p:cNvSpPr/>
          <p:nvPr/>
        </p:nvSpPr>
        <p:spPr>
          <a:xfrm>
            <a:off x="0" y="0"/>
            <a:ext cx="14630400" cy="8229600"/>
          </a:xfrm>
          <a:prstGeom prst="rect"/>
          <a:solidFill>
            <a:srgbClr val="F7EDE9"/>
          </a:solidFill>
        </p:spPr>
      </p:sp>
      <p:sp>
        <p:nvSpPr>
          <p:cNvPr id="1048623" name="Text 2"/>
          <p:cNvSpPr/>
          <p:nvPr/>
        </p:nvSpPr>
        <p:spPr>
          <a:xfrm>
            <a:off x="2529840" y="553998"/>
            <a:ext cx="9570720" cy="1259205"/>
          </a:xfrm>
          <a:prstGeom prst="rect"/>
          <a:noFill/>
        </p:spPr>
        <p:txBody>
          <a:bodyPr anchor="t" rtlCol="0" wrap="square"/>
          <a:p>
            <a:pPr indent="0" marL="0">
              <a:lnSpc>
                <a:spcPts val="4958"/>
              </a:lnSpc>
              <a:buNone/>
            </a:pPr>
            <a:r>
              <a:rPr b="1" dirty="0" sz="3966" lang="en-US">
                <a:solidFill>
                  <a:srgbClr val="443728"/>
                </a:solidFill>
                <a:latin typeface="Crimson Pro" pitchFamily="34" charset="0"/>
                <a:ea typeface="Crimson Pro" pitchFamily="34" charset="-122"/>
                <a:cs typeface="Crimson Pro" pitchFamily="34" charset="-120"/>
              </a:rPr>
              <a:t>Inheritance Patterns: Dominant and Recessive Traits</a:t>
            </a:r>
            <a:endParaRPr dirty="0" sz="3966" lang="en-US"/>
          </a:p>
        </p:txBody>
      </p:sp>
      <p:sp>
        <p:nvSpPr>
          <p:cNvPr id="1048624" name="Text 3"/>
          <p:cNvSpPr/>
          <p:nvPr/>
        </p:nvSpPr>
        <p:spPr>
          <a:xfrm>
            <a:off x="2529840" y="2216110"/>
            <a:ext cx="9570720" cy="1208723"/>
          </a:xfrm>
          <a:prstGeom prst="rect"/>
          <a:noFill/>
        </p:spPr>
        <p:txBody>
          <a:bodyPr anchor="t" rtlCol="0" wrap="square"/>
          <a:p>
            <a:pPr indent="0" marL="0">
              <a:lnSpc>
                <a:spcPts val="2380"/>
              </a:lnSpc>
              <a:buNone/>
            </a:pPr>
            <a:r>
              <a:rPr dirty="0" sz="1587" lang="en-US">
                <a:solidFill>
                  <a:srgbClr val="443728"/>
                </a:solidFill>
                <a:latin typeface="Open Sans" pitchFamily="34" charset="0"/>
                <a:ea typeface="Open Sans" pitchFamily="34" charset="-122"/>
                <a:cs typeface="Open Sans" pitchFamily="34" charset="-120"/>
              </a:rPr>
              <a:t>In Mendelian inheritance, traits are determined by genes, with each gene having two alleles. One allele is dominant, meaning it will be expressed even if the other allele is recessive. A recessive allele is only expressed if both alleles are recessive. This explains why some traits are more common than others, as dominant alleles are more likely to be expressed.</a:t>
            </a:r>
            <a:endParaRPr dirty="0" sz="1587" lang="en-US"/>
          </a:p>
        </p:txBody>
      </p:sp>
      <p:sp>
        <p:nvSpPr>
          <p:cNvPr id="1048625" name="Shape 4"/>
          <p:cNvSpPr/>
          <p:nvPr/>
        </p:nvSpPr>
        <p:spPr>
          <a:xfrm>
            <a:off x="2529840" y="3651409"/>
            <a:ext cx="4684633" cy="2062401"/>
          </a:xfrm>
          <a:prstGeom prst="roundRect">
            <a:avLst>
              <a:gd name="adj" fmla="val 4396"/>
            </a:avLst>
          </a:prstGeom>
          <a:solidFill>
            <a:srgbClr val="EBE2E0"/>
          </a:solidFill>
          <a:ln w="7620">
            <a:solidFill>
              <a:srgbClr val="D1C8C6"/>
            </a:solidFill>
            <a:prstDash val="solid"/>
          </a:ln>
        </p:spPr>
      </p:sp>
      <p:sp>
        <p:nvSpPr>
          <p:cNvPr id="1048626" name="Text 5"/>
          <p:cNvSpPr/>
          <p:nvPr/>
        </p:nvSpPr>
        <p:spPr>
          <a:xfrm>
            <a:off x="2738914" y="3860483"/>
            <a:ext cx="2518529" cy="314682"/>
          </a:xfrm>
          <a:prstGeom prst="rect"/>
          <a:noFill/>
        </p:spPr>
        <p:txBody>
          <a:bodyPr anchor="t" rtlCol="0" wrap="none"/>
          <a:p>
            <a:pPr indent="0" marL="0">
              <a:lnSpc>
                <a:spcPts val="2479"/>
              </a:lnSpc>
              <a:buNone/>
            </a:pPr>
            <a:r>
              <a:rPr b="1" dirty="0" sz="1983" lang="en-US">
                <a:solidFill>
                  <a:srgbClr val="443728"/>
                </a:solidFill>
                <a:latin typeface="Crimson Pro" pitchFamily="34" charset="0"/>
                <a:ea typeface="Crimson Pro" pitchFamily="34" charset="-122"/>
                <a:cs typeface="Crimson Pro" pitchFamily="34" charset="-120"/>
              </a:rPr>
              <a:t>Dominant Allele</a:t>
            </a:r>
            <a:endParaRPr dirty="0" sz="1983" lang="en-US"/>
          </a:p>
        </p:txBody>
      </p:sp>
      <p:sp>
        <p:nvSpPr>
          <p:cNvPr id="1048627" name="Text 6"/>
          <p:cNvSpPr/>
          <p:nvPr/>
        </p:nvSpPr>
        <p:spPr>
          <a:xfrm>
            <a:off x="2738914" y="4296013"/>
            <a:ext cx="4266486" cy="1208723"/>
          </a:xfrm>
          <a:prstGeom prst="rect"/>
          <a:noFill/>
        </p:spPr>
        <p:txBody>
          <a:bodyPr anchor="t" rtlCol="0" wrap="square"/>
          <a:p>
            <a:pPr indent="0" marL="0">
              <a:lnSpc>
                <a:spcPts val="2380"/>
              </a:lnSpc>
              <a:buNone/>
            </a:pPr>
            <a:r>
              <a:rPr dirty="0" sz="1587" lang="en-US">
                <a:solidFill>
                  <a:srgbClr val="443728"/>
                </a:solidFill>
                <a:latin typeface="Open Sans" pitchFamily="34" charset="0"/>
                <a:ea typeface="Open Sans" pitchFamily="34" charset="-122"/>
                <a:cs typeface="Open Sans" pitchFamily="34" charset="-120"/>
              </a:rPr>
              <a:t>This allele is expressed even when paired with a recessive allele. It is represented by a capital letter, for example, "T" for tallness in pea plants.</a:t>
            </a:r>
            <a:endParaRPr dirty="0" sz="1587" lang="en-US"/>
          </a:p>
        </p:txBody>
      </p:sp>
      <p:sp>
        <p:nvSpPr>
          <p:cNvPr id="1048628" name="Shape 7"/>
          <p:cNvSpPr/>
          <p:nvPr/>
        </p:nvSpPr>
        <p:spPr>
          <a:xfrm>
            <a:off x="7415927" y="3651409"/>
            <a:ext cx="4684633" cy="2062401"/>
          </a:xfrm>
          <a:prstGeom prst="roundRect">
            <a:avLst>
              <a:gd name="adj" fmla="val 4396"/>
            </a:avLst>
          </a:prstGeom>
          <a:solidFill>
            <a:srgbClr val="EBE2E0"/>
          </a:solidFill>
          <a:ln w="7620">
            <a:solidFill>
              <a:srgbClr val="D1C8C6"/>
            </a:solidFill>
            <a:prstDash val="solid"/>
          </a:ln>
        </p:spPr>
      </p:sp>
      <p:sp>
        <p:nvSpPr>
          <p:cNvPr id="1048629" name="Text 8"/>
          <p:cNvSpPr/>
          <p:nvPr/>
        </p:nvSpPr>
        <p:spPr>
          <a:xfrm>
            <a:off x="7625001" y="3860483"/>
            <a:ext cx="2518529" cy="314682"/>
          </a:xfrm>
          <a:prstGeom prst="rect"/>
          <a:noFill/>
        </p:spPr>
        <p:txBody>
          <a:bodyPr anchor="t" rtlCol="0" wrap="none"/>
          <a:p>
            <a:pPr indent="0" marL="0">
              <a:lnSpc>
                <a:spcPts val="2479"/>
              </a:lnSpc>
              <a:buNone/>
            </a:pPr>
            <a:r>
              <a:rPr b="1" dirty="0" sz="1983" lang="en-US">
                <a:solidFill>
                  <a:srgbClr val="443728"/>
                </a:solidFill>
                <a:latin typeface="Crimson Pro" pitchFamily="34" charset="0"/>
                <a:ea typeface="Crimson Pro" pitchFamily="34" charset="-122"/>
                <a:cs typeface="Crimson Pro" pitchFamily="34" charset="-120"/>
              </a:rPr>
              <a:t>Recessive Allele</a:t>
            </a:r>
            <a:endParaRPr dirty="0" sz="1983" lang="en-US"/>
          </a:p>
        </p:txBody>
      </p:sp>
      <p:sp>
        <p:nvSpPr>
          <p:cNvPr id="1048630" name="Text 9"/>
          <p:cNvSpPr/>
          <p:nvPr/>
        </p:nvSpPr>
        <p:spPr>
          <a:xfrm>
            <a:off x="7625001" y="4296013"/>
            <a:ext cx="4266486" cy="1208723"/>
          </a:xfrm>
          <a:prstGeom prst="rect"/>
          <a:noFill/>
        </p:spPr>
        <p:txBody>
          <a:bodyPr anchor="t" rtlCol="0" wrap="square"/>
          <a:p>
            <a:pPr indent="0" marL="0">
              <a:lnSpc>
                <a:spcPts val="2380"/>
              </a:lnSpc>
              <a:buNone/>
            </a:pPr>
            <a:r>
              <a:rPr dirty="0" sz="1587" lang="en-US">
                <a:solidFill>
                  <a:srgbClr val="443728"/>
                </a:solidFill>
                <a:latin typeface="Open Sans" pitchFamily="34" charset="0"/>
                <a:ea typeface="Open Sans" pitchFamily="34" charset="-122"/>
                <a:cs typeface="Open Sans" pitchFamily="34" charset="-120"/>
              </a:rPr>
              <a:t>This allele is only expressed when paired with another recessive allele. It is represented by a lowercase letter, for example, "t" for shortness in pea plants.</a:t>
            </a:r>
            <a:endParaRPr dirty="0" sz="1587" lang="en-US"/>
          </a:p>
        </p:txBody>
      </p:sp>
      <p:sp>
        <p:nvSpPr>
          <p:cNvPr id="1048631" name="Shape 10"/>
          <p:cNvSpPr/>
          <p:nvPr/>
        </p:nvSpPr>
        <p:spPr>
          <a:xfrm>
            <a:off x="2529840" y="5915263"/>
            <a:ext cx="4684633" cy="1760220"/>
          </a:xfrm>
          <a:prstGeom prst="roundRect">
            <a:avLst>
              <a:gd name="adj" fmla="val 5151"/>
            </a:avLst>
          </a:prstGeom>
          <a:solidFill>
            <a:srgbClr val="EBE2E0"/>
          </a:solidFill>
          <a:ln w="7620">
            <a:solidFill>
              <a:srgbClr val="D1C8C6"/>
            </a:solidFill>
            <a:prstDash val="solid"/>
          </a:ln>
        </p:spPr>
      </p:sp>
      <p:sp>
        <p:nvSpPr>
          <p:cNvPr id="1048632" name="Text 11"/>
          <p:cNvSpPr/>
          <p:nvPr/>
        </p:nvSpPr>
        <p:spPr>
          <a:xfrm>
            <a:off x="2738914" y="6124337"/>
            <a:ext cx="2518529" cy="314682"/>
          </a:xfrm>
          <a:prstGeom prst="rect"/>
          <a:noFill/>
        </p:spPr>
        <p:txBody>
          <a:bodyPr anchor="t" rtlCol="0" wrap="none"/>
          <a:p>
            <a:pPr indent="0" marL="0">
              <a:lnSpc>
                <a:spcPts val="2479"/>
              </a:lnSpc>
              <a:buNone/>
            </a:pPr>
            <a:r>
              <a:rPr b="1" dirty="0" sz="1983" lang="en-US">
                <a:solidFill>
                  <a:srgbClr val="443728"/>
                </a:solidFill>
                <a:latin typeface="Crimson Pro" pitchFamily="34" charset="0"/>
                <a:ea typeface="Crimson Pro" pitchFamily="34" charset="-122"/>
                <a:cs typeface="Crimson Pro" pitchFamily="34" charset="-120"/>
              </a:rPr>
              <a:t>Phenotype</a:t>
            </a:r>
            <a:endParaRPr dirty="0" sz="1983" lang="en-US"/>
          </a:p>
        </p:txBody>
      </p:sp>
      <p:sp>
        <p:nvSpPr>
          <p:cNvPr id="1048633" name="Text 12"/>
          <p:cNvSpPr/>
          <p:nvPr/>
        </p:nvSpPr>
        <p:spPr>
          <a:xfrm>
            <a:off x="2738914" y="6559868"/>
            <a:ext cx="4266486" cy="906542"/>
          </a:xfrm>
          <a:prstGeom prst="rect"/>
          <a:noFill/>
        </p:spPr>
        <p:txBody>
          <a:bodyPr anchor="t" rtlCol="0" wrap="square"/>
          <a:p>
            <a:pPr indent="0" marL="0">
              <a:lnSpc>
                <a:spcPts val="2380"/>
              </a:lnSpc>
              <a:buNone/>
            </a:pPr>
            <a:r>
              <a:rPr dirty="0" sz="1587" lang="en-US">
                <a:solidFill>
                  <a:srgbClr val="443728"/>
                </a:solidFill>
                <a:latin typeface="Open Sans" pitchFamily="34" charset="0"/>
                <a:ea typeface="Open Sans" pitchFamily="34" charset="-122"/>
                <a:cs typeface="Open Sans" pitchFamily="34" charset="-120"/>
              </a:rPr>
              <a:t>This refers to the observable characteristics of an individual, like tallness or shortness, determined by the genotype.</a:t>
            </a:r>
            <a:endParaRPr dirty="0" sz="1587" lang="en-US"/>
          </a:p>
        </p:txBody>
      </p:sp>
      <p:sp>
        <p:nvSpPr>
          <p:cNvPr id="1048634" name="Shape 13"/>
          <p:cNvSpPr/>
          <p:nvPr/>
        </p:nvSpPr>
        <p:spPr>
          <a:xfrm>
            <a:off x="7415927" y="5915263"/>
            <a:ext cx="4684633" cy="1760220"/>
          </a:xfrm>
          <a:prstGeom prst="roundRect">
            <a:avLst>
              <a:gd name="adj" fmla="val 5151"/>
            </a:avLst>
          </a:prstGeom>
          <a:solidFill>
            <a:srgbClr val="EBE2E0"/>
          </a:solidFill>
          <a:ln w="7620">
            <a:solidFill>
              <a:srgbClr val="D1C8C6"/>
            </a:solidFill>
            <a:prstDash val="solid"/>
          </a:ln>
        </p:spPr>
      </p:sp>
      <p:sp>
        <p:nvSpPr>
          <p:cNvPr id="1048635" name="Text 14"/>
          <p:cNvSpPr/>
          <p:nvPr/>
        </p:nvSpPr>
        <p:spPr>
          <a:xfrm>
            <a:off x="7625001" y="6124337"/>
            <a:ext cx="2518529" cy="314682"/>
          </a:xfrm>
          <a:prstGeom prst="rect"/>
          <a:noFill/>
        </p:spPr>
        <p:txBody>
          <a:bodyPr anchor="t" rtlCol="0" wrap="none"/>
          <a:p>
            <a:pPr indent="0" marL="0">
              <a:lnSpc>
                <a:spcPts val="2479"/>
              </a:lnSpc>
              <a:buNone/>
            </a:pPr>
            <a:r>
              <a:rPr b="1" dirty="0" sz="1983" lang="en-US">
                <a:solidFill>
                  <a:srgbClr val="443728"/>
                </a:solidFill>
                <a:latin typeface="Crimson Pro" pitchFamily="34" charset="0"/>
                <a:ea typeface="Crimson Pro" pitchFamily="34" charset="-122"/>
                <a:cs typeface="Crimson Pro" pitchFamily="34" charset="-120"/>
              </a:rPr>
              <a:t>Genotype</a:t>
            </a:r>
            <a:endParaRPr dirty="0" sz="1983" lang="en-US"/>
          </a:p>
        </p:txBody>
      </p:sp>
      <p:sp>
        <p:nvSpPr>
          <p:cNvPr id="1048636" name="Text 15"/>
          <p:cNvSpPr/>
          <p:nvPr/>
        </p:nvSpPr>
        <p:spPr>
          <a:xfrm>
            <a:off x="7625001" y="6559868"/>
            <a:ext cx="4266486" cy="906542"/>
          </a:xfrm>
          <a:prstGeom prst="rect"/>
          <a:noFill/>
        </p:spPr>
        <p:txBody>
          <a:bodyPr anchor="t" rtlCol="0" wrap="square"/>
          <a:p>
            <a:pPr indent="0" marL="0">
              <a:lnSpc>
                <a:spcPts val="2380"/>
              </a:lnSpc>
              <a:buNone/>
            </a:pPr>
            <a:r>
              <a:rPr dirty="0" sz="1587" lang="en-US">
                <a:solidFill>
                  <a:srgbClr val="443728"/>
                </a:solidFill>
                <a:latin typeface="Open Sans" pitchFamily="34" charset="0"/>
                <a:ea typeface="Open Sans" pitchFamily="34" charset="-122"/>
                <a:cs typeface="Open Sans" pitchFamily="34" charset="-120"/>
              </a:rPr>
              <a:t>This refers to the genetic makeup of an individual, the combination of alleles, like "TT," "Tt," or "tt."</a:t>
            </a:r>
            <a:endParaRPr dirty="0" sz="1587"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sp>
        <p:nvSpPr>
          <p:cNvPr id="1048640" name="Shape 0"/>
          <p:cNvSpPr/>
          <p:nvPr/>
        </p:nvSpPr>
        <p:spPr>
          <a:xfrm>
            <a:off x="0" y="0"/>
            <a:ext cx="14630400" cy="8229600"/>
          </a:xfrm>
          <a:prstGeom prst="rect"/>
          <a:solidFill>
            <a:srgbClr val="F7EDE9"/>
          </a:solidFill>
        </p:spPr>
      </p:sp>
      <p:sp>
        <p:nvSpPr>
          <p:cNvPr id="1048642" name="Text 2"/>
          <p:cNvSpPr/>
          <p:nvPr/>
        </p:nvSpPr>
        <p:spPr>
          <a:xfrm>
            <a:off x="2037993" y="1183124"/>
            <a:ext cx="6340316" cy="694373"/>
          </a:xfrm>
          <a:prstGeom prst="rect"/>
          <a:noFill/>
        </p:spPr>
        <p:txBody>
          <a:bodyPr anchor="t" rtlCol="0" wrap="none"/>
          <a:p>
            <a:pPr indent="0" marL="0">
              <a:lnSpc>
                <a:spcPts val="5468"/>
              </a:lnSpc>
              <a:buNone/>
            </a:pPr>
            <a:r>
              <a:rPr b="1" dirty="0" sz="4374" lang="en-US">
                <a:solidFill>
                  <a:srgbClr val="443728"/>
                </a:solidFill>
                <a:latin typeface="Crimson Pro" pitchFamily="34" charset="0"/>
                <a:ea typeface="Crimson Pro" pitchFamily="34" charset="-122"/>
                <a:cs typeface="Crimson Pro" pitchFamily="34" charset="-120"/>
              </a:rPr>
              <a:t>Genotypes and Phenotypes</a:t>
            </a:r>
            <a:endParaRPr dirty="0" sz="4374" lang="en-US"/>
          </a:p>
        </p:txBody>
      </p:sp>
      <p:sp>
        <p:nvSpPr>
          <p:cNvPr id="1048643" name="Text 3"/>
          <p:cNvSpPr/>
          <p:nvPr/>
        </p:nvSpPr>
        <p:spPr>
          <a:xfrm>
            <a:off x="2037993" y="2321838"/>
            <a:ext cx="10554414" cy="1999536"/>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The genotype refers to the genetic makeup of an individual, the combination of alleles they possess. The phenotype, on the other hand, refers to the observable characteristics of an individual, determined by the genotype. Understanding the relationship between genotype and phenotype is crucial for predicting the inheritance of traits. For example, a pea plant with the genotype "TT" or "Tt" will have the phenotype of tallness, as the "T" allele is dominant, while a pea plant with the genotype "tt" will have the phenotype of shortness, as both alleles are recessive.</a:t>
            </a:r>
            <a:endParaRPr dirty="0" sz="1750" lang="en-US"/>
          </a:p>
        </p:txBody>
      </p:sp>
      <p:sp>
        <p:nvSpPr>
          <p:cNvPr id="1048644" name="Shape 4"/>
          <p:cNvSpPr/>
          <p:nvPr/>
        </p:nvSpPr>
        <p:spPr>
          <a:xfrm>
            <a:off x="2037993" y="4571286"/>
            <a:ext cx="10554414" cy="2475071"/>
          </a:xfrm>
          <a:prstGeom prst="roundRect">
            <a:avLst>
              <a:gd name="adj" fmla="val 4040"/>
            </a:avLst>
          </a:prstGeom>
          <a:noFill/>
          <a:ln w="7620">
            <a:solidFill>
              <a:srgbClr val="000000">
                <a:alpha val="8000"/>
              </a:srgbClr>
            </a:solidFill>
            <a:prstDash val="solid"/>
          </a:ln>
        </p:spPr>
      </p:sp>
      <p:sp>
        <p:nvSpPr>
          <p:cNvPr id="1048645" name="Shape 5"/>
          <p:cNvSpPr/>
          <p:nvPr/>
        </p:nvSpPr>
        <p:spPr>
          <a:xfrm>
            <a:off x="2045613" y="4578906"/>
            <a:ext cx="10539174" cy="614958"/>
          </a:xfrm>
          <a:prstGeom prst="rect"/>
          <a:solidFill>
            <a:srgbClr val="FFFFFF">
              <a:alpha val="4000"/>
            </a:srgbClr>
          </a:solidFill>
        </p:spPr>
      </p:sp>
      <p:sp>
        <p:nvSpPr>
          <p:cNvPr id="1048646" name="Text 6"/>
          <p:cNvSpPr/>
          <p:nvPr/>
        </p:nvSpPr>
        <p:spPr>
          <a:xfrm>
            <a:off x="2267783" y="4719757"/>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Genotype</a:t>
            </a:r>
            <a:endParaRPr dirty="0" sz="1750" lang="en-US"/>
          </a:p>
        </p:txBody>
      </p:sp>
      <p:sp>
        <p:nvSpPr>
          <p:cNvPr id="1048647" name="Text 7"/>
          <p:cNvSpPr/>
          <p:nvPr/>
        </p:nvSpPr>
        <p:spPr>
          <a:xfrm>
            <a:off x="7541181" y="4719757"/>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Phenotype</a:t>
            </a:r>
            <a:endParaRPr dirty="0" sz="1750" lang="en-US"/>
          </a:p>
        </p:txBody>
      </p:sp>
      <p:sp>
        <p:nvSpPr>
          <p:cNvPr id="1048648" name="Shape 8"/>
          <p:cNvSpPr/>
          <p:nvPr/>
        </p:nvSpPr>
        <p:spPr>
          <a:xfrm>
            <a:off x="2045613" y="5193863"/>
            <a:ext cx="10539174" cy="614958"/>
          </a:xfrm>
          <a:prstGeom prst="rect"/>
          <a:solidFill>
            <a:srgbClr val="000000">
              <a:alpha val="4000"/>
            </a:srgbClr>
          </a:solidFill>
        </p:spPr>
      </p:sp>
      <p:sp>
        <p:nvSpPr>
          <p:cNvPr id="1048649" name="Text 9"/>
          <p:cNvSpPr/>
          <p:nvPr/>
        </p:nvSpPr>
        <p:spPr>
          <a:xfrm>
            <a:off x="2267783" y="5334714"/>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TT</a:t>
            </a:r>
            <a:endParaRPr dirty="0" sz="1750" lang="en-US"/>
          </a:p>
        </p:txBody>
      </p:sp>
      <p:sp>
        <p:nvSpPr>
          <p:cNvPr id="1048650" name="Text 10"/>
          <p:cNvSpPr/>
          <p:nvPr/>
        </p:nvSpPr>
        <p:spPr>
          <a:xfrm>
            <a:off x="7541181" y="5334714"/>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Tall</a:t>
            </a:r>
            <a:endParaRPr dirty="0" sz="1750" lang="en-US"/>
          </a:p>
        </p:txBody>
      </p:sp>
      <p:sp>
        <p:nvSpPr>
          <p:cNvPr id="1048651" name="Shape 11"/>
          <p:cNvSpPr/>
          <p:nvPr/>
        </p:nvSpPr>
        <p:spPr>
          <a:xfrm>
            <a:off x="2045613" y="5808821"/>
            <a:ext cx="10539174" cy="614958"/>
          </a:xfrm>
          <a:prstGeom prst="rect"/>
          <a:solidFill>
            <a:srgbClr val="FFFFFF">
              <a:alpha val="4000"/>
            </a:srgbClr>
          </a:solidFill>
        </p:spPr>
      </p:sp>
      <p:sp>
        <p:nvSpPr>
          <p:cNvPr id="1048652" name="Text 12"/>
          <p:cNvSpPr/>
          <p:nvPr/>
        </p:nvSpPr>
        <p:spPr>
          <a:xfrm>
            <a:off x="2267783" y="5949672"/>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Tt</a:t>
            </a:r>
            <a:endParaRPr dirty="0" sz="1750" lang="en-US"/>
          </a:p>
        </p:txBody>
      </p:sp>
      <p:sp>
        <p:nvSpPr>
          <p:cNvPr id="1048653" name="Text 13"/>
          <p:cNvSpPr/>
          <p:nvPr/>
        </p:nvSpPr>
        <p:spPr>
          <a:xfrm>
            <a:off x="7541181" y="5949672"/>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Tall</a:t>
            </a:r>
            <a:endParaRPr dirty="0" sz="1750" lang="en-US"/>
          </a:p>
        </p:txBody>
      </p:sp>
      <p:sp>
        <p:nvSpPr>
          <p:cNvPr id="1048654" name="Shape 14"/>
          <p:cNvSpPr/>
          <p:nvPr/>
        </p:nvSpPr>
        <p:spPr>
          <a:xfrm>
            <a:off x="2045613" y="6423779"/>
            <a:ext cx="10539174" cy="614958"/>
          </a:xfrm>
          <a:prstGeom prst="rect"/>
          <a:solidFill>
            <a:srgbClr val="000000">
              <a:alpha val="4000"/>
            </a:srgbClr>
          </a:solidFill>
        </p:spPr>
      </p:sp>
      <p:sp>
        <p:nvSpPr>
          <p:cNvPr id="1048655" name="Text 15"/>
          <p:cNvSpPr/>
          <p:nvPr/>
        </p:nvSpPr>
        <p:spPr>
          <a:xfrm>
            <a:off x="2267783" y="6564630"/>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tt</a:t>
            </a:r>
            <a:endParaRPr dirty="0" sz="1750" lang="en-US"/>
          </a:p>
        </p:txBody>
      </p:sp>
      <p:sp>
        <p:nvSpPr>
          <p:cNvPr id="1048656" name="Text 16"/>
          <p:cNvSpPr/>
          <p:nvPr/>
        </p:nvSpPr>
        <p:spPr>
          <a:xfrm>
            <a:off x="7541181" y="6564630"/>
            <a:ext cx="4821436" cy="333256"/>
          </a:xfrm>
          <a:prstGeom prst="rect"/>
          <a:noFill/>
        </p:spPr>
        <p:txBody>
          <a:bodyPr anchor="t" rtlCol="0" wrap="non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Short</a:t>
            </a:r>
            <a:endParaRPr dirty="0" sz="17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sp>
        <p:nvSpPr>
          <p:cNvPr id="1048660" name="Shape 0"/>
          <p:cNvSpPr/>
          <p:nvPr/>
        </p:nvSpPr>
        <p:spPr>
          <a:xfrm>
            <a:off x="0" y="0"/>
            <a:ext cx="14630400" cy="8229600"/>
          </a:xfrm>
          <a:prstGeom prst="rect"/>
          <a:solidFill>
            <a:srgbClr val="F7EDE9"/>
          </a:solidFill>
        </p:spPr>
      </p:sp>
      <p:sp>
        <p:nvSpPr>
          <p:cNvPr id="1048662" name="Text 2"/>
          <p:cNvSpPr/>
          <p:nvPr/>
        </p:nvSpPr>
        <p:spPr>
          <a:xfrm>
            <a:off x="2226469" y="589121"/>
            <a:ext cx="7341275" cy="669488"/>
          </a:xfrm>
          <a:prstGeom prst="rect"/>
          <a:noFill/>
        </p:spPr>
        <p:txBody>
          <a:bodyPr anchor="t" rtlCol="0" wrap="none"/>
          <a:p>
            <a:pPr indent="0" marL="0">
              <a:lnSpc>
                <a:spcPts val="5272"/>
              </a:lnSpc>
              <a:buNone/>
            </a:pPr>
            <a:r>
              <a:rPr b="1" dirty="0" sz="4218" lang="en-US">
                <a:solidFill>
                  <a:srgbClr val="443728"/>
                </a:solidFill>
                <a:latin typeface="Crimson Pro" pitchFamily="34" charset="0"/>
                <a:ea typeface="Crimson Pro" pitchFamily="34" charset="-122"/>
                <a:cs typeface="Crimson Pro" pitchFamily="34" charset="-120"/>
              </a:rPr>
              <a:t>Punnett Squares and Probability</a:t>
            </a:r>
            <a:endParaRPr dirty="0" sz="4218" lang="en-US"/>
          </a:p>
        </p:txBody>
      </p:sp>
      <p:sp>
        <p:nvSpPr>
          <p:cNvPr id="1048663" name="Text 3"/>
          <p:cNvSpPr/>
          <p:nvPr/>
        </p:nvSpPr>
        <p:spPr>
          <a:xfrm>
            <a:off x="2226469" y="1687116"/>
            <a:ext cx="10177462" cy="1607344"/>
          </a:xfrm>
          <a:prstGeom prst="rect"/>
          <a:noFill/>
        </p:spPr>
        <p:txBody>
          <a:bodyPr anchor="t" rtlCol="0" wrap="square"/>
          <a:p>
            <a:pPr indent="0" marL="0">
              <a:lnSpc>
                <a:spcPts val="2531"/>
              </a:lnSpc>
              <a:buNone/>
            </a:pPr>
            <a:r>
              <a:rPr dirty="0" sz="1687" lang="en-US">
                <a:solidFill>
                  <a:srgbClr val="443728"/>
                </a:solidFill>
                <a:latin typeface="Open Sans" pitchFamily="34" charset="0"/>
                <a:ea typeface="Open Sans" pitchFamily="34" charset="-122"/>
                <a:cs typeface="Open Sans" pitchFamily="34" charset="-120"/>
              </a:rPr>
              <a:t>Punnett squares are a valuable tool for predicting the probability of different genotypes and phenotypes in offspring. They visually represent the possible combinations of alleles that can be inherited from each parent. By analyzing the Punnett square, we can determine the probability of an offspring inheriting specific traits. This is essential for understanding the inheritance patterns of traits and for making informed predictions about offspring characteristics.</a:t>
            </a:r>
            <a:endParaRPr dirty="0" sz="1687" lang="en-US"/>
          </a:p>
        </p:txBody>
      </p:sp>
      <p:pic>
        <p:nvPicPr>
          <p:cNvPr id="2097159" name="Image 0" descr="preencoded.png"/>
          <p:cNvPicPr>
            <a:picLocks noChangeAspect="1"/>
          </p:cNvPicPr>
          <p:nvPr/>
        </p:nvPicPr>
        <p:blipFill>
          <a:blip xmlns:r="http://schemas.openxmlformats.org/officeDocument/2006/relationships" r:embed="rId1"/>
          <a:stretch>
            <a:fillRect/>
          </a:stretch>
        </p:blipFill>
        <p:spPr>
          <a:xfrm>
            <a:off x="2226469" y="3535442"/>
            <a:ext cx="2544366" cy="857012"/>
          </a:xfrm>
          <a:prstGeom prst="rect"/>
        </p:spPr>
      </p:pic>
      <p:sp>
        <p:nvSpPr>
          <p:cNvPr id="1048664" name="Text 4"/>
          <p:cNvSpPr/>
          <p:nvPr/>
        </p:nvSpPr>
        <p:spPr>
          <a:xfrm>
            <a:off x="2440662" y="4713803"/>
            <a:ext cx="2115979" cy="334685"/>
          </a:xfrm>
          <a:prstGeom prst="rect"/>
          <a:noFill/>
        </p:spPr>
        <p:txBody>
          <a:bodyPr anchor="t" rtlCol="0" wrap="none"/>
          <a:p>
            <a:pPr algn="l" indent="0" marL="0">
              <a:lnSpc>
                <a:spcPts val="2636"/>
              </a:lnSpc>
              <a:buNone/>
            </a:pPr>
            <a:r>
              <a:rPr b="1" dirty="0" sz="2109" lang="en-US">
                <a:solidFill>
                  <a:srgbClr val="443728"/>
                </a:solidFill>
                <a:latin typeface="Crimson Pro" pitchFamily="34" charset="0"/>
                <a:ea typeface="Crimson Pro" pitchFamily="34" charset="-122"/>
                <a:cs typeface="Crimson Pro" pitchFamily="34" charset="-120"/>
              </a:rPr>
              <a:t>Step 1</a:t>
            </a:r>
            <a:endParaRPr dirty="0" sz="2109" lang="en-US"/>
          </a:p>
        </p:txBody>
      </p:sp>
      <p:sp>
        <p:nvSpPr>
          <p:cNvPr id="1048665" name="Text 5"/>
          <p:cNvSpPr/>
          <p:nvPr/>
        </p:nvSpPr>
        <p:spPr>
          <a:xfrm>
            <a:off x="2440662" y="5176957"/>
            <a:ext cx="2115979" cy="1285875"/>
          </a:xfrm>
          <a:prstGeom prst="rect"/>
          <a:noFill/>
        </p:spPr>
        <p:txBody>
          <a:bodyPr anchor="t" rtlCol="0" wrap="square"/>
          <a:p>
            <a:pPr algn="l" indent="0" marL="0">
              <a:lnSpc>
                <a:spcPts val="2531"/>
              </a:lnSpc>
              <a:buNone/>
            </a:pPr>
            <a:r>
              <a:rPr dirty="0" sz="1687" lang="en-US">
                <a:solidFill>
                  <a:srgbClr val="443728"/>
                </a:solidFill>
                <a:latin typeface="Open Sans" pitchFamily="34" charset="0"/>
                <a:ea typeface="Open Sans" pitchFamily="34" charset="-122"/>
                <a:cs typeface="Open Sans" pitchFamily="34" charset="-120"/>
              </a:rPr>
              <a:t>Determine the genotypes of the parents for the trait in question.</a:t>
            </a:r>
            <a:endParaRPr dirty="0" sz="1687" lang="en-US"/>
          </a:p>
        </p:txBody>
      </p:sp>
      <p:pic>
        <p:nvPicPr>
          <p:cNvPr id="2097160" name="Image 1" descr="preencoded.png"/>
          <p:cNvPicPr>
            <a:picLocks noChangeAspect="1"/>
          </p:cNvPicPr>
          <p:nvPr/>
        </p:nvPicPr>
        <p:blipFill>
          <a:blip xmlns:r="http://schemas.openxmlformats.org/officeDocument/2006/relationships" r:embed="rId2"/>
          <a:stretch>
            <a:fillRect/>
          </a:stretch>
        </p:blipFill>
        <p:spPr>
          <a:xfrm>
            <a:off x="4770834" y="3535442"/>
            <a:ext cx="2544366" cy="857012"/>
          </a:xfrm>
          <a:prstGeom prst="rect"/>
        </p:spPr>
      </p:pic>
      <p:sp>
        <p:nvSpPr>
          <p:cNvPr id="1048666" name="Text 6"/>
          <p:cNvSpPr/>
          <p:nvPr/>
        </p:nvSpPr>
        <p:spPr>
          <a:xfrm>
            <a:off x="4985028" y="4713803"/>
            <a:ext cx="2115979" cy="334685"/>
          </a:xfrm>
          <a:prstGeom prst="rect"/>
          <a:noFill/>
        </p:spPr>
        <p:txBody>
          <a:bodyPr anchor="t" rtlCol="0" wrap="none"/>
          <a:p>
            <a:pPr algn="l" indent="0" marL="0">
              <a:lnSpc>
                <a:spcPts val="2636"/>
              </a:lnSpc>
              <a:buNone/>
            </a:pPr>
            <a:r>
              <a:rPr b="1" dirty="0" sz="2109" lang="en-US">
                <a:solidFill>
                  <a:srgbClr val="443728"/>
                </a:solidFill>
                <a:latin typeface="Crimson Pro" pitchFamily="34" charset="0"/>
                <a:ea typeface="Crimson Pro" pitchFamily="34" charset="-122"/>
                <a:cs typeface="Crimson Pro" pitchFamily="34" charset="-120"/>
              </a:rPr>
              <a:t>Step 2</a:t>
            </a:r>
            <a:endParaRPr dirty="0" sz="2109" lang="en-US"/>
          </a:p>
        </p:txBody>
      </p:sp>
      <p:sp>
        <p:nvSpPr>
          <p:cNvPr id="1048667" name="Text 7"/>
          <p:cNvSpPr/>
          <p:nvPr/>
        </p:nvSpPr>
        <p:spPr>
          <a:xfrm>
            <a:off x="4985028" y="5176957"/>
            <a:ext cx="2115979" cy="2250281"/>
          </a:xfrm>
          <a:prstGeom prst="rect"/>
          <a:noFill/>
        </p:spPr>
        <p:txBody>
          <a:bodyPr anchor="t" rtlCol="0" wrap="square"/>
          <a:p>
            <a:pPr algn="l" indent="0" marL="0">
              <a:lnSpc>
                <a:spcPts val="2531"/>
              </a:lnSpc>
              <a:buNone/>
            </a:pPr>
            <a:r>
              <a:rPr dirty="0" sz="1687" lang="en-US">
                <a:solidFill>
                  <a:srgbClr val="443728"/>
                </a:solidFill>
                <a:latin typeface="Open Sans" pitchFamily="34" charset="0"/>
                <a:ea typeface="Open Sans" pitchFamily="34" charset="-122"/>
                <a:cs typeface="Open Sans" pitchFamily="34" charset="-120"/>
              </a:rPr>
              <a:t>Set up a Punnett square, with one parent's alleles listed across the top and the other parent's alleles listed down the side.</a:t>
            </a:r>
            <a:endParaRPr dirty="0" sz="1687" lang="en-US"/>
          </a:p>
        </p:txBody>
      </p:sp>
      <p:pic>
        <p:nvPicPr>
          <p:cNvPr id="2097161" name="Image 2" descr="preencoded.png"/>
          <p:cNvPicPr>
            <a:picLocks noChangeAspect="1"/>
          </p:cNvPicPr>
          <p:nvPr/>
        </p:nvPicPr>
        <p:blipFill>
          <a:blip xmlns:r="http://schemas.openxmlformats.org/officeDocument/2006/relationships" r:embed="rId3"/>
          <a:stretch>
            <a:fillRect/>
          </a:stretch>
        </p:blipFill>
        <p:spPr>
          <a:xfrm>
            <a:off x="7315200" y="3535442"/>
            <a:ext cx="2544366" cy="857012"/>
          </a:xfrm>
          <a:prstGeom prst="rect"/>
        </p:spPr>
      </p:pic>
      <p:sp>
        <p:nvSpPr>
          <p:cNvPr id="1048668" name="Text 8"/>
          <p:cNvSpPr/>
          <p:nvPr/>
        </p:nvSpPr>
        <p:spPr>
          <a:xfrm>
            <a:off x="7529393" y="4713803"/>
            <a:ext cx="2115979" cy="334685"/>
          </a:xfrm>
          <a:prstGeom prst="rect"/>
          <a:noFill/>
        </p:spPr>
        <p:txBody>
          <a:bodyPr anchor="t" rtlCol="0" wrap="none"/>
          <a:p>
            <a:pPr algn="l" indent="0" marL="0">
              <a:lnSpc>
                <a:spcPts val="2636"/>
              </a:lnSpc>
              <a:buNone/>
            </a:pPr>
            <a:r>
              <a:rPr b="1" dirty="0" sz="2109" lang="en-US">
                <a:solidFill>
                  <a:srgbClr val="443728"/>
                </a:solidFill>
                <a:latin typeface="Crimson Pro" pitchFamily="34" charset="0"/>
                <a:ea typeface="Crimson Pro" pitchFamily="34" charset="-122"/>
                <a:cs typeface="Crimson Pro" pitchFamily="34" charset="-120"/>
              </a:rPr>
              <a:t>Step 3</a:t>
            </a:r>
            <a:endParaRPr dirty="0" sz="2109" lang="en-US"/>
          </a:p>
        </p:txBody>
      </p:sp>
      <p:sp>
        <p:nvSpPr>
          <p:cNvPr id="1048669" name="Text 9"/>
          <p:cNvSpPr/>
          <p:nvPr/>
        </p:nvSpPr>
        <p:spPr>
          <a:xfrm>
            <a:off x="7529393" y="5176957"/>
            <a:ext cx="2115979" cy="1928813"/>
          </a:xfrm>
          <a:prstGeom prst="rect"/>
          <a:noFill/>
        </p:spPr>
        <p:txBody>
          <a:bodyPr anchor="t" rtlCol="0" wrap="square"/>
          <a:p>
            <a:pPr algn="l" indent="0" marL="0">
              <a:lnSpc>
                <a:spcPts val="2531"/>
              </a:lnSpc>
              <a:buNone/>
            </a:pPr>
            <a:r>
              <a:rPr dirty="0" sz="1687" lang="en-US">
                <a:solidFill>
                  <a:srgbClr val="443728"/>
                </a:solidFill>
                <a:latin typeface="Open Sans" pitchFamily="34" charset="0"/>
                <a:ea typeface="Open Sans" pitchFamily="34" charset="-122"/>
                <a:cs typeface="Open Sans" pitchFamily="34" charset="-120"/>
              </a:rPr>
              <a:t>Fill in the Punnett square by combining the alleles from each parent to create the possible genotypes of the offspring.</a:t>
            </a:r>
            <a:endParaRPr dirty="0" sz="1687" lang="en-US"/>
          </a:p>
        </p:txBody>
      </p:sp>
      <p:pic>
        <p:nvPicPr>
          <p:cNvPr id="2097162" name="Image 3" descr="preencoded.png"/>
          <p:cNvPicPr>
            <a:picLocks noChangeAspect="1"/>
          </p:cNvPicPr>
          <p:nvPr/>
        </p:nvPicPr>
        <p:blipFill>
          <a:blip xmlns:r="http://schemas.openxmlformats.org/officeDocument/2006/relationships" r:embed="rId4"/>
          <a:stretch>
            <a:fillRect/>
          </a:stretch>
        </p:blipFill>
        <p:spPr>
          <a:xfrm>
            <a:off x="9859566" y="3535442"/>
            <a:ext cx="2544366" cy="857012"/>
          </a:xfrm>
          <a:prstGeom prst="rect"/>
        </p:spPr>
      </p:pic>
      <p:sp>
        <p:nvSpPr>
          <p:cNvPr id="1048670" name="Text 10"/>
          <p:cNvSpPr/>
          <p:nvPr/>
        </p:nvSpPr>
        <p:spPr>
          <a:xfrm>
            <a:off x="10073759" y="4713803"/>
            <a:ext cx="2115979" cy="334685"/>
          </a:xfrm>
          <a:prstGeom prst="rect"/>
          <a:noFill/>
        </p:spPr>
        <p:txBody>
          <a:bodyPr anchor="t" rtlCol="0" wrap="none"/>
          <a:p>
            <a:pPr algn="l" indent="0" marL="0">
              <a:lnSpc>
                <a:spcPts val="2636"/>
              </a:lnSpc>
              <a:buNone/>
            </a:pPr>
            <a:r>
              <a:rPr b="1" dirty="0" sz="2109" lang="en-US">
                <a:solidFill>
                  <a:srgbClr val="443728"/>
                </a:solidFill>
                <a:latin typeface="Crimson Pro" pitchFamily="34" charset="0"/>
                <a:ea typeface="Crimson Pro" pitchFamily="34" charset="-122"/>
                <a:cs typeface="Crimson Pro" pitchFamily="34" charset="-120"/>
              </a:rPr>
              <a:t>Step 4</a:t>
            </a:r>
            <a:endParaRPr dirty="0" sz="2109" lang="en-US"/>
          </a:p>
        </p:txBody>
      </p:sp>
      <p:sp>
        <p:nvSpPr>
          <p:cNvPr id="1048671" name="Text 11"/>
          <p:cNvSpPr/>
          <p:nvPr/>
        </p:nvSpPr>
        <p:spPr>
          <a:xfrm>
            <a:off x="10073759" y="5176957"/>
            <a:ext cx="2115979" cy="1928813"/>
          </a:xfrm>
          <a:prstGeom prst="rect"/>
          <a:noFill/>
        </p:spPr>
        <p:txBody>
          <a:bodyPr anchor="t" rtlCol="0" wrap="square"/>
          <a:p>
            <a:pPr algn="l" indent="0" marL="0">
              <a:lnSpc>
                <a:spcPts val="2531"/>
              </a:lnSpc>
              <a:buNone/>
            </a:pPr>
            <a:r>
              <a:rPr dirty="0" sz="1687" lang="en-US">
                <a:solidFill>
                  <a:srgbClr val="443728"/>
                </a:solidFill>
                <a:latin typeface="Open Sans" pitchFamily="34" charset="0"/>
                <a:ea typeface="Open Sans" pitchFamily="34" charset="-122"/>
                <a:cs typeface="Open Sans" pitchFamily="34" charset="-120"/>
              </a:rPr>
              <a:t>Analyze the Punnett square to determine the probability of each genotype and phenotype in the offspring.</a:t>
            </a:r>
            <a:endParaRPr dirty="0" sz="1687"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sp>
        <p:nvSpPr>
          <p:cNvPr id="1048675" name="Shape 0"/>
          <p:cNvSpPr/>
          <p:nvPr/>
        </p:nvSpPr>
        <p:spPr>
          <a:xfrm>
            <a:off x="0" y="0"/>
            <a:ext cx="14630400" cy="8229600"/>
          </a:xfrm>
          <a:prstGeom prst="rect"/>
          <a:solidFill>
            <a:srgbClr val="F7EDE9"/>
          </a:solidFill>
        </p:spPr>
      </p:sp>
      <p:sp>
        <p:nvSpPr>
          <p:cNvPr id="1048677" name="Text 2"/>
          <p:cNvSpPr/>
          <p:nvPr/>
        </p:nvSpPr>
        <p:spPr>
          <a:xfrm>
            <a:off x="2037993" y="791885"/>
            <a:ext cx="9351764" cy="694373"/>
          </a:xfrm>
          <a:prstGeom prst="rect"/>
          <a:noFill/>
        </p:spPr>
        <p:txBody>
          <a:bodyPr anchor="t" rtlCol="0" wrap="none"/>
          <a:p>
            <a:pPr indent="0" marL="0">
              <a:lnSpc>
                <a:spcPts val="5468"/>
              </a:lnSpc>
              <a:buNone/>
            </a:pPr>
            <a:r>
              <a:rPr b="1" dirty="0" sz="4374" lang="en-US">
                <a:solidFill>
                  <a:srgbClr val="443728"/>
                </a:solidFill>
                <a:latin typeface="Crimson Pro" pitchFamily="34" charset="0"/>
                <a:ea typeface="Crimson Pro" pitchFamily="34" charset="-122"/>
                <a:cs typeface="Crimson Pro" pitchFamily="34" charset="-120"/>
              </a:rPr>
              <a:t>Practical Applications of Mendel's Laws</a:t>
            </a:r>
            <a:endParaRPr dirty="0" sz="4374" lang="en-US"/>
          </a:p>
        </p:txBody>
      </p:sp>
      <p:sp>
        <p:nvSpPr>
          <p:cNvPr id="1048678" name="Text 3"/>
          <p:cNvSpPr/>
          <p:nvPr/>
        </p:nvSpPr>
        <p:spPr>
          <a:xfrm>
            <a:off x="2037993" y="1930598"/>
            <a:ext cx="10554414" cy="999768"/>
          </a:xfrm>
          <a:prstGeom prst="rect"/>
          <a:noFill/>
        </p:spPr>
        <p:txBody>
          <a:bodyPr anchor="t" rtlCol="0" wrap="square"/>
          <a:p>
            <a:pPr indent="0" marL="0">
              <a:lnSpc>
                <a:spcPts val="2624"/>
              </a:lnSpc>
              <a:buNone/>
            </a:pPr>
            <a:r>
              <a:rPr dirty="0" sz="1750" lang="en-US">
                <a:solidFill>
                  <a:srgbClr val="443728"/>
                </a:solidFill>
                <a:latin typeface="Open Sans" pitchFamily="34" charset="0"/>
                <a:ea typeface="Open Sans" pitchFamily="34" charset="-122"/>
                <a:cs typeface="Open Sans" pitchFamily="34" charset="-120"/>
              </a:rPr>
              <a:t>Mendel's laws have far-reaching implications beyond the study of peas. They form the basis of modern genetics and have revolutionized our understanding of inheritance, disease, and evolution. These principles are applied in various fields, including agriculture, medicine, and biotechnology.</a:t>
            </a:r>
            <a:endParaRPr dirty="0" sz="1750" lang="en-US"/>
          </a:p>
        </p:txBody>
      </p:sp>
      <p:pic>
        <p:nvPicPr>
          <p:cNvPr id="2097164" name="Image 0" descr="preencoded.png"/>
          <p:cNvPicPr>
            <a:picLocks noChangeAspect="1"/>
          </p:cNvPicPr>
          <p:nvPr/>
        </p:nvPicPr>
        <p:blipFill>
          <a:blip xmlns:r="http://schemas.openxmlformats.org/officeDocument/2006/relationships" r:embed="rId1"/>
          <a:stretch>
            <a:fillRect/>
          </a:stretch>
        </p:blipFill>
        <p:spPr>
          <a:xfrm>
            <a:off x="2037993" y="3180278"/>
            <a:ext cx="555427" cy="555427"/>
          </a:xfrm>
          <a:prstGeom prst="rect"/>
        </p:spPr>
      </p:pic>
      <p:sp>
        <p:nvSpPr>
          <p:cNvPr id="1048679" name="Text 4"/>
          <p:cNvSpPr/>
          <p:nvPr/>
        </p:nvSpPr>
        <p:spPr>
          <a:xfrm>
            <a:off x="2037993" y="3957876"/>
            <a:ext cx="2388632" cy="347186"/>
          </a:xfrm>
          <a:prstGeom prst="rect"/>
          <a:noFill/>
        </p:spPr>
        <p:txBody>
          <a:bodyPr anchor="t" rtlCol="0" wrap="none"/>
          <a:p>
            <a:pPr algn="l"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Agriculture</a:t>
            </a:r>
            <a:endParaRPr dirty="0" sz="2187" lang="en-US"/>
          </a:p>
        </p:txBody>
      </p:sp>
      <p:sp>
        <p:nvSpPr>
          <p:cNvPr id="1048680" name="Text 5"/>
          <p:cNvSpPr/>
          <p:nvPr/>
        </p:nvSpPr>
        <p:spPr>
          <a:xfrm>
            <a:off x="2037993" y="4438293"/>
            <a:ext cx="2388632" cy="2332792"/>
          </a:xfrm>
          <a:prstGeom prst="rect"/>
          <a:noFill/>
        </p:spPr>
        <p:txBody>
          <a:bodyPr anchor="t" rtlCol="0" wrap="square"/>
          <a:p>
            <a:pPr algn="l" indent="0" marL="0">
              <a:lnSpc>
                <a:spcPts val="2624"/>
              </a:lnSpc>
              <a:buNone/>
            </a:pPr>
            <a:r>
              <a:rPr dirty="0" sz="1750" lang="en-US">
                <a:solidFill>
                  <a:srgbClr val="443728"/>
                </a:solidFill>
                <a:latin typeface="Open Sans" pitchFamily="34" charset="0"/>
                <a:ea typeface="Open Sans" pitchFamily="34" charset="-122"/>
                <a:cs typeface="Open Sans" pitchFamily="34" charset="-120"/>
              </a:rPr>
              <a:t>Breeders use Mendel's laws to improve crop yields, develop pest-resistant varieties, and enhance the nutritional value of food.</a:t>
            </a:r>
            <a:endParaRPr dirty="0" sz="1750" lang="en-US"/>
          </a:p>
        </p:txBody>
      </p:sp>
      <p:pic>
        <p:nvPicPr>
          <p:cNvPr id="2097165" name="Image 1" descr="preencoded.png"/>
          <p:cNvPicPr>
            <a:picLocks noChangeAspect="1"/>
          </p:cNvPicPr>
          <p:nvPr/>
        </p:nvPicPr>
        <p:blipFill>
          <a:blip xmlns:r="http://schemas.openxmlformats.org/officeDocument/2006/relationships" r:embed="rId2"/>
          <a:stretch>
            <a:fillRect/>
          </a:stretch>
        </p:blipFill>
        <p:spPr>
          <a:xfrm>
            <a:off x="4759881" y="3180278"/>
            <a:ext cx="555427" cy="555427"/>
          </a:xfrm>
          <a:prstGeom prst="rect"/>
        </p:spPr>
      </p:pic>
      <p:sp>
        <p:nvSpPr>
          <p:cNvPr id="1048681" name="Text 6"/>
          <p:cNvSpPr/>
          <p:nvPr/>
        </p:nvSpPr>
        <p:spPr>
          <a:xfrm>
            <a:off x="4759881" y="3957876"/>
            <a:ext cx="2388632" cy="347186"/>
          </a:xfrm>
          <a:prstGeom prst="rect"/>
          <a:noFill/>
        </p:spPr>
        <p:txBody>
          <a:bodyPr anchor="t" rtlCol="0" wrap="none"/>
          <a:p>
            <a:pPr algn="l"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Medicine</a:t>
            </a:r>
            <a:endParaRPr dirty="0" sz="2187" lang="en-US"/>
          </a:p>
        </p:txBody>
      </p:sp>
      <p:sp>
        <p:nvSpPr>
          <p:cNvPr id="1048682" name="Text 7"/>
          <p:cNvSpPr/>
          <p:nvPr/>
        </p:nvSpPr>
        <p:spPr>
          <a:xfrm>
            <a:off x="4759881" y="4438293"/>
            <a:ext cx="2388632" cy="2332792"/>
          </a:xfrm>
          <a:prstGeom prst="rect"/>
          <a:noFill/>
        </p:spPr>
        <p:txBody>
          <a:bodyPr anchor="t" rtlCol="0" wrap="square"/>
          <a:p>
            <a:pPr algn="l" indent="0" marL="0">
              <a:lnSpc>
                <a:spcPts val="2624"/>
              </a:lnSpc>
              <a:buNone/>
            </a:pPr>
            <a:r>
              <a:rPr dirty="0" sz="1750" lang="en-US">
                <a:solidFill>
                  <a:srgbClr val="443728"/>
                </a:solidFill>
                <a:latin typeface="Open Sans" pitchFamily="34" charset="0"/>
                <a:ea typeface="Open Sans" pitchFamily="34" charset="-122"/>
                <a:cs typeface="Open Sans" pitchFamily="34" charset="-120"/>
              </a:rPr>
              <a:t>Doctors use genetic testing to diagnose diseases, predict disease risk, and tailor treatments based on individual genetic profiles.</a:t>
            </a:r>
            <a:endParaRPr dirty="0" sz="1750" lang="en-US"/>
          </a:p>
        </p:txBody>
      </p:sp>
      <p:pic>
        <p:nvPicPr>
          <p:cNvPr id="2097166" name="Image 2" descr="preencoded.png"/>
          <p:cNvPicPr>
            <a:picLocks noChangeAspect="1"/>
          </p:cNvPicPr>
          <p:nvPr/>
        </p:nvPicPr>
        <p:blipFill>
          <a:blip xmlns:r="http://schemas.openxmlformats.org/officeDocument/2006/relationships" r:embed="rId3"/>
          <a:stretch>
            <a:fillRect/>
          </a:stretch>
        </p:blipFill>
        <p:spPr>
          <a:xfrm>
            <a:off x="7481768" y="3180278"/>
            <a:ext cx="555427" cy="555427"/>
          </a:xfrm>
          <a:prstGeom prst="rect"/>
        </p:spPr>
      </p:pic>
      <p:sp>
        <p:nvSpPr>
          <p:cNvPr id="1048683" name="Text 8"/>
          <p:cNvSpPr/>
          <p:nvPr/>
        </p:nvSpPr>
        <p:spPr>
          <a:xfrm>
            <a:off x="7481768" y="3957876"/>
            <a:ext cx="2388632" cy="347186"/>
          </a:xfrm>
          <a:prstGeom prst="rect"/>
          <a:noFill/>
        </p:spPr>
        <p:txBody>
          <a:bodyPr anchor="t" rtlCol="0" wrap="none"/>
          <a:p>
            <a:pPr algn="l"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Biotechnology</a:t>
            </a:r>
            <a:endParaRPr dirty="0" sz="2187" lang="en-US"/>
          </a:p>
        </p:txBody>
      </p:sp>
      <p:sp>
        <p:nvSpPr>
          <p:cNvPr id="1048684" name="Text 9"/>
          <p:cNvSpPr/>
          <p:nvPr/>
        </p:nvSpPr>
        <p:spPr>
          <a:xfrm>
            <a:off x="7481768" y="4438293"/>
            <a:ext cx="2388632" cy="2999303"/>
          </a:xfrm>
          <a:prstGeom prst="rect"/>
          <a:noFill/>
        </p:spPr>
        <p:txBody>
          <a:bodyPr anchor="t" rtlCol="0" wrap="square"/>
          <a:p>
            <a:pPr algn="l" indent="0" marL="0">
              <a:lnSpc>
                <a:spcPts val="2624"/>
              </a:lnSpc>
              <a:buNone/>
            </a:pPr>
            <a:r>
              <a:rPr dirty="0" sz="1750" lang="en-US">
                <a:solidFill>
                  <a:srgbClr val="443728"/>
                </a:solidFill>
                <a:latin typeface="Open Sans" pitchFamily="34" charset="0"/>
                <a:ea typeface="Open Sans" pitchFamily="34" charset="-122"/>
                <a:cs typeface="Open Sans" pitchFamily="34" charset="-120"/>
              </a:rPr>
              <a:t>Scientists use genetic engineering techniques to modify organisms for various purposes, such as producing pharmaceuticals and improving crop production.</a:t>
            </a:r>
            <a:endParaRPr dirty="0" sz="1750" lang="en-US"/>
          </a:p>
        </p:txBody>
      </p:sp>
      <p:pic>
        <p:nvPicPr>
          <p:cNvPr id="2097167" name="Image 3" descr="preencoded.png"/>
          <p:cNvPicPr>
            <a:picLocks noChangeAspect="1"/>
          </p:cNvPicPr>
          <p:nvPr/>
        </p:nvPicPr>
        <p:blipFill>
          <a:blip xmlns:r="http://schemas.openxmlformats.org/officeDocument/2006/relationships" r:embed="rId4"/>
          <a:stretch>
            <a:fillRect/>
          </a:stretch>
        </p:blipFill>
        <p:spPr>
          <a:xfrm>
            <a:off x="10203656" y="3180278"/>
            <a:ext cx="555427" cy="555427"/>
          </a:xfrm>
          <a:prstGeom prst="rect"/>
        </p:spPr>
      </p:pic>
      <p:sp>
        <p:nvSpPr>
          <p:cNvPr id="1048685" name="Text 10"/>
          <p:cNvSpPr/>
          <p:nvPr/>
        </p:nvSpPr>
        <p:spPr>
          <a:xfrm>
            <a:off x="10203656" y="3957876"/>
            <a:ext cx="2388751" cy="347186"/>
          </a:xfrm>
          <a:prstGeom prst="rect"/>
          <a:noFill/>
        </p:spPr>
        <p:txBody>
          <a:bodyPr anchor="t" rtlCol="0" wrap="none"/>
          <a:p>
            <a:pPr algn="l" indent="0" marL="0">
              <a:lnSpc>
                <a:spcPts val="2734"/>
              </a:lnSpc>
              <a:buNone/>
            </a:pPr>
            <a:r>
              <a:rPr b="1" dirty="0" sz="2187" lang="en-US">
                <a:solidFill>
                  <a:srgbClr val="443728"/>
                </a:solidFill>
                <a:latin typeface="Crimson Pro" pitchFamily="34" charset="0"/>
                <a:ea typeface="Crimson Pro" pitchFamily="34" charset="-122"/>
                <a:cs typeface="Crimson Pro" pitchFamily="34" charset="-120"/>
              </a:rPr>
              <a:t>Evolution</a:t>
            </a:r>
            <a:endParaRPr dirty="0" sz="2187" lang="en-US"/>
          </a:p>
        </p:txBody>
      </p:sp>
      <p:sp>
        <p:nvSpPr>
          <p:cNvPr id="1048686" name="Text 11"/>
          <p:cNvSpPr/>
          <p:nvPr/>
        </p:nvSpPr>
        <p:spPr>
          <a:xfrm>
            <a:off x="10203656" y="4438293"/>
            <a:ext cx="2388751" cy="2666048"/>
          </a:xfrm>
          <a:prstGeom prst="rect"/>
          <a:noFill/>
        </p:spPr>
        <p:txBody>
          <a:bodyPr anchor="t" rtlCol="0" wrap="square"/>
          <a:p>
            <a:pPr algn="l" indent="0" marL="0">
              <a:lnSpc>
                <a:spcPts val="2624"/>
              </a:lnSpc>
              <a:buNone/>
            </a:pPr>
            <a:r>
              <a:rPr dirty="0" sz="1750" lang="en-US">
                <a:solidFill>
                  <a:srgbClr val="443728"/>
                </a:solidFill>
                <a:latin typeface="Open Sans" pitchFamily="34" charset="0"/>
                <a:ea typeface="Open Sans" pitchFamily="34" charset="-122"/>
                <a:cs typeface="Open Sans" pitchFamily="34" charset="-120"/>
              </a:rPr>
              <a:t>Mendel's laws provide insights into the mechanisms of evolution, explaining how genetic variation arises and is passed down through generations.</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2024-06-17T17:52:04Z</dcterms:created>
  <dcterms:modified xsi:type="dcterms:W3CDTF">2024-06-18T05:15:31Z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5183d84240ef46f6a8a92701cb2b7589</vt:lpwstr>
  </property>
</Properties>
</file>