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p:sldMasterIdLst>
    <p:sldMasterId id="2147483648" r:id="rId1"/>
  </p:sldMasterIdLst>
  <p:notesMasterIdLst>
    <p:notesMasterId r:id="rId2"/>
  </p:notesMasterIdLst>
  <p:sldIdLst>
    <p:sldId id="271" r:id="rId3"/>
    <p:sldId id="272" r:id="rId4"/>
    <p:sldId id="256" r:id="rId5"/>
    <p:sldId id="257" r:id="rId6"/>
    <p:sldId id="258" r:id="rId7"/>
    <p:sldId id="259" r:id="rId8"/>
    <p:sldId id="260" r:id="rId9"/>
    <p:sldId id="261" r:id="rId10"/>
    <p:sldId id="262" r:id="rId11"/>
    <p:sldId id="301" r:id="rId12"/>
  </p:sldIdLst>
  <p:sldSz cy="8229600" cx="14630400"/>
  <p:notesSz cx="8229600" cy="14630400"/>
  <p:defaultTextStyle>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611"/>
    <p:restoredTop sz="94610"/>
  </p:normalViewPr>
  <p:slideViewPr>
    <p:cSldViewPr snapToGrid="0" snapToObjects="1">
      <p:cViewPr varScale="1">
        <p:scale>
          <a:sx n="136" d="100"/>
          <a:sy n="136" d="100"/>
        </p:scale>
        <p:origin x="216" y="31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tableStyles" Target="tableStyle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3" name=""/>
        <p:cNvGrpSpPr/>
        <p:nvPr/>
      </p:nvGrpSpPr>
      <p:grpSpPr>
        <a:xfrm>
          <a:off x="0" y="0"/>
          <a:ext cx="0" cy="0"/>
          <a:chOff x="0" y="0"/>
          <a:chExt cx="0" cy="0"/>
        </a:xfrm>
      </p:grpSpPr>
      <p:sp>
        <p:nvSpPr>
          <p:cNvPr id="1048681"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682"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5282F153-3F37-0F45-9E97-73ACFA13230C}" type="datetimeFigureOut">
              <a:rPr lang="en-US"/>
              <a:t>7/23/19</a:t>
            </a:fld>
            <a:endParaRPr lang="en-US"/>
          </a:p>
        </p:txBody>
      </p:sp>
      <p:sp>
        <p:nvSpPr>
          <p:cNvPr id="1048683"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48684"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5"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686"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E5E9CC1-C706-0F49-92D6-E571CC5EEA8F}" type="slidenum">
              <a:rPr lang="en-US"/>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4" name=""/>
        <p:cNvGrpSpPr/>
        <p:nvPr/>
      </p:nvGrpSpPr>
      <p:grpSpPr>
        <a:xfrm>
          <a:off x="0" y="0"/>
          <a:ext cx="0" cy="0"/>
          <a:chOff x="0" y="0"/>
          <a:chExt cx="0" cy="0"/>
        </a:xfrm>
      </p:grpSpPr>
      <p:sp>
        <p:nvSpPr>
          <p:cNvPr id="1048582" name="Slide Image Placeholder 1"/>
          <p:cNvSpPr>
            <a:spLocks noChangeAspect="1" noRot="1" noGrp="1"/>
          </p:cNvSpPr>
          <p:nvPr>
            <p:ph type="sldImg"/>
          </p:nvPr>
        </p:nvSpPr>
        <p:spPr/>
      </p:sp>
      <p:sp>
        <p:nvSpPr>
          <p:cNvPr id="1048583" name="Notes Placeholder 2"/>
          <p:cNvSpPr>
            <a:spLocks noGrp="1"/>
          </p:cNvSpPr>
          <p:nvPr>
            <p:ph type="body" idx="1"/>
          </p:nvPr>
        </p:nvSpPr>
        <p:spPr/>
        <p:txBody>
          <a:bodyPr/>
          <a:p>
            <a:r>
              <a:rPr dirty="0" lang="en-US"/>
              <a:t/>
            </a:r>
            <a:endParaRPr dirty="0" lang="en-US"/>
          </a:p>
        </p:txBody>
      </p:sp>
      <p:sp>
        <p:nvSpPr>
          <p:cNvPr id="1048584" name="Slide Number Placeholder 3"/>
          <p:cNvSpPr>
            <a:spLocks noGrp="1"/>
          </p:cNvSpPr>
          <p:nvPr>
            <p:ph type="sldNum" sz="quarter" idx="10"/>
          </p:nvPr>
        </p:nvSpPr>
        <p:spPr/>
        <p:txBody>
          <a:bodyPr/>
          <a:p>
            <a:fld id="{F7021451-1387-4CA6-816F-3879F97B5CBC}"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7" name=""/>
        <p:cNvGrpSpPr/>
        <p:nvPr/>
      </p:nvGrpSpPr>
      <p:grpSpPr>
        <a:xfrm>
          <a:off x="0" y="0"/>
          <a:ext cx="0" cy="0"/>
          <a:chOff x="0" y="0"/>
          <a:chExt cx="0" cy="0"/>
        </a:xfrm>
      </p:grpSpPr>
      <p:sp>
        <p:nvSpPr>
          <p:cNvPr id="1048604" name="Slide Image Placeholder 1"/>
          <p:cNvSpPr>
            <a:spLocks noChangeAspect="1" noRot="1" noGrp="1"/>
          </p:cNvSpPr>
          <p:nvPr>
            <p:ph type="sldImg"/>
          </p:nvPr>
        </p:nvSpPr>
        <p:spPr/>
      </p:sp>
      <p:sp>
        <p:nvSpPr>
          <p:cNvPr id="1048605" name="Notes Placeholder 2"/>
          <p:cNvSpPr>
            <a:spLocks noGrp="1"/>
          </p:cNvSpPr>
          <p:nvPr>
            <p:ph type="body" idx="1"/>
          </p:nvPr>
        </p:nvSpPr>
        <p:spPr/>
        <p:txBody>
          <a:bodyPr/>
          <a:p>
            <a:r>
              <a:rPr dirty="0" lang="en-US"/>
              <a:t/>
            </a:r>
            <a:endParaRPr dirty="0" lang="en-US"/>
          </a:p>
        </p:txBody>
      </p:sp>
      <p:sp>
        <p:nvSpPr>
          <p:cNvPr id="1048606" name="Slide Number Placeholder 3"/>
          <p:cNvSpPr>
            <a:spLocks noGrp="1"/>
          </p:cNvSpPr>
          <p:nvPr>
            <p:ph type="sldNum" sz="quarter" idx="10"/>
          </p:nvPr>
        </p:nvSpPr>
        <p:spPr/>
        <p:txBody>
          <a:bodyPr/>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0" name=""/>
        <p:cNvGrpSpPr/>
        <p:nvPr/>
      </p:nvGrpSpPr>
      <p:grpSpPr>
        <a:xfrm>
          <a:off x="0" y="0"/>
          <a:ext cx="0" cy="0"/>
          <a:chOff x="0" y="0"/>
          <a:chExt cx="0" cy="0"/>
        </a:xfrm>
      </p:grpSpPr>
      <p:sp>
        <p:nvSpPr>
          <p:cNvPr id="1048616" name="Slide Image Placeholder 1"/>
          <p:cNvSpPr>
            <a:spLocks noChangeAspect="1" noRot="1" noGrp="1"/>
          </p:cNvSpPr>
          <p:nvPr>
            <p:ph type="sldImg"/>
          </p:nvPr>
        </p:nvSpPr>
        <p:spPr/>
      </p:sp>
      <p:sp>
        <p:nvSpPr>
          <p:cNvPr id="1048617" name="Notes Placeholder 2"/>
          <p:cNvSpPr>
            <a:spLocks noGrp="1"/>
          </p:cNvSpPr>
          <p:nvPr>
            <p:ph type="body" idx="1"/>
          </p:nvPr>
        </p:nvSpPr>
        <p:spPr/>
        <p:txBody>
          <a:bodyPr/>
          <a:p>
            <a:r>
              <a:rPr dirty="0" lang="en-US"/>
              <a:t/>
            </a:r>
            <a:endParaRPr dirty="0" lang="en-US"/>
          </a:p>
        </p:txBody>
      </p:sp>
      <p:sp>
        <p:nvSpPr>
          <p:cNvPr id="1048618" name="Slide Number Placeholder 3"/>
          <p:cNvSpPr>
            <a:spLocks noGrp="1"/>
          </p:cNvSpPr>
          <p:nvPr>
            <p:ph type="sldNum" sz="quarter" idx="10"/>
          </p:nvPr>
        </p:nvSpPr>
        <p:spPr/>
        <p:txBody>
          <a:bodyPr/>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3" name=""/>
        <p:cNvGrpSpPr/>
        <p:nvPr/>
      </p:nvGrpSpPr>
      <p:grpSpPr>
        <a:xfrm>
          <a:off x="0" y="0"/>
          <a:ext cx="0" cy="0"/>
          <a:chOff x="0" y="0"/>
          <a:chExt cx="0" cy="0"/>
        </a:xfrm>
      </p:grpSpPr>
      <p:sp>
        <p:nvSpPr>
          <p:cNvPr id="1048643" name="Slide Image Placeholder 1"/>
          <p:cNvSpPr>
            <a:spLocks noChangeAspect="1" noRot="1" noGrp="1"/>
          </p:cNvSpPr>
          <p:nvPr>
            <p:ph type="sldImg"/>
          </p:nvPr>
        </p:nvSpPr>
        <p:spPr/>
      </p:sp>
      <p:sp>
        <p:nvSpPr>
          <p:cNvPr id="1048644" name="Notes Placeholder 2"/>
          <p:cNvSpPr>
            <a:spLocks noGrp="1"/>
          </p:cNvSpPr>
          <p:nvPr>
            <p:ph type="body" idx="1"/>
          </p:nvPr>
        </p:nvSpPr>
        <p:spPr/>
        <p:txBody>
          <a:bodyPr/>
          <a:p>
            <a:r>
              <a:rPr dirty="0" lang="en-US"/>
              <a:t/>
            </a:r>
            <a:endParaRPr dirty="0" lang="en-US"/>
          </a:p>
        </p:txBody>
      </p:sp>
      <p:sp>
        <p:nvSpPr>
          <p:cNvPr id="1048645" name="Slide Number Placeholder 3"/>
          <p:cNvSpPr>
            <a:spLocks noGrp="1"/>
          </p:cNvSpPr>
          <p:nvPr>
            <p:ph type="sldNum" sz="quarter" idx="10"/>
          </p:nvPr>
        </p:nvSpPr>
        <p:spPr/>
        <p:txBody>
          <a:bodyPr/>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659" name="Slide Image Placeholder 1"/>
          <p:cNvSpPr>
            <a:spLocks noChangeAspect="1" noRot="1" noGrp="1"/>
          </p:cNvSpPr>
          <p:nvPr>
            <p:ph type="sldImg"/>
          </p:nvPr>
        </p:nvSpPr>
        <p:spPr/>
      </p:sp>
      <p:sp>
        <p:nvSpPr>
          <p:cNvPr id="1048660" name="Notes Placeholder 2"/>
          <p:cNvSpPr>
            <a:spLocks noGrp="1"/>
          </p:cNvSpPr>
          <p:nvPr>
            <p:ph type="body" idx="1"/>
          </p:nvPr>
        </p:nvSpPr>
        <p:spPr/>
        <p:txBody>
          <a:bodyPr/>
          <a:p>
            <a:r>
              <a:rPr dirty="0" lang="en-US"/>
              <a:t/>
            </a:r>
            <a:endParaRPr dirty="0" lang="en-US"/>
          </a:p>
        </p:txBody>
      </p:sp>
      <p:sp>
        <p:nvSpPr>
          <p:cNvPr id="1048661" name="Slide Number Placeholder 3"/>
          <p:cNvSpPr>
            <a:spLocks noGrp="1"/>
          </p:cNvSpPr>
          <p:nvPr>
            <p:ph type="sldNum" sz="quarter" idx="10"/>
          </p:nvPr>
        </p:nvSpPr>
        <p:spPr/>
        <p:txBody>
          <a:bodyPr/>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671" name="Slide Image Placeholder 1"/>
          <p:cNvSpPr>
            <a:spLocks noChangeAspect="1" noRot="1" noGrp="1"/>
          </p:cNvSpPr>
          <p:nvPr>
            <p:ph type="sldImg"/>
          </p:nvPr>
        </p:nvSpPr>
        <p:spPr/>
      </p:sp>
      <p:sp>
        <p:nvSpPr>
          <p:cNvPr id="1048672" name="Notes Placeholder 2"/>
          <p:cNvSpPr>
            <a:spLocks noGrp="1"/>
          </p:cNvSpPr>
          <p:nvPr>
            <p:ph type="body" idx="1"/>
          </p:nvPr>
        </p:nvSpPr>
        <p:spPr/>
        <p:txBody>
          <a:bodyPr/>
          <a:p>
            <a:r>
              <a:rPr dirty="0" lang="en-US"/>
              <a:t/>
            </a:r>
            <a:endParaRPr dirty="0" lang="en-US"/>
          </a:p>
        </p:txBody>
      </p:sp>
      <p:sp>
        <p:nvSpPr>
          <p:cNvPr id="1048673" name="Slide Number Placeholder 3"/>
          <p:cNvSpPr>
            <a:spLocks noGrp="1"/>
          </p:cNvSpPr>
          <p:nvPr>
            <p:ph type="sldNum" sz="quarter" idx="10"/>
          </p:nvPr>
        </p:nvSpPr>
        <p:spPr/>
        <p:txBody>
          <a:bodyPr/>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78" name="Slide Image Placeholder 1"/>
          <p:cNvSpPr>
            <a:spLocks noChangeAspect="1" noRot="1" noGrp="1"/>
          </p:cNvSpPr>
          <p:nvPr>
            <p:ph type="sldImg"/>
          </p:nvPr>
        </p:nvSpPr>
        <p:spPr/>
      </p:sp>
      <p:sp>
        <p:nvSpPr>
          <p:cNvPr id="1048679" name="Notes Placeholder 2"/>
          <p:cNvSpPr>
            <a:spLocks noGrp="1"/>
          </p:cNvSpPr>
          <p:nvPr>
            <p:ph type="body" idx="1"/>
          </p:nvPr>
        </p:nvSpPr>
        <p:spPr/>
        <p:txBody>
          <a:bodyPr/>
          <a:p>
            <a:r>
              <a:rPr dirty="0" lang="en-US"/>
              <a:t/>
            </a:r>
            <a:endParaRPr dirty="0" lang="en-US"/>
          </a:p>
        </p:txBody>
      </p:sp>
      <p:sp>
        <p:nvSpPr>
          <p:cNvPr id="1048680" name="Slide Number Placeholder 3"/>
          <p:cNvSpPr>
            <a:spLocks noGrp="1"/>
          </p:cNvSpPr>
          <p:nvPr>
            <p:ph type="sldNum" sz="quarter" idx="10"/>
          </p:nvPr>
        </p:nvSpPr>
        <p:spPr/>
        <p:txBody>
          <a:bodyPr/>
          <a:p>
            <a:fld id="{F7021451-1387-4CA6-816F-3879F97B5CBC}" type="slidenum">
              <a:rPr lang="en-US"/>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9"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49" r:id="rId1"/>
  </p:sldLayoutIdLst>
  <p:hf dt="0" ftr="0" hdr="0" sldNum="0"/>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4" name=""/>
        <p:cNvGrpSpPr/>
        <p:nvPr/>
      </p:nvGrpSpPr>
      <p:grpSpPr>
        <a:xfrm>
          <a:off x="0" y="0"/>
          <a:ext cx="0" cy="0"/>
          <a:chOff x="0" y="0"/>
          <a:chExt cx="0" cy="0"/>
        </a:xfrm>
      </p:grpSpPr>
      <p:sp>
        <p:nvSpPr>
          <p:cNvPr id="1048687" name=""/>
          <p:cNvSpPr txBox="1"/>
          <p:nvPr/>
        </p:nvSpPr>
        <p:spPr>
          <a:xfrm>
            <a:off x="447694" y="3529330"/>
            <a:ext cx="14473103" cy="1170941"/>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7200" lang="en-IN">
                <a:solidFill>
                  <a:srgbClr val="FFFFFF"/>
                </a:solidFill>
                <a:latin typeface="Calibri"/>
              </a:rPr>
              <a:t>ADIKAVI NANNAYA UNIVERSITY</a:t>
            </a:r>
            <a:endParaRPr b="1" sz="7200" lang="en-IN">
              <a:solidFill>
                <a:srgbClr val="FFFFFF"/>
              </a:solidFill>
            </a:endParaRPr>
          </a:p>
        </p:txBody>
      </p:sp>
      <p:sp>
        <p:nvSpPr>
          <p:cNvPr id="1048688" name=""/>
          <p:cNvSpPr txBox="1"/>
          <p:nvPr/>
        </p:nvSpPr>
        <p:spPr>
          <a:xfrm>
            <a:off x="9737312" y="4700270"/>
            <a:ext cx="5636783" cy="5105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2800" i="1" lang="en-IN">
                <a:solidFill>
                  <a:srgbClr val="FFFFFF"/>
                </a:solidFill>
                <a:effectLst>
                  <a:outerShdw algn="br" blurRad="38100" dir="2700000" dist="38100" rotWithShape="0">
                    <a:srgbClr val="000000"/>
                  </a:outerShdw>
                </a:effectLst>
                <a:latin typeface="Calibri"/>
              </a:rPr>
              <a:t>Department of Biochemistry</a:t>
            </a:r>
            <a:endParaRPr b="1" sz="2800" i="1" lang="en-IN">
              <a:solidFill>
                <a:srgbClr val="FFFFFF"/>
              </a:solidFill>
              <a:effectLst>
                <a:outerShdw algn="br" blurRad="38100" dir="2700000" dist="38100" rotWithShape="0">
                  <a:srgbClr val="000000"/>
                </a:outerShdw>
              </a:effectLst>
            </a:endParaRPr>
          </a:p>
        </p:txBody>
      </p:sp>
      <p:sp>
        <p:nvSpPr>
          <p:cNvPr id="1048689" name=""/>
          <p:cNvSpPr txBox="1"/>
          <p:nvPr/>
        </p:nvSpPr>
        <p:spPr>
          <a:xfrm>
            <a:off x="10912037" y="6241989"/>
            <a:ext cx="4572000" cy="13487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2800" lang="en-US">
                <a:solidFill>
                  <a:srgbClr val="CCFECC"/>
                </a:solidFill>
                <a:latin typeface="Arial"/>
              </a:rPr>
              <a:t>C</a:t>
            </a:r>
            <a:r>
              <a:rPr sz="2800" lang="en-US">
                <a:solidFill>
                  <a:srgbClr val="CCFECC"/>
                </a:solidFill>
                <a:latin typeface="Arial"/>
              </a:rPr>
              <a:t>o</a:t>
            </a:r>
            <a:r>
              <a:rPr sz="2800" lang="en-US">
                <a:solidFill>
                  <a:srgbClr val="CCFECC"/>
                </a:solidFill>
                <a:latin typeface="Arial"/>
              </a:rPr>
              <a:t>nducted </a:t>
            </a:r>
            <a:r>
              <a:rPr sz="2800" lang="en-IN">
                <a:solidFill>
                  <a:srgbClr val="CCFECC"/>
                </a:solidFill>
                <a:latin typeface="Calibri"/>
              </a:rPr>
              <a:t>BY 
SIR.RAMESH (HOD)
M.SC M.PHIL</a:t>
            </a:r>
            <a:endParaRPr sz="2800" lang="en-IN">
              <a:solidFill>
                <a:srgbClr val="CCFECC"/>
              </a:solidFill>
            </a:endParaRPr>
          </a:p>
        </p:txBody>
      </p:sp>
      <p:sp>
        <p:nvSpPr>
          <p:cNvPr id="1048690" name=""/>
          <p:cNvSpPr txBox="1"/>
          <p:nvPr/>
        </p:nvSpPr>
        <p:spPr>
          <a:xfrm rot="21600000">
            <a:off x="447694" y="1837689"/>
            <a:ext cx="13448387" cy="16916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3600" lang="en-IN">
                <a:solidFill>
                  <a:srgbClr val="FFFF00"/>
                </a:solidFill>
                <a:latin typeface="Calibri"/>
              </a:rPr>
              <a:t>DANTULARI NARAYANA RAJA COLLEGE
(AUTONOMUS)
</a:t>
            </a:r>
            <a:endParaRPr sz="3600" lang="en-IN">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64"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5" name=""/>
        <p:cNvGrpSpPr/>
        <p:nvPr/>
      </p:nvGrpSpPr>
      <p:grpSpPr>
        <a:xfrm>
          <a:off x="0" y="0"/>
          <a:ext cx="0" cy="0"/>
          <a:chOff x="0" y="0"/>
          <a:chExt cx="0" cy="0"/>
        </a:xfrm>
      </p:grpSpPr>
      <p:sp>
        <p:nvSpPr>
          <p:cNvPr id="1048691" name=""/>
          <p:cNvSpPr txBox="1"/>
          <p:nvPr/>
        </p:nvSpPr>
        <p:spPr>
          <a:xfrm>
            <a:off x="1374592" y="3415029"/>
            <a:ext cx="15204079" cy="13995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8800" i="1" lang="en-US">
                <a:solidFill>
                  <a:srgbClr val="FFFF00"/>
                </a:solidFill>
                <a:latin typeface="Arial"/>
              </a:rPr>
              <a:t>G</a:t>
            </a:r>
            <a:r>
              <a:rPr b="1" sz="8800" i="1" lang="en-US">
                <a:solidFill>
                  <a:srgbClr val="FFFF00"/>
                </a:solidFill>
                <a:latin typeface="Arial"/>
              </a:rPr>
              <a:t>E</a:t>
            </a:r>
            <a:r>
              <a:rPr b="1" sz="8800" i="1" lang="en-US">
                <a:solidFill>
                  <a:srgbClr val="FFFF00"/>
                </a:solidFill>
                <a:latin typeface="Arial"/>
              </a:rPr>
              <a:t>N</a:t>
            </a:r>
            <a:r>
              <a:rPr b="1" sz="8800" i="1" lang="en-US">
                <a:solidFill>
                  <a:srgbClr val="FFFF00"/>
                </a:solidFill>
                <a:latin typeface="Arial"/>
              </a:rPr>
              <a:t>E</a:t>
            </a:r>
            <a:r>
              <a:rPr b="1" sz="8800" i="1" lang="en-US">
                <a:solidFill>
                  <a:srgbClr val="FFFF00"/>
                </a:solidFill>
                <a:latin typeface="Arial"/>
              </a:rPr>
              <a:t>T</a:t>
            </a:r>
            <a:r>
              <a:rPr b="1" sz="8800" i="1" lang="en-US">
                <a:solidFill>
                  <a:srgbClr val="FFFF00"/>
                </a:solidFill>
                <a:latin typeface="Arial"/>
              </a:rPr>
              <a:t>IC</a:t>
            </a:r>
            <a:r>
              <a:rPr b="1" sz="8800" i="1" lang="en-US">
                <a:solidFill>
                  <a:srgbClr val="FFFF00"/>
                </a:solidFill>
                <a:latin typeface="Arial"/>
              </a:rPr>
              <a:t>S</a:t>
            </a:r>
            <a:r>
              <a:rPr b="1" sz="8800" i="1" lang="en-US">
                <a:solidFill>
                  <a:srgbClr val="FFFF00"/>
                </a:solidFill>
                <a:latin typeface="Arial"/>
              </a:rPr>
              <a:t> </a:t>
            </a:r>
            <a:r>
              <a:rPr b="1" sz="8800" i="1" lang="en-US">
                <a:solidFill>
                  <a:srgbClr val="FFFF00"/>
                </a:solidFill>
                <a:latin typeface="Arial"/>
              </a:rPr>
              <a:t>&amp;</a:t>
            </a:r>
            <a:r>
              <a:rPr b="1" sz="8800" i="1" lang="en-US">
                <a:solidFill>
                  <a:srgbClr val="FFFF00"/>
                </a:solidFill>
                <a:latin typeface="Arial"/>
              </a:rPr>
              <a:t> </a:t>
            </a:r>
            <a:r>
              <a:rPr b="1" sz="8800" i="1" lang="en-US">
                <a:solidFill>
                  <a:srgbClr val="FFFF00"/>
                </a:solidFill>
                <a:latin typeface="Arial"/>
              </a:rPr>
              <a:t>E</a:t>
            </a:r>
            <a:r>
              <a:rPr b="1" sz="8800" i="1" lang="en-US">
                <a:solidFill>
                  <a:srgbClr val="FFFF00"/>
                </a:solidFill>
                <a:latin typeface="Arial"/>
              </a:rPr>
              <a:t>C</a:t>
            </a:r>
            <a:r>
              <a:rPr b="1" sz="8800" i="1" lang="en-US">
                <a:solidFill>
                  <a:srgbClr val="FFFF00"/>
                </a:solidFill>
                <a:latin typeface="Arial"/>
              </a:rPr>
              <a:t>O</a:t>
            </a:r>
            <a:r>
              <a:rPr b="1" sz="8800" i="1" lang="en-US">
                <a:solidFill>
                  <a:srgbClr val="FFFF00"/>
                </a:solidFill>
                <a:latin typeface="Arial"/>
              </a:rPr>
              <a:t>L</a:t>
            </a:r>
            <a:r>
              <a:rPr b="1" sz="8800" i="1" lang="en-US">
                <a:solidFill>
                  <a:srgbClr val="FFFF00"/>
                </a:solidFill>
                <a:latin typeface="Arial"/>
              </a:rPr>
              <a:t>O</a:t>
            </a:r>
            <a:r>
              <a:rPr b="1" sz="8800" i="1" lang="en-US">
                <a:solidFill>
                  <a:srgbClr val="FFFF00"/>
                </a:solidFill>
                <a:latin typeface="Arial"/>
              </a:rPr>
              <a:t>GY </a:t>
            </a:r>
            <a:endParaRPr b="1" sz="8800" i="1" lang="en-IN">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2" name=""/>
        <p:cNvGrpSpPr/>
        <p:nvPr/>
      </p:nvGrpSpPr>
      <p:grpSpPr>
        <a:xfrm>
          <a:off x="0" y="0"/>
          <a:ext cx="0" cy="0"/>
          <a:chOff x="0" y="0"/>
          <a:chExt cx="0" cy="0"/>
        </a:xfrm>
      </p:grpSpPr>
      <p:sp>
        <p:nvSpPr>
          <p:cNvPr id="1048576" name="Shape 0"/>
          <p:cNvSpPr/>
          <p:nvPr/>
        </p:nvSpPr>
        <p:spPr>
          <a:xfrm>
            <a:off x="0" y="0"/>
            <a:ext cx="14630400" cy="8229600"/>
          </a:xfrm>
          <a:prstGeom prst="rect"/>
          <a:solidFill>
            <a:srgbClr val="110C17"/>
          </a:solidFill>
        </p:spPr>
      </p:sp>
      <p:pic>
        <p:nvPicPr>
          <p:cNvPr id="2097152" name="Image 0" descr="preencoded.png"/>
          <p:cNvPicPr>
            <a:picLocks noChangeAspect="1"/>
          </p:cNvPicPr>
          <p:nvPr/>
        </p:nvPicPr>
        <p:blipFill>
          <a:blip xmlns:r="http://schemas.openxmlformats.org/officeDocument/2006/relationships" r:embed="rId1"/>
          <a:stretch>
            <a:fillRect/>
          </a:stretch>
        </p:blipFill>
        <p:spPr>
          <a:xfrm>
            <a:off x="9144000" y="0"/>
            <a:ext cx="5486400" cy="8229600"/>
          </a:xfrm>
          <a:prstGeom prst="rect"/>
        </p:spPr>
      </p:pic>
      <p:sp>
        <p:nvSpPr>
          <p:cNvPr id="1048578" name="Text 2"/>
          <p:cNvSpPr/>
          <p:nvPr/>
        </p:nvSpPr>
        <p:spPr>
          <a:xfrm>
            <a:off x="833199" y="858441"/>
            <a:ext cx="7477601" cy="2874645"/>
          </a:xfrm>
          <a:prstGeom prst="rect"/>
          <a:noFill/>
        </p:spPr>
        <p:txBody>
          <a:bodyPr anchor="t" rtlCol="0" wrap="square"/>
          <a:p>
            <a:pPr indent="0" marL="0">
              <a:lnSpc>
                <a:spcPts val="7545"/>
              </a:lnSpc>
              <a:buNone/>
            </a:pPr>
            <a:r>
              <a:rPr b="1" dirty="0" sz="6036" lang="en-US">
                <a:solidFill>
                  <a:srgbClr val="FF726D"/>
                </a:solidFill>
                <a:latin typeface="Inconsolata" pitchFamily="34" charset="0"/>
                <a:ea typeface="Inconsolata" pitchFamily="34" charset="-122"/>
                <a:cs typeface="Inconsolata" pitchFamily="34" charset="-120"/>
              </a:rPr>
              <a:t>Introduction to Mutations and DNA Repair</a:t>
            </a:r>
            <a:endParaRPr dirty="0" sz="6036" lang="en-US"/>
          </a:p>
        </p:txBody>
      </p:sp>
      <p:sp>
        <p:nvSpPr>
          <p:cNvPr id="1048579" name="Text 3"/>
          <p:cNvSpPr/>
          <p:nvPr/>
        </p:nvSpPr>
        <p:spPr>
          <a:xfrm>
            <a:off x="833199" y="4066342"/>
            <a:ext cx="7477601" cy="2666048"/>
          </a:xfrm>
          <a:prstGeom prst="rect"/>
          <a:noFill/>
        </p:spPr>
        <p:txBody>
          <a:bodyPr anchor="t" rtlCol="0" wrap="square"/>
          <a:p>
            <a:pPr indent="0" marL="0">
              <a:lnSpc>
                <a:spcPts val="2624"/>
              </a:lnSpc>
              <a:buNone/>
            </a:pPr>
            <a:r>
              <a:rPr dirty="0" sz="1750" lang="en-US">
                <a:solidFill>
                  <a:srgbClr val="DAD1E6"/>
                </a:solidFill>
                <a:latin typeface="Fira Sans" pitchFamily="34" charset="0"/>
                <a:ea typeface="Fira Sans" pitchFamily="34" charset="-122"/>
                <a:cs typeface="Fira Sans" pitchFamily="34" charset="-120"/>
              </a:rPr>
              <a:t>Mutations are changes in the DNA sequence that can occur spontaneously or be induced by various factors. These changes can alter the genetic code, potentially affecting the function of proteins and even leading to diseases. However, cells have evolved sophisticated DNA repair mechanisms to correct these errors and maintain genomic integrity. Understanding mutations and repair mechanisms is crucial for comprehending genetic diversity, disease development, and the potential applications in medicine and biotechnology.</a:t>
            </a:r>
            <a:endParaRPr dirty="0" sz="175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5" name=""/>
        <p:cNvGrpSpPr/>
        <p:nvPr/>
      </p:nvGrpSpPr>
      <p:grpSpPr>
        <a:xfrm>
          <a:off x="0" y="0"/>
          <a:ext cx="0" cy="0"/>
          <a:chOff x="0" y="0"/>
          <a:chExt cx="0" cy="0"/>
        </a:xfrm>
      </p:grpSpPr>
      <p:sp>
        <p:nvSpPr>
          <p:cNvPr id="1048585" name="Shape 0"/>
          <p:cNvSpPr/>
          <p:nvPr/>
        </p:nvSpPr>
        <p:spPr>
          <a:xfrm>
            <a:off x="0" y="0"/>
            <a:ext cx="14630400" cy="8229600"/>
          </a:xfrm>
          <a:prstGeom prst="rect"/>
          <a:solidFill>
            <a:srgbClr val="110C17"/>
          </a:solidFill>
        </p:spPr>
      </p:sp>
      <p:sp>
        <p:nvSpPr>
          <p:cNvPr id="1048587" name="Text 2"/>
          <p:cNvSpPr/>
          <p:nvPr/>
        </p:nvSpPr>
        <p:spPr>
          <a:xfrm>
            <a:off x="2037993" y="690563"/>
            <a:ext cx="10554414" cy="1388745"/>
          </a:xfrm>
          <a:prstGeom prst="rect"/>
          <a:noFill/>
        </p:spPr>
        <p:txBody>
          <a:bodyPr anchor="t" rtlCol="0" wrap="square"/>
          <a:p>
            <a:pPr indent="0" marL="0">
              <a:lnSpc>
                <a:spcPts val="5468"/>
              </a:lnSpc>
              <a:buNone/>
            </a:pPr>
            <a:r>
              <a:rPr b="1" dirty="0" sz="4374" lang="en-US">
                <a:solidFill>
                  <a:srgbClr val="FF726D"/>
                </a:solidFill>
                <a:latin typeface="Inconsolata" pitchFamily="34" charset="0"/>
                <a:ea typeface="Inconsolata" pitchFamily="34" charset="-122"/>
                <a:cs typeface="Inconsolata" pitchFamily="34" charset="-120"/>
              </a:rPr>
              <a:t>Types of Mutations: Substitutions, Insertions, and Deletions</a:t>
            </a:r>
            <a:endParaRPr dirty="0" sz="4374" lang="en-US"/>
          </a:p>
        </p:txBody>
      </p:sp>
      <p:sp>
        <p:nvSpPr>
          <p:cNvPr id="1048588" name="Shape 3"/>
          <p:cNvSpPr/>
          <p:nvPr/>
        </p:nvSpPr>
        <p:spPr>
          <a:xfrm>
            <a:off x="2037993" y="2773561"/>
            <a:ext cx="499943" cy="499943"/>
          </a:xfrm>
          <a:prstGeom prst="roundRect">
            <a:avLst>
              <a:gd name="adj" fmla="val 13333"/>
            </a:avLst>
          </a:prstGeom>
          <a:solidFill>
            <a:srgbClr val="382748"/>
          </a:solidFill>
        </p:spPr>
      </p:sp>
      <p:sp>
        <p:nvSpPr>
          <p:cNvPr id="1048589" name="Text 4"/>
          <p:cNvSpPr/>
          <p:nvPr/>
        </p:nvSpPr>
        <p:spPr>
          <a:xfrm>
            <a:off x="2204561" y="2856905"/>
            <a:ext cx="166688" cy="333256"/>
          </a:xfrm>
          <a:prstGeom prst="rect"/>
          <a:noFill/>
        </p:spPr>
        <p:txBody>
          <a:bodyPr anchor="t" rtlCol="0" wrap="none"/>
          <a:p>
            <a:pPr algn="ctr" indent="0" marL="0">
              <a:lnSpc>
                <a:spcPts val="2624"/>
              </a:lnSpc>
              <a:buNone/>
            </a:pPr>
            <a:r>
              <a:rPr b="1" dirty="0" sz="2624" lang="en-US">
                <a:solidFill>
                  <a:srgbClr val="FF726D"/>
                </a:solidFill>
                <a:latin typeface="Inconsolata" pitchFamily="34" charset="0"/>
                <a:ea typeface="Inconsolata" pitchFamily="34" charset="-122"/>
                <a:cs typeface="Inconsolata" pitchFamily="34" charset="-120"/>
              </a:rPr>
              <a:t>1</a:t>
            </a:r>
            <a:endParaRPr dirty="0" sz="2624" lang="en-US"/>
          </a:p>
        </p:txBody>
      </p:sp>
      <p:sp>
        <p:nvSpPr>
          <p:cNvPr id="1048590" name="Text 5"/>
          <p:cNvSpPr/>
          <p:nvPr/>
        </p:nvSpPr>
        <p:spPr>
          <a:xfrm>
            <a:off x="2760107" y="2773561"/>
            <a:ext cx="2777490" cy="347186"/>
          </a:xfrm>
          <a:prstGeom prst="rect"/>
          <a:noFill/>
        </p:spPr>
        <p:txBody>
          <a:bodyPr anchor="t" rtlCol="0" wrap="none"/>
          <a:p>
            <a:pPr indent="0" marL="0">
              <a:lnSpc>
                <a:spcPts val="2734"/>
              </a:lnSpc>
              <a:buNone/>
            </a:pPr>
            <a:r>
              <a:rPr b="1" dirty="0" sz="2187" lang="en-US">
                <a:solidFill>
                  <a:srgbClr val="FF726D"/>
                </a:solidFill>
                <a:latin typeface="Inconsolata" pitchFamily="34" charset="0"/>
                <a:ea typeface="Inconsolata" pitchFamily="34" charset="-122"/>
                <a:cs typeface="Inconsolata" pitchFamily="34" charset="-120"/>
              </a:rPr>
              <a:t>Substitutions</a:t>
            </a:r>
            <a:endParaRPr dirty="0" sz="2187" lang="en-US"/>
          </a:p>
        </p:txBody>
      </p:sp>
      <p:sp>
        <p:nvSpPr>
          <p:cNvPr id="1048591" name="Text 6"/>
          <p:cNvSpPr/>
          <p:nvPr/>
        </p:nvSpPr>
        <p:spPr>
          <a:xfrm>
            <a:off x="2760107" y="3253978"/>
            <a:ext cx="4444008" cy="1666280"/>
          </a:xfrm>
          <a:prstGeom prst="rect"/>
          <a:noFill/>
        </p:spPr>
        <p:txBody>
          <a:bodyPr anchor="t" rtlCol="0" wrap="square"/>
          <a:p>
            <a:pPr indent="0" marL="0">
              <a:lnSpc>
                <a:spcPts val="2624"/>
              </a:lnSpc>
              <a:buNone/>
            </a:pPr>
            <a:r>
              <a:rPr dirty="0" sz="1750" lang="en-US">
                <a:solidFill>
                  <a:srgbClr val="DAD1E6"/>
                </a:solidFill>
                <a:latin typeface="Fira Sans" pitchFamily="34" charset="0"/>
                <a:ea typeface="Fira Sans" pitchFamily="34" charset="-122"/>
                <a:cs typeface="Fira Sans" pitchFamily="34" charset="-120"/>
              </a:rPr>
              <a:t>Substitutions are the simplest type of mutation where one nucleotide is replaced with another. These can be silent, missense, or nonsense depending on their impact on the encoded protein.</a:t>
            </a:r>
            <a:endParaRPr dirty="0" sz="1750" lang="en-US"/>
          </a:p>
        </p:txBody>
      </p:sp>
      <p:sp>
        <p:nvSpPr>
          <p:cNvPr id="1048592" name="Shape 7"/>
          <p:cNvSpPr/>
          <p:nvPr/>
        </p:nvSpPr>
        <p:spPr>
          <a:xfrm>
            <a:off x="7426285" y="2773561"/>
            <a:ext cx="499943" cy="499943"/>
          </a:xfrm>
          <a:prstGeom prst="roundRect">
            <a:avLst>
              <a:gd name="adj" fmla="val 13333"/>
            </a:avLst>
          </a:prstGeom>
          <a:solidFill>
            <a:srgbClr val="382748"/>
          </a:solidFill>
        </p:spPr>
      </p:sp>
      <p:sp>
        <p:nvSpPr>
          <p:cNvPr id="1048593" name="Text 8"/>
          <p:cNvSpPr/>
          <p:nvPr/>
        </p:nvSpPr>
        <p:spPr>
          <a:xfrm>
            <a:off x="7592854" y="2856905"/>
            <a:ext cx="166688" cy="333256"/>
          </a:xfrm>
          <a:prstGeom prst="rect"/>
          <a:noFill/>
        </p:spPr>
        <p:txBody>
          <a:bodyPr anchor="t" rtlCol="0" wrap="none"/>
          <a:p>
            <a:pPr algn="ctr" indent="0" marL="0">
              <a:lnSpc>
                <a:spcPts val="2624"/>
              </a:lnSpc>
              <a:buNone/>
            </a:pPr>
            <a:r>
              <a:rPr b="1" dirty="0" sz="2624" lang="en-US">
                <a:solidFill>
                  <a:srgbClr val="FF726D"/>
                </a:solidFill>
                <a:latin typeface="Inconsolata" pitchFamily="34" charset="0"/>
                <a:ea typeface="Inconsolata" pitchFamily="34" charset="-122"/>
                <a:cs typeface="Inconsolata" pitchFamily="34" charset="-120"/>
              </a:rPr>
              <a:t>2</a:t>
            </a:r>
            <a:endParaRPr dirty="0" sz="2624" lang="en-US"/>
          </a:p>
        </p:txBody>
      </p:sp>
      <p:sp>
        <p:nvSpPr>
          <p:cNvPr id="1048594" name="Text 9"/>
          <p:cNvSpPr/>
          <p:nvPr/>
        </p:nvSpPr>
        <p:spPr>
          <a:xfrm>
            <a:off x="8148399" y="2773561"/>
            <a:ext cx="2777490" cy="347186"/>
          </a:xfrm>
          <a:prstGeom prst="rect"/>
          <a:noFill/>
        </p:spPr>
        <p:txBody>
          <a:bodyPr anchor="t" rtlCol="0" wrap="none"/>
          <a:p>
            <a:pPr indent="0" marL="0">
              <a:lnSpc>
                <a:spcPts val="2734"/>
              </a:lnSpc>
              <a:buNone/>
            </a:pPr>
            <a:r>
              <a:rPr b="1" dirty="0" sz="2187" lang="en-US">
                <a:solidFill>
                  <a:srgbClr val="FF726D"/>
                </a:solidFill>
                <a:latin typeface="Inconsolata" pitchFamily="34" charset="0"/>
                <a:ea typeface="Inconsolata" pitchFamily="34" charset="-122"/>
                <a:cs typeface="Inconsolata" pitchFamily="34" charset="-120"/>
              </a:rPr>
              <a:t>Insertions</a:t>
            </a:r>
            <a:endParaRPr dirty="0" sz="2187" lang="en-US"/>
          </a:p>
        </p:txBody>
      </p:sp>
      <p:sp>
        <p:nvSpPr>
          <p:cNvPr id="1048595" name="Text 10"/>
          <p:cNvSpPr/>
          <p:nvPr/>
        </p:nvSpPr>
        <p:spPr>
          <a:xfrm>
            <a:off x="8148399" y="3253978"/>
            <a:ext cx="4444008" cy="1666280"/>
          </a:xfrm>
          <a:prstGeom prst="rect"/>
          <a:noFill/>
        </p:spPr>
        <p:txBody>
          <a:bodyPr anchor="t" rtlCol="0" wrap="square"/>
          <a:p>
            <a:pPr indent="0" marL="0">
              <a:lnSpc>
                <a:spcPts val="2624"/>
              </a:lnSpc>
              <a:buNone/>
            </a:pPr>
            <a:r>
              <a:rPr dirty="0" sz="1750" lang="en-US">
                <a:solidFill>
                  <a:srgbClr val="DAD1E6"/>
                </a:solidFill>
                <a:latin typeface="Fira Sans" pitchFamily="34" charset="0"/>
                <a:ea typeface="Fira Sans" pitchFamily="34" charset="-122"/>
                <a:cs typeface="Fira Sans" pitchFamily="34" charset="-120"/>
              </a:rPr>
              <a:t>Insertions involve the addition of one or more nucleotides to the DNA sequence. This can shift the reading frame and cause a frameshift mutation, leading to a completely different protein.</a:t>
            </a:r>
            <a:endParaRPr dirty="0" sz="1750" lang="en-US"/>
          </a:p>
        </p:txBody>
      </p:sp>
      <p:sp>
        <p:nvSpPr>
          <p:cNvPr id="1048596" name="Shape 11"/>
          <p:cNvSpPr/>
          <p:nvPr/>
        </p:nvSpPr>
        <p:spPr>
          <a:xfrm>
            <a:off x="2037993" y="5392341"/>
            <a:ext cx="499943" cy="499943"/>
          </a:xfrm>
          <a:prstGeom prst="roundRect">
            <a:avLst>
              <a:gd name="adj" fmla="val 13333"/>
            </a:avLst>
          </a:prstGeom>
          <a:solidFill>
            <a:srgbClr val="382748"/>
          </a:solidFill>
        </p:spPr>
      </p:sp>
      <p:sp>
        <p:nvSpPr>
          <p:cNvPr id="1048597" name="Text 12"/>
          <p:cNvSpPr/>
          <p:nvPr/>
        </p:nvSpPr>
        <p:spPr>
          <a:xfrm>
            <a:off x="2204561" y="5475684"/>
            <a:ext cx="166688" cy="333256"/>
          </a:xfrm>
          <a:prstGeom prst="rect"/>
          <a:noFill/>
        </p:spPr>
        <p:txBody>
          <a:bodyPr anchor="t" rtlCol="0" wrap="none"/>
          <a:p>
            <a:pPr algn="ctr" indent="0" marL="0">
              <a:lnSpc>
                <a:spcPts val="2624"/>
              </a:lnSpc>
              <a:buNone/>
            </a:pPr>
            <a:r>
              <a:rPr b="1" dirty="0" sz="2624" lang="en-US">
                <a:solidFill>
                  <a:srgbClr val="FF726D"/>
                </a:solidFill>
                <a:latin typeface="Inconsolata" pitchFamily="34" charset="0"/>
                <a:ea typeface="Inconsolata" pitchFamily="34" charset="-122"/>
                <a:cs typeface="Inconsolata" pitchFamily="34" charset="-120"/>
              </a:rPr>
              <a:t>3</a:t>
            </a:r>
            <a:endParaRPr dirty="0" sz="2624" lang="en-US"/>
          </a:p>
        </p:txBody>
      </p:sp>
      <p:sp>
        <p:nvSpPr>
          <p:cNvPr id="1048598" name="Text 13"/>
          <p:cNvSpPr/>
          <p:nvPr/>
        </p:nvSpPr>
        <p:spPr>
          <a:xfrm>
            <a:off x="2760107" y="5392341"/>
            <a:ext cx="2777490" cy="347186"/>
          </a:xfrm>
          <a:prstGeom prst="rect"/>
          <a:noFill/>
        </p:spPr>
        <p:txBody>
          <a:bodyPr anchor="t" rtlCol="0" wrap="none"/>
          <a:p>
            <a:pPr indent="0" marL="0">
              <a:lnSpc>
                <a:spcPts val="2734"/>
              </a:lnSpc>
              <a:buNone/>
            </a:pPr>
            <a:r>
              <a:rPr b="1" dirty="0" sz="2187" lang="en-US">
                <a:solidFill>
                  <a:srgbClr val="FF726D"/>
                </a:solidFill>
                <a:latin typeface="Inconsolata" pitchFamily="34" charset="0"/>
                <a:ea typeface="Inconsolata" pitchFamily="34" charset="-122"/>
                <a:cs typeface="Inconsolata" pitchFamily="34" charset="-120"/>
              </a:rPr>
              <a:t>Deletions</a:t>
            </a:r>
            <a:endParaRPr dirty="0" sz="2187" lang="en-US"/>
          </a:p>
        </p:txBody>
      </p:sp>
      <p:sp>
        <p:nvSpPr>
          <p:cNvPr id="1048599" name="Text 14"/>
          <p:cNvSpPr/>
          <p:nvPr/>
        </p:nvSpPr>
        <p:spPr>
          <a:xfrm>
            <a:off x="2760107" y="5872758"/>
            <a:ext cx="4444008" cy="1666280"/>
          </a:xfrm>
          <a:prstGeom prst="rect"/>
          <a:noFill/>
        </p:spPr>
        <p:txBody>
          <a:bodyPr anchor="t" rtlCol="0" wrap="square"/>
          <a:p>
            <a:pPr indent="0" marL="0">
              <a:lnSpc>
                <a:spcPts val="2624"/>
              </a:lnSpc>
              <a:buNone/>
            </a:pPr>
            <a:r>
              <a:rPr dirty="0" sz="1750" lang="en-US">
                <a:solidFill>
                  <a:srgbClr val="DAD1E6"/>
                </a:solidFill>
                <a:latin typeface="Fira Sans" pitchFamily="34" charset="0"/>
                <a:ea typeface="Fira Sans" pitchFamily="34" charset="-122"/>
                <a:cs typeface="Fira Sans" pitchFamily="34" charset="-120"/>
              </a:rPr>
              <a:t>Deletions are the removal of one or more nucleotides from the DNA sequence. Similar to insertions, deletions can also cause frameshift mutations and alter the protein structure significantly.</a:t>
            </a:r>
            <a:endParaRPr dirty="0" sz="1750" lang="en-US"/>
          </a:p>
        </p:txBody>
      </p:sp>
      <p:sp>
        <p:nvSpPr>
          <p:cNvPr id="1048600" name="Shape 15"/>
          <p:cNvSpPr/>
          <p:nvPr/>
        </p:nvSpPr>
        <p:spPr>
          <a:xfrm>
            <a:off x="7426285" y="5392341"/>
            <a:ext cx="499943" cy="499943"/>
          </a:xfrm>
          <a:prstGeom prst="roundRect">
            <a:avLst>
              <a:gd name="adj" fmla="val 13333"/>
            </a:avLst>
          </a:prstGeom>
          <a:solidFill>
            <a:srgbClr val="382748"/>
          </a:solidFill>
        </p:spPr>
      </p:sp>
      <p:sp>
        <p:nvSpPr>
          <p:cNvPr id="1048601" name="Text 16"/>
          <p:cNvSpPr/>
          <p:nvPr/>
        </p:nvSpPr>
        <p:spPr>
          <a:xfrm>
            <a:off x="7592854" y="5475684"/>
            <a:ext cx="166688" cy="333256"/>
          </a:xfrm>
          <a:prstGeom prst="rect"/>
          <a:noFill/>
        </p:spPr>
        <p:txBody>
          <a:bodyPr anchor="t" rtlCol="0" wrap="none"/>
          <a:p>
            <a:pPr algn="ctr" indent="0" marL="0">
              <a:lnSpc>
                <a:spcPts val="2624"/>
              </a:lnSpc>
              <a:buNone/>
            </a:pPr>
            <a:r>
              <a:rPr b="1" dirty="0" sz="2624" lang="en-US">
                <a:solidFill>
                  <a:srgbClr val="FF726D"/>
                </a:solidFill>
                <a:latin typeface="Inconsolata" pitchFamily="34" charset="0"/>
                <a:ea typeface="Inconsolata" pitchFamily="34" charset="-122"/>
                <a:cs typeface="Inconsolata" pitchFamily="34" charset="-120"/>
              </a:rPr>
              <a:t>4</a:t>
            </a:r>
            <a:endParaRPr dirty="0" sz="2624" lang="en-US"/>
          </a:p>
        </p:txBody>
      </p:sp>
      <p:sp>
        <p:nvSpPr>
          <p:cNvPr id="1048602" name="Text 17"/>
          <p:cNvSpPr/>
          <p:nvPr/>
        </p:nvSpPr>
        <p:spPr>
          <a:xfrm>
            <a:off x="8148399" y="5392341"/>
            <a:ext cx="2777490" cy="347186"/>
          </a:xfrm>
          <a:prstGeom prst="rect"/>
          <a:noFill/>
        </p:spPr>
        <p:txBody>
          <a:bodyPr anchor="t" rtlCol="0" wrap="none"/>
          <a:p>
            <a:pPr indent="0" marL="0">
              <a:lnSpc>
                <a:spcPts val="2734"/>
              </a:lnSpc>
              <a:buNone/>
            </a:pPr>
            <a:r>
              <a:rPr b="1" dirty="0" sz="2187" lang="en-US">
                <a:solidFill>
                  <a:srgbClr val="FF726D"/>
                </a:solidFill>
                <a:latin typeface="Inconsolata" pitchFamily="34" charset="0"/>
                <a:ea typeface="Inconsolata" pitchFamily="34" charset="-122"/>
                <a:cs typeface="Inconsolata" pitchFamily="34" charset="-120"/>
              </a:rPr>
              <a:t>Complex Mutations</a:t>
            </a:r>
            <a:endParaRPr dirty="0" sz="2187" lang="en-US"/>
          </a:p>
        </p:txBody>
      </p:sp>
      <p:sp>
        <p:nvSpPr>
          <p:cNvPr id="1048603" name="Text 18"/>
          <p:cNvSpPr/>
          <p:nvPr/>
        </p:nvSpPr>
        <p:spPr>
          <a:xfrm>
            <a:off x="8148399" y="5872758"/>
            <a:ext cx="4444008" cy="1666280"/>
          </a:xfrm>
          <a:prstGeom prst="rect"/>
          <a:noFill/>
        </p:spPr>
        <p:txBody>
          <a:bodyPr anchor="t" rtlCol="0" wrap="square"/>
          <a:p>
            <a:pPr indent="0" marL="0">
              <a:lnSpc>
                <a:spcPts val="2624"/>
              </a:lnSpc>
              <a:buNone/>
            </a:pPr>
            <a:r>
              <a:rPr dirty="0" sz="1750" lang="en-US">
                <a:solidFill>
                  <a:srgbClr val="DAD1E6"/>
                </a:solidFill>
                <a:latin typeface="Fira Sans" pitchFamily="34" charset="0"/>
                <a:ea typeface="Fira Sans" pitchFamily="34" charset="-122"/>
                <a:cs typeface="Fira Sans" pitchFamily="34" charset="-120"/>
              </a:rPr>
              <a:t>Mutations can also be more complex, involving rearrangements of DNA segments, duplications, or inversions. These complex changes can have significant consequences for gene expression and cellular function.</a:t>
            </a:r>
            <a:endParaRPr dirty="0" sz="175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8" name=""/>
        <p:cNvGrpSpPr/>
        <p:nvPr/>
      </p:nvGrpSpPr>
      <p:grpSpPr>
        <a:xfrm>
          <a:off x="0" y="0"/>
          <a:ext cx="0" cy="0"/>
          <a:chOff x="0" y="0"/>
          <a:chExt cx="0" cy="0"/>
        </a:xfrm>
      </p:grpSpPr>
      <p:sp>
        <p:nvSpPr>
          <p:cNvPr id="1048607" name="Shape 0"/>
          <p:cNvSpPr/>
          <p:nvPr/>
        </p:nvSpPr>
        <p:spPr>
          <a:xfrm>
            <a:off x="0" y="0"/>
            <a:ext cx="14630400" cy="8229600"/>
          </a:xfrm>
          <a:prstGeom prst="rect"/>
          <a:solidFill>
            <a:srgbClr val="110C17"/>
          </a:solidFill>
        </p:spPr>
      </p:sp>
      <p:sp>
        <p:nvSpPr>
          <p:cNvPr id="1048609" name="Text 2"/>
          <p:cNvSpPr/>
          <p:nvPr/>
        </p:nvSpPr>
        <p:spPr>
          <a:xfrm>
            <a:off x="2037993" y="911185"/>
            <a:ext cx="10554414" cy="2083118"/>
          </a:xfrm>
          <a:prstGeom prst="rect"/>
          <a:noFill/>
        </p:spPr>
        <p:txBody>
          <a:bodyPr anchor="t" rtlCol="0" wrap="square"/>
          <a:p>
            <a:pPr indent="0" marL="0">
              <a:lnSpc>
                <a:spcPts val="5468"/>
              </a:lnSpc>
              <a:buNone/>
            </a:pPr>
            <a:r>
              <a:rPr b="1" dirty="0" sz="4374" lang="en-US">
                <a:solidFill>
                  <a:srgbClr val="FF726D"/>
                </a:solidFill>
                <a:latin typeface="Inconsolata" pitchFamily="34" charset="0"/>
                <a:ea typeface="Inconsolata" pitchFamily="34" charset="-122"/>
                <a:cs typeface="Inconsolata" pitchFamily="34" charset="-120"/>
              </a:rPr>
              <a:t>Causes of Mutations: Replication Errors, Environmental Factors, and Radiation</a:t>
            </a:r>
            <a:endParaRPr dirty="0" sz="4374" lang="en-US"/>
          </a:p>
        </p:txBody>
      </p:sp>
      <p:sp>
        <p:nvSpPr>
          <p:cNvPr id="1048610" name="Text 3"/>
          <p:cNvSpPr/>
          <p:nvPr/>
        </p:nvSpPr>
        <p:spPr>
          <a:xfrm>
            <a:off x="2037993" y="3549729"/>
            <a:ext cx="2777490" cy="347186"/>
          </a:xfrm>
          <a:prstGeom prst="rect"/>
          <a:noFill/>
        </p:spPr>
        <p:txBody>
          <a:bodyPr anchor="t" rtlCol="0" wrap="none"/>
          <a:p>
            <a:pPr indent="0" marL="0">
              <a:lnSpc>
                <a:spcPts val="2734"/>
              </a:lnSpc>
              <a:buNone/>
            </a:pPr>
            <a:r>
              <a:rPr b="1" dirty="0" sz="2187" lang="en-US">
                <a:solidFill>
                  <a:srgbClr val="FF726D"/>
                </a:solidFill>
                <a:latin typeface="Inconsolata" pitchFamily="34" charset="0"/>
                <a:ea typeface="Inconsolata" pitchFamily="34" charset="-122"/>
                <a:cs typeface="Inconsolata" pitchFamily="34" charset="-120"/>
              </a:rPr>
              <a:t>Replication Errors</a:t>
            </a:r>
            <a:endParaRPr dirty="0" sz="2187" lang="en-US"/>
          </a:p>
        </p:txBody>
      </p:sp>
      <p:sp>
        <p:nvSpPr>
          <p:cNvPr id="1048611" name="Text 4"/>
          <p:cNvSpPr/>
          <p:nvPr/>
        </p:nvSpPr>
        <p:spPr>
          <a:xfrm>
            <a:off x="2037993" y="4119086"/>
            <a:ext cx="3156347" cy="2999303"/>
          </a:xfrm>
          <a:prstGeom prst="rect"/>
          <a:noFill/>
        </p:spPr>
        <p:txBody>
          <a:bodyPr anchor="t" rtlCol="0" wrap="square"/>
          <a:p>
            <a:pPr indent="0" marL="0">
              <a:lnSpc>
                <a:spcPts val="2624"/>
              </a:lnSpc>
              <a:buNone/>
            </a:pPr>
            <a:r>
              <a:rPr dirty="0" sz="1750" lang="en-US">
                <a:solidFill>
                  <a:srgbClr val="DAD1E6"/>
                </a:solidFill>
                <a:latin typeface="Fira Sans" pitchFamily="34" charset="0"/>
                <a:ea typeface="Fira Sans" pitchFamily="34" charset="-122"/>
                <a:cs typeface="Fira Sans" pitchFamily="34" charset="-120"/>
              </a:rPr>
              <a:t>During DNA replication, errors can occur due to the inherent inaccuracy of the DNA polymerase enzyme. These errors are typically corrected by proofreading mechanisms, but some can escape detection and become permanent mutations.</a:t>
            </a:r>
            <a:endParaRPr dirty="0" sz="1750" lang="en-US"/>
          </a:p>
        </p:txBody>
      </p:sp>
      <p:sp>
        <p:nvSpPr>
          <p:cNvPr id="1048612" name="Text 5"/>
          <p:cNvSpPr/>
          <p:nvPr/>
        </p:nvSpPr>
        <p:spPr>
          <a:xfrm>
            <a:off x="5743932" y="3549729"/>
            <a:ext cx="2915364" cy="347186"/>
          </a:xfrm>
          <a:prstGeom prst="rect"/>
          <a:noFill/>
        </p:spPr>
        <p:txBody>
          <a:bodyPr anchor="t" rtlCol="0" wrap="none"/>
          <a:p>
            <a:pPr indent="0" marL="0">
              <a:lnSpc>
                <a:spcPts val="2734"/>
              </a:lnSpc>
              <a:buNone/>
            </a:pPr>
            <a:r>
              <a:rPr b="1" dirty="0" sz="2187" lang="en-US">
                <a:solidFill>
                  <a:srgbClr val="FF726D"/>
                </a:solidFill>
                <a:latin typeface="Inconsolata" pitchFamily="34" charset="0"/>
                <a:ea typeface="Inconsolata" pitchFamily="34" charset="-122"/>
                <a:cs typeface="Inconsolata" pitchFamily="34" charset="-120"/>
              </a:rPr>
              <a:t>Environmental Factors</a:t>
            </a:r>
            <a:endParaRPr dirty="0" sz="2187" lang="en-US"/>
          </a:p>
        </p:txBody>
      </p:sp>
      <p:sp>
        <p:nvSpPr>
          <p:cNvPr id="1048613" name="Text 6"/>
          <p:cNvSpPr/>
          <p:nvPr/>
        </p:nvSpPr>
        <p:spPr>
          <a:xfrm>
            <a:off x="5743932" y="4119086"/>
            <a:ext cx="3156347" cy="2999303"/>
          </a:xfrm>
          <a:prstGeom prst="rect"/>
          <a:noFill/>
        </p:spPr>
        <p:txBody>
          <a:bodyPr anchor="t" rtlCol="0" wrap="square"/>
          <a:p>
            <a:pPr indent="0" marL="0">
              <a:lnSpc>
                <a:spcPts val="2624"/>
              </a:lnSpc>
              <a:buNone/>
            </a:pPr>
            <a:r>
              <a:rPr dirty="0" sz="1750" lang="en-US">
                <a:solidFill>
                  <a:srgbClr val="DAD1E6"/>
                </a:solidFill>
                <a:latin typeface="Fira Sans" pitchFamily="34" charset="0"/>
                <a:ea typeface="Fira Sans" pitchFamily="34" charset="-122"/>
                <a:cs typeface="Fira Sans" pitchFamily="34" charset="-120"/>
              </a:rPr>
              <a:t>Exposure to certain environmental factors, such as ultraviolet radiation, chemicals, and viruses, can damage DNA and induce mutations. These mutagens can alter the DNA sequence by causing base modifications, strand breaks, or cross-links.</a:t>
            </a:r>
            <a:endParaRPr dirty="0" sz="1750" lang="en-US"/>
          </a:p>
        </p:txBody>
      </p:sp>
      <p:sp>
        <p:nvSpPr>
          <p:cNvPr id="1048614" name="Text 7"/>
          <p:cNvSpPr/>
          <p:nvPr/>
        </p:nvSpPr>
        <p:spPr>
          <a:xfrm>
            <a:off x="9449872" y="3549729"/>
            <a:ext cx="2777490" cy="347186"/>
          </a:xfrm>
          <a:prstGeom prst="rect"/>
          <a:noFill/>
        </p:spPr>
        <p:txBody>
          <a:bodyPr anchor="t" rtlCol="0" wrap="none"/>
          <a:p>
            <a:pPr indent="0" marL="0">
              <a:lnSpc>
                <a:spcPts val="2734"/>
              </a:lnSpc>
              <a:buNone/>
            </a:pPr>
            <a:r>
              <a:rPr b="1" dirty="0" sz="2187" lang="en-US">
                <a:solidFill>
                  <a:srgbClr val="FF726D"/>
                </a:solidFill>
                <a:latin typeface="Inconsolata" pitchFamily="34" charset="0"/>
                <a:ea typeface="Inconsolata" pitchFamily="34" charset="-122"/>
                <a:cs typeface="Inconsolata" pitchFamily="34" charset="-120"/>
              </a:rPr>
              <a:t>Radiation</a:t>
            </a:r>
            <a:endParaRPr dirty="0" sz="2187" lang="en-US"/>
          </a:p>
        </p:txBody>
      </p:sp>
      <p:sp>
        <p:nvSpPr>
          <p:cNvPr id="1048615" name="Text 8"/>
          <p:cNvSpPr/>
          <p:nvPr/>
        </p:nvSpPr>
        <p:spPr>
          <a:xfrm>
            <a:off x="9449872" y="4119086"/>
            <a:ext cx="3156347" cy="2332792"/>
          </a:xfrm>
          <a:prstGeom prst="rect"/>
          <a:noFill/>
        </p:spPr>
        <p:txBody>
          <a:bodyPr anchor="t" rtlCol="0" wrap="square"/>
          <a:p>
            <a:pPr indent="0" marL="0">
              <a:lnSpc>
                <a:spcPts val="2624"/>
              </a:lnSpc>
              <a:buNone/>
            </a:pPr>
            <a:r>
              <a:rPr dirty="0" sz="1750" lang="en-US">
                <a:solidFill>
                  <a:srgbClr val="DAD1E6"/>
                </a:solidFill>
                <a:latin typeface="Fira Sans" pitchFamily="34" charset="0"/>
                <a:ea typeface="Fira Sans" pitchFamily="34" charset="-122"/>
                <a:cs typeface="Fira Sans" pitchFamily="34" charset="-120"/>
              </a:rPr>
              <a:t>Ionizing radiation, like X-rays or gamma rays, can cause DNA damage by generating reactive oxygen species. These species can break DNA strands, leading to mutations and chromosomal abnormalities.</a:t>
            </a:r>
            <a:endParaRPr dirty="0" sz="175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21" name=""/>
        <p:cNvGrpSpPr/>
        <p:nvPr/>
      </p:nvGrpSpPr>
      <p:grpSpPr>
        <a:xfrm>
          <a:off x="0" y="0"/>
          <a:ext cx="0" cy="0"/>
          <a:chOff x="0" y="0"/>
          <a:chExt cx="0" cy="0"/>
        </a:xfrm>
      </p:grpSpPr>
      <p:sp>
        <p:nvSpPr>
          <p:cNvPr id="1048619" name="Shape 0"/>
          <p:cNvSpPr/>
          <p:nvPr/>
        </p:nvSpPr>
        <p:spPr>
          <a:xfrm>
            <a:off x="0" y="0"/>
            <a:ext cx="14630400" cy="8229600"/>
          </a:xfrm>
          <a:prstGeom prst="rect"/>
          <a:solidFill>
            <a:srgbClr val="110C17"/>
          </a:solidFill>
        </p:spPr>
      </p:sp>
      <p:sp>
        <p:nvSpPr>
          <p:cNvPr id="1048621" name="Text 2"/>
          <p:cNvSpPr/>
          <p:nvPr/>
        </p:nvSpPr>
        <p:spPr>
          <a:xfrm>
            <a:off x="3520678" y="439341"/>
            <a:ext cx="7589044" cy="1497687"/>
          </a:xfrm>
          <a:prstGeom prst="rect"/>
          <a:noFill/>
        </p:spPr>
        <p:txBody>
          <a:bodyPr anchor="t" rtlCol="0" wrap="square"/>
          <a:p>
            <a:pPr indent="0" marL="0">
              <a:lnSpc>
                <a:spcPts val="3931"/>
              </a:lnSpc>
              <a:buNone/>
            </a:pPr>
            <a:r>
              <a:rPr b="1" dirty="0" sz="3145" lang="en-US">
                <a:solidFill>
                  <a:srgbClr val="FF726D"/>
                </a:solidFill>
                <a:latin typeface="Inconsolata" pitchFamily="34" charset="0"/>
                <a:ea typeface="Inconsolata" pitchFamily="34" charset="-122"/>
                <a:cs typeface="Inconsolata" pitchFamily="34" charset="-120"/>
              </a:rPr>
              <a:t>DNA Repair Mechanisms: Nucleotide Excision Repair, Base Excision Repair, and Mismatch Repair</a:t>
            </a:r>
            <a:endParaRPr dirty="0" sz="3145" lang="en-US"/>
          </a:p>
        </p:txBody>
      </p:sp>
      <p:sp>
        <p:nvSpPr>
          <p:cNvPr id="1048622" name="Shape 3"/>
          <p:cNvSpPr/>
          <p:nvPr/>
        </p:nvSpPr>
        <p:spPr>
          <a:xfrm>
            <a:off x="3750350" y="2256473"/>
            <a:ext cx="19883" cy="5534620"/>
          </a:xfrm>
          <a:prstGeom prst="rect"/>
          <a:solidFill>
            <a:srgbClr val="FF6680"/>
          </a:solidFill>
        </p:spPr>
      </p:sp>
      <p:sp>
        <p:nvSpPr>
          <p:cNvPr id="1048623" name="Shape 4"/>
          <p:cNvSpPr/>
          <p:nvPr/>
        </p:nvSpPr>
        <p:spPr>
          <a:xfrm>
            <a:off x="3939957" y="2605861"/>
            <a:ext cx="559118" cy="19883"/>
          </a:xfrm>
          <a:prstGeom prst="rect"/>
          <a:solidFill>
            <a:srgbClr val="FF6680"/>
          </a:solidFill>
        </p:spPr>
      </p:sp>
      <p:sp>
        <p:nvSpPr>
          <p:cNvPr id="1048624" name="Shape 5"/>
          <p:cNvSpPr/>
          <p:nvPr/>
        </p:nvSpPr>
        <p:spPr>
          <a:xfrm>
            <a:off x="3580507" y="2436138"/>
            <a:ext cx="359450" cy="359450"/>
          </a:xfrm>
          <a:prstGeom prst="roundRect">
            <a:avLst>
              <a:gd name="adj" fmla="val 13335"/>
            </a:avLst>
          </a:prstGeom>
          <a:solidFill>
            <a:srgbClr val="382748"/>
          </a:solidFill>
        </p:spPr>
      </p:sp>
      <p:sp>
        <p:nvSpPr>
          <p:cNvPr id="1048625" name="Text 6"/>
          <p:cNvSpPr/>
          <p:nvPr/>
        </p:nvSpPr>
        <p:spPr>
          <a:xfrm>
            <a:off x="3700284" y="2496026"/>
            <a:ext cx="119777" cy="239673"/>
          </a:xfrm>
          <a:prstGeom prst="rect"/>
          <a:noFill/>
        </p:spPr>
        <p:txBody>
          <a:bodyPr anchor="t" rtlCol="0" wrap="none"/>
          <a:p>
            <a:pPr algn="ctr" indent="0" marL="0">
              <a:lnSpc>
                <a:spcPts val="1887"/>
              </a:lnSpc>
              <a:buNone/>
            </a:pPr>
            <a:r>
              <a:rPr b="1" dirty="0" sz="1887" lang="en-US">
                <a:solidFill>
                  <a:srgbClr val="FF726D"/>
                </a:solidFill>
                <a:latin typeface="Inconsolata" pitchFamily="34" charset="0"/>
                <a:ea typeface="Inconsolata" pitchFamily="34" charset="-122"/>
                <a:cs typeface="Inconsolata" pitchFamily="34" charset="-120"/>
              </a:rPr>
              <a:t>1</a:t>
            </a:r>
            <a:endParaRPr dirty="0" sz="1887" lang="en-US"/>
          </a:p>
        </p:txBody>
      </p:sp>
      <p:sp>
        <p:nvSpPr>
          <p:cNvPr id="1048626" name="Text 7"/>
          <p:cNvSpPr/>
          <p:nvPr/>
        </p:nvSpPr>
        <p:spPr>
          <a:xfrm>
            <a:off x="4638913" y="2416135"/>
            <a:ext cx="3192780" cy="249555"/>
          </a:xfrm>
          <a:prstGeom prst="rect"/>
          <a:noFill/>
        </p:spPr>
        <p:txBody>
          <a:bodyPr anchor="t" rtlCol="0" wrap="none"/>
          <a:p>
            <a:pPr algn="l" indent="0" marL="0">
              <a:lnSpc>
                <a:spcPts val="1966"/>
              </a:lnSpc>
              <a:buNone/>
            </a:pPr>
            <a:r>
              <a:rPr b="1" dirty="0" sz="1573" lang="en-US">
                <a:solidFill>
                  <a:srgbClr val="FF726D"/>
                </a:solidFill>
                <a:latin typeface="Inconsolata" pitchFamily="34" charset="0"/>
                <a:ea typeface="Inconsolata" pitchFamily="34" charset="-122"/>
                <a:cs typeface="Inconsolata" pitchFamily="34" charset="-120"/>
              </a:rPr>
              <a:t>Nucleotide Excision Repair (NER)</a:t>
            </a:r>
            <a:endParaRPr dirty="0" sz="1573" lang="en-US"/>
          </a:p>
        </p:txBody>
      </p:sp>
      <p:sp>
        <p:nvSpPr>
          <p:cNvPr id="1048627" name="Text 8"/>
          <p:cNvSpPr/>
          <p:nvPr/>
        </p:nvSpPr>
        <p:spPr>
          <a:xfrm>
            <a:off x="4638913" y="2761536"/>
            <a:ext cx="6470809" cy="719018"/>
          </a:xfrm>
          <a:prstGeom prst="rect"/>
          <a:noFill/>
        </p:spPr>
        <p:txBody>
          <a:bodyPr anchor="t" rtlCol="0" wrap="square"/>
          <a:p>
            <a:pPr algn="l" indent="0" marL="0">
              <a:lnSpc>
                <a:spcPts val="1887"/>
              </a:lnSpc>
              <a:buNone/>
            </a:pPr>
            <a:r>
              <a:rPr dirty="0" sz="1258" lang="en-US">
                <a:solidFill>
                  <a:srgbClr val="DAD1E6"/>
                </a:solidFill>
                <a:latin typeface="Fira Sans" pitchFamily="34" charset="0"/>
                <a:ea typeface="Fira Sans" pitchFamily="34" charset="-122"/>
                <a:cs typeface="Fira Sans" pitchFamily="34" charset="-120"/>
              </a:rPr>
              <a:t>NER is responsible for removing bulky lesions from DNA, such as those caused by UV radiation. This process involves recognizing the damage, excising the damaged region, and replacing it with the correct sequence.</a:t>
            </a:r>
            <a:endParaRPr dirty="0" sz="1258" lang="en-US"/>
          </a:p>
        </p:txBody>
      </p:sp>
      <p:sp>
        <p:nvSpPr>
          <p:cNvPr id="1048628" name="Shape 9"/>
          <p:cNvSpPr/>
          <p:nvPr/>
        </p:nvSpPr>
        <p:spPr>
          <a:xfrm>
            <a:off x="3939957" y="4149269"/>
            <a:ext cx="559118" cy="19883"/>
          </a:xfrm>
          <a:prstGeom prst="rect"/>
          <a:solidFill>
            <a:srgbClr val="FF6680"/>
          </a:solidFill>
        </p:spPr>
      </p:sp>
      <p:sp>
        <p:nvSpPr>
          <p:cNvPr id="1048629" name="Shape 10"/>
          <p:cNvSpPr/>
          <p:nvPr/>
        </p:nvSpPr>
        <p:spPr>
          <a:xfrm>
            <a:off x="3580507" y="3979545"/>
            <a:ext cx="359450" cy="359450"/>
          </a:xfrm>
          <a:prstGeom prst="roundRect">
            <a:avLst>
              <a:gd name="adj" fmla="val 13335"/>
            </a:avLst>
          </a:prstGeom>
          <a:solidFill>
            <a:srgbClr val="382748"/>
          </a:solidFill>
        </p:spPr>
      </p:sp>
      <p:sp>
        <p:nvSpPr>
          <p:cNvPr id="1048630" name="Text 11"/>
          <p:cNvSpPr/>
          <p:nvPr/>
        </p:nvSpPr>
        <p:spPr>
          <a:xfrm>
            <a:off x="3700284" y="4039433"/>
            <a:ext cx="119777" cy="239673"/>
          </a:xfrm>
          <a:prstGeom prst="rect"/>
          <a:noFill/>
        </p:spPr>
        <p:txBody>
          <a:bodyPr anchor="t" rtlCol="0" wrap="none"/>
          <a:p>
            <a:pPr algn="ctr" indent="0" marL="0">
              <a:lnSpc>
                <a:spcPts val="1887"/>
              </a:lnSpc>
              <a:buNone/>
            </a:pPr>
            <a:r>
              <a:rPr b="1" dirty="0" sz="1887" lang="en-US">
                <a:solidFill>
                  <a:srgbClr val="FF726D"/>
                </a:solidFill>
                <a:latin typeface="Inconsolata" pitchFamily="34" charset="0"/>
                <a:ea typeface="Inconsolata" pitchFamily="34" charset="-122"/>
                <a:cs typeface="Inconsolata" pitchFamily="34" charset="-120"/>
              </a:rPr>
              <a:t>2</a:t>
            </a:r>
            <a:endParaRPr dirty="0" sz="1887" lang="en-US"/>
          </a:p>
        </p:txBody>
      </p:sp>
      <p:sp>
        <p:nvSpPr>
          <p:cNvPr id="1048631" name="Text 12"/>
          <p:cNvSpPr/>
          <p:nvPr/>
        </p:nvSpPr>
        <p:spPr>
          <a:xfrm>
            <a:off x="4638913" y="3959543"/>
            <a:ext cx="2594134" cy="249555"/>
          </a:xfrm>
          <a:prstGeom prst="rect"/>
          <a:noFill/>
        </p:spPr>
        <p:txBody>
          <a:bodyPr anchor="t" rtlCol="0" wrap="none"/>
          <a:p>
            <a:pPr algn="l" indent="0" marL="0">
              <a:lnSpc>
                <a:spcPts val="1966"/>
              </a:lnSpc>
              <a:buNone/>
            </a:pPr>
            <a:r>
              <a:rPr b="1" dirty="0" sz="1573" lang="en-US">
                <a:solidFill>
                  <a:srgbClr val="FF726D"/>
                </a:solidFill>
                <a:latin typeface="Inconsolata" pitchFamily="34" charset="0"/>
                <a:ea typeface="Inconsolata" pitchFamily="34" charset="-122"/>
                <a:cs typeface="Inconsolata" pitchFamily="34" charset="-120"/>
              </a:rPr>
              <a:t>Base Excision Repair (BER)</a:t>
            </a:r>
            <a:endParaRPr dirty="0" sz="1573" lang="en-US"/>
          </a:p>
        </p:txBody>
      </p:sp>
      <p:sp>
        <p:nvSpPr>
          <p:cNvPr id="1048632" name="Text 13"/>
          <p:cNvSpPr/>
          <p:nvPr/>
        </p:nvSpPr>
        <p:spPr>
          <a:xfrm>
            <a:off x="4638913" y="4304943"/>
            <a:ext cx="6470809" cy="479346"/>
          </a:xfrm>
          <a:prstGeom prst="rect"/>
          <a:noFill/>
        </p:spPr>
        <p:txBody>
          <a:bodyPr anchor="t" rtlCol="0" wrap="square"/>
          <a:p>
            <a:pPr algn="l" indent="0" marL="0">
              <a:lnSpc>
                <a:spcPts val="1887"/>
              </a:lnSpc>
              <a:buNone/>
            </a:pPr>
            <a:r>
              <a:rPr dirty="0" sz="1258" lang="en-US">
                <a:solidFill>
                  <a:srgbClr val="DAD1E6"/>
                </a:solidFill>
                <a:latin typeface="Fira Sans" pitchFamily="34" charset="0"/>
                <a:ea typeface="Fira Sans" pitchFamily="34" charset="-122"/>
                <a:cs typeface="Fira Sans" pitchFamily="34" charset="-120"/>
              </a:rPr>
              <a:t>BER removes damaged or modified bases from DNA. This process involves recognizing the damaged base, removing it, and replacing it with the correct base.</a:t>
            </a:r>
            <a:endParaRPr dirty="0" sz="1258" lang="en-US"/>
          </a:p>
        </p:txBody>
      </p:sp>
      <p:sp>
        <p:nvSpPr>
          <p:cNvPr id="1048633" name="Shape 14"/>
          <p:cNvSpPr/>
          <p:nvPr/>
        </p:nvSpPr>
        <p:spPr>
          <a:xfrm>
            <a:off x="3939957" y="5453003"/>
            <a:ext cx="559118" cy="19883"/>
          </a:xfrm>
          <a:prstGeom prst="rect"/>
          <a:solidFill>
            <a:srgbClr val="FF6680"/>
          </a:solidFill>
        </p:spPr>
      </p:sp>
      <p:sp>
        <p:nvSpPr>
          <p:cNvPr id="1048634" name="Shape 15"/>
          <p:cNvSpPr/>
          <p:nvPr/>
        </p:nvSpPr>
        <p:spPr>
          <a:xfrm>
            <a:off x="3580507" y="5283279"/>
            <a:ext cx="359450" cy="359450"/>
          </a:xfrm>
          <a:prstGeom prst="roundRect">
            <a:avLst>
              <a:gd name="adj" fmla="val 13335"/>
            </a:avLst>
          </a:prstGeom>
          <a:solidFill>
            <a:srgbClr val="382748"/>
          </a:solidFill>
        </p:spPr>
      </p:sp>
      <p:sp>
        <p:nvSpPr>
          <p:cNvPr id="1048635" name="Text 16"/>
          <p:cNvSpPr/>
          <p:nvPr/>
        </p:nvSpPr>
        <p:spPr>
          <a:xfrm>
            <a:off x="3700284" y="5343168"/>
            <a:ext cx="119777" cy="239673"/>
          </a:xfrm>
          <a:prstGeom prst="rect"/>
          <a:noFill/>
        </p:spPr>
        <p:txBody>
          <a:bodyPr anchor="t" rtlCol="0" wrap="none"/>
          <a:p>
            <a:pPr algn="ctr" indent="0" marL="0">
              <a:lnSpc>
                <a:spcPts val="1887"/>
              </a:lnSpc>
              <a:buNone/>
            </a:pPr>
            <a:r>
              <a:rPr b="1" dirty="0" sz="1887" lang="en-US">
                <a:solidFill>
                  <a:srgbClr val="FF726D"/>
                </a:solidFill>
                <a:latin typeface="Inconsolata" pitchFamily="34" charset="0"/>
                <a:ea typeface="Inconsolata" pitchFamily="34" charset="-122"/>
                <a:cs typeface="Inconsolata" pitchFamily="34" charset="-120"/>
              </a:rPr>
              <a:t>3</a:t>
            </a:r>
            <a:endParaRPr dirty="0" sz="1887" lang="en-US"/>
          </a:p>
        </p:txBody>
      </p:sp>
      <p:sp>
        <p:nvSpPr>
          <p:cNvPr id="1048636" name="Text 17"/>
          <p:cNvSpPr/>
          <p:nvPr/>
        </p:nvSpPr>
        <p:spPr>
          <a:xfrm>
            <a:off x="4638913" y="5263277"/>
            <a:ext cx="2095262" cy="249555"/>
          </a:xfrm>
          <a:prstGeom prst="rect"/>
          <a:noFill/>
        </p:spPr>
        <p:txBody>
          <a:bodyPr anchor="t" rtlCol="0" wrap="none"/>
          <a:p>
            <a:pPr algn="l" indent="0" marL="0">
              <a:lnSpc>
                <a:spcPts val="1966"/>
              </a:lnSpc>
              <a:buNone/>
            </a:pPr>
            <a:r>
              <a:rPr b="1" dirty="0" sz="1573" lang="en-US">
                <a:solidFill>
                  <a:srgbClr val="FF726D"/>
                </a:solidFill>
                <a:latin typeface="Inconsolata" pitchFamily="34" charset="0"/>
                <a:ea typeface="Inconsolata" pitchFamily="34" charset="-122"/>
                <a:cs typeface="Inconsolata" pitchFamily="34" charset="-120"/>
              </a:rPr>
              <a:t>Mismatch Repair (MMR)</a:t>
            </a:r>
            <a:endParaRPr dirty="0" sz="1573" lang="en-US"/>
          </a:p>
        </p:txBody>
      </p:sp>
      <p:sp>
        <p:nvSpPr>
          <p:cNvPr id="1048637" name="Text 18"/>
          <p:cNvSpPr/>
          <p:nvPr/>
        </p:nvSpPr>
        <p:spPr>
          <a:xfrm>
            <a:off x="4638913" y="5608677"/>
            <a:ext cx="6470809" cy="719018"/>
          </a:xfrm>
          <a:prstGeom prst="rect"/>
          <a:noFill/>
        </p:spPr>
        <p:txBody>
          <a:bodyPr anchor="t" rtlCol="0" wrap="square"/>
          <a:p>
            <a:pPr algn="l" indent="0" marL="0">
              <a:lnSpc>
                <a:spcPts val="1887"/>
              </a:lnSpc>
              <a:buNone/>
            </a:pPr>
            <a:r>
              <a:rPr dirty="0" sz="1258" lang="en-US">
                <a:solidFill>
                  <a:srgbClr val="DAD1E6"/>
                </a:solidFill>
                <a:latin typeface="Fira Sans" pitchFamily="34" charset="0"/>
                <a:ea typeface="Fira Sans" pitchFamily="34" charset="-122"/>
                <a:cs typeface="Fira Sans" pitchFamily="34" charset="-120"/>
              </a:rPr>
              <a:t>MMR corrects mismatches that occur during DNA replication. This process involves recognizing mismatches, excising the incorrect base, and replacing it with the correct one.</a:t>
            </a:r>
            <a:endParaRPr dirty="0" sz="1258" lang="en-US"/>
          </a:p>
        </p:txBody>
      </p:sp>
      <p:sp>
        <p:nvSpPr>
          <p:cNvPr id="1048638" name="Shape 19"/>
          <p:cNvSpPr/>
          <p:nvPr/>
        </p:nvSpPr>
        <p:spPr>
          <a:xfrm>
            <a:off x="3939957" y="6996410"/>
            <a:ext cx="559118" cy="19883"/>
          </a:xfrm>
          <a:prstGeom prst="rect"/>
          <a:solidFill>
            <a:srgbClr val="FF6680"/>
          </a:solidFill>
        </p:spPr>
      </p:sp>
      <p:sp>
        <p:nvSpPr>
          <p:cNvPr id="1048639" name="Shape 20"/>
          <p:cNvSpPr/>
          <p:nvPr/>
        </p:nvSpPr>
        <p:spPr>
          <a:xfrm>
            <a:off x="3580507" y="6826687"/>
            <a:ext cx="359450" cy="359450"/>
          </a:xfrm>
          <a:prstGeom prst="roundRect">
            <a:avLst>
              <a:gd name="adj" fmla="val 13335"/>
            </a:avLst>
          </a:prstGeom>
          <a:solidFill>
            <a:srgbClr val="382748"/>
          </a:solidFill>
        </p:spPr>
      </p:sp>
      <p:sp>
        <p:nvSpPr>
          <p:cNvPr id="1048640" name="Text 21"/>
          <p:cNvSpPr/>
          <p:nvPr/>
        </p:nvSpPr>
        <p:spPr>
          <a:xfrm>
            <a:off x="3700284" y="6886575"/>
            <a:ext cx="119777" cy="239673"/>
          </a:xfrm>
          <a:prstGeom prst="rect"/>
          <a:noFill/>
        </p:spPr>
        <p:txBody>
          <a:bodyPr anchor="t" rtlCol="0" wrap="none"/>
          <a:p>
            <a:pPr algn="ctr" indent="0" marL="0">
              <a:lnSpc>
                <a:spcPts val="1887"/>
              </a:lnSpc>
              <a:buNone/>
            </a:pPr>
            <a:r>
              <a:rPr b="1" dirty="0" sz="1887" lang="en-US">
                <a:solidFill>
                  <a:srgbClr val="FF726D"/>
                </a:solidFill>
                <a:latin typeface="Inconsolata" pitchFamily="34" charset="0"/>
                <a:ea typeface="Inconsolata" pitchFamily="34" charset="-122"/>
                <a:cs typeface="Inconsolata" pitchFamily="34" charset="-120"/>
              </a:rPr>
              <a:t>4</a:t>
            </a:r>
            <a:endParaRPr dirty="0" sz="1887" lang="en-US"/>
          </a:p>
        </p:txBody>
      </p:sp>
      <p:sp>
        <p:nvSpPr>
          <p:cNvPr id="1048641" name="Text 22"/>
          <p:cNvSpPr/>
          <p:nvPr/>
        </p:nvSpPr>
        <p:spPr>
          <a:xfrm>
            <a:off x="4638913" y="6806684"/>
            <a:ext cx="3292554" cy="249555"/>
          </a:xfrm>
          <a:prstGeom prst="rect"/>
          <a:noFill/>
        </p:spPr>
        <p:txBody>
          <a:bodyPr anchor="t" rtlCol="0" wrap="none"/>
          <a:p>
            <a:pPr algn="l" indent="0" marL="0">
              <a:lnSpc>
                <a:spcPts val="1966"/>
              </a:lnSpc>
              <a:buNone/>
            </a:pPr>
            <a:r>
              <a:rPr b="1" dirty="0" sz="1573" lang="en-US">
                <a:solidFill>
                  <a:srgbClr val="FF726D"/>
                </a:solidFill>
                <a:latin typeface="Inconsolata" pitchFamily="34" charset="0"/>
                <a:ea typeface="Inconsolata" pitchFamily="34" charset="-122"/>
                <a:cs typeface="Inconsolata" pitchFamily="34" charset="-120"/>
              </a:rPr>
              <a:t>Double-Strand Break Repair (DSBR)</a:t>
            </a:r>
            <a:endParaRPr dirty="0" sz="1573" lang="en-US"/>
          </a:p>
        </p:txBody>
      </p:sp>
      <p:sp>
        <p:nvSpPr>
          <p:cNvPr id="1048642" name="Text 23"/>
          <p:cNvSpPr/>
          <p:nvPr/>
        </p:nvSpPr>
        <p:spPr>
          <a:xfrm>
            <a:off x="4638913" y="7152084"/>
            <a:ext cx="6470809" cy="479346"/>
          </a:xfrm>
          <a:prstGeom prst="rect"/>
          <a:noFill/>
        </p:spPr>
        <p:txBody>
          <a:bodyPr anchor="t" rtlCol="0" wrap="square"/>
          <a:p>
            <a:pPr algn="l" indent="0" marL="0">
              <a:lnSpc>
                <a:spcPts val="1887"/>
              </a:lnSpc>
              <a:buNone/>
            </a:pPr>
            <a:r>
              <a:rPr dirty="0" sz="1258" lang="en-US">
                <a:solidFill>
                  <a:srgbClr val="DAD1E6"/>
                </a:solidFill>
                <a:latin typeface="Fira Sans" pitchFamily="34" charset="0"/>
                <a:ea typeface="Fira Sans" pitchFamily="34" charset="-122"/>
                <a:cs typeface="Fira Sans" pitchFamily="34" charset="-120"/>
              </a:rPr>
              <a:t>DSBR is a complex process that repairs double-strand breaks in DNA. This process involves recognizing the break, aligning the broken ends, and rejoining them.</a:t>
            </a:r>
            <a:endParaRPr dirty="0" sz="1258"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24" name=""/>
        <p:cNvGrpSpPr/>
        <p:nvPr/>
      </p:nvGrpSpPr>
      <p:grpSpPr>
        <a:xfrm>
          <a:off x="0" y="0"/>
          <a:ext cx="0" cy="0"/>
          <a:chOff x="0" y="0"/>
          <a:chExt cx="0" cy="0"/>
        </a:xfrm>
      </p:grpSpPr>
      <p:sp>
        <p:nvSpPr>
          <p:cNvPr id="1048646" name="Shape 0"/>
          <p:cNvSpPr/>
          <p:nvPr/>
        </p:nvSpPr>
        <p:spPr>
          <a:xfrm>
            <a:off x="0" y="0"/>
            <a:ext cx="14630400" cy="8229600"/>
          </a:xfrm>
          <a:prstGeom prst="rect"/>
          <a:solidFill>
            <a:srgbClr val="110C17"/>
          </a:solidFill>
        </p:spPr>
      </p:sp>
      <p:sp>
        <p:nvSpPr>
          <p:cNvPr id="1048647" name="Shape 1"/>
          <p:cNvSpPr/>
          <p:nvPr/>
        </p:nvSpPr>
        <p:spPr>
          <a:xfrm>
            <a:off x="0" y="0"/>
            <a:ext cx="14630400" cy="8229600"/>
          </a:xfrm>
          <a:prstGeom prst="rect"/>
          <a:solidFill>
            <a:srgbClr val="241631"/>
          </a:solidFill>
        </p:spPr>
      </p:sp>
      <p:pic>
        <p:nvPicPr>
          <p:cNvPr id="2097158"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49" name="Text 3"/>
          <p:cNvSpPr/>
          <p:nvPr/>
        </p:nvSpPr>
        <p:spPr>
          <a:xfrm>
            <a:off x="2037993" y="1125141"/>
            <a:ext cx="10554414" cy="1388745"/>
          </a:xfrm>
          <a:prstGeom prst="rect"/>
          <a:noFill/>
        </p:spPr>
        <p:txBody>
          <a:bodyPr anchor="t" rtlCol="0" wrap="square"/>
          <a:p>
            <a:pPr indent="0" marL="0">
              <a:lnSpc>
                <a:spcPts val="5468"/>
              </a:lnSpc>
              <a:buNone/>
            </a:pPr>
            <a:r>
              <a:rPr b="1" dirty="0" sz="4374" lang="en-US">
                <a:solidFill>
                  <a:srgbClr val="FF726D"/>
                </a:solidFill>
                <a:latin typeface="Inconsolata" pitchFamily="34" charset="0"/>
                <a:ea typeface="Inconsolata" pitchFamily="34" charset="-122"/>
                <a:cs typeface="Inconsolata" pitchFamily="34" charset="-120"/>
              </a:rPr>
              <a:t>Consequences of Unrepaired Mutations: Cancer, Genetic Disorders, and Aging</a:t>
            </a:r>
            <a:endParaRPr dirty="0" sz="4374" lang="en-US"/>
          </a:p>
        </p:txBody>
      </p:sp>
      <p:sp>
        <p:nvSpPr>
          <p:cNvPr id="1048650" name="Shape 4"/>
          <p:cNvSpPr/>
          <p:nvPr/>
        </p:nvSpPr>
        <p:spPr>
          <a:xfrm>
            <a:off x="2037993" y="2847142"/>
            <a:ext cx="3370064" cy="4257318"/>
          </a:xfrm>
          <a:prstGeom prst="roundRect">
            <a:avLst>
              <a:gd name="adj" fmla="val 1978"/>
            </a:avLst>
          </a:prstGeom>
          <a:solidFill>
            <a:srgbClr val="382748"/>
          </a:solidFill>
        </p:spPr>
      </p:sp>
      <p:sp>
        <p:nvSpPr>
          <p:cNvPr id="1048651" name="Text 5"/>
          <p:cNvSpPr/>
          <p:nvPr/>
        </p:nvSpPr>
        <p:spPr>
          <a:xfrm>
            <a:off x="2260163" y="3069312"/>
            <a:ext cx="2777490" cy="347186"/>
          </a:xfrm>
          <a:prstGeom prst="rect"/>
          <a:noFill/>
        </p:spPr>
        <p:txBody>
          <a:bodyPr anchor="t" rtlCol="0" wrap="none"/>
          <a:p>
            <a:pPr indent="0" marL="0">
              <a:lnSpc>
                <a:spcPts val="2734"/>
              </a:lnSpc>
              <a:buNone/>
            </a:pPr>
            <a:r>
              <a:rPr b="1" dirty="0" sz="2187" lang="en-US">
                <a:solidFill>
                  <a:srgbClr val="FF726D"/>
                </a:solidFill>
                <a:latin typeface="Inconsolata" pitchFamily="34" charset="0"/>
                <a:ea typeface="Inconsolata" pitchFamily="34" charset="-122"/>
                <a:cs typeface="Inconsolata" pitchFamily="34" charset="-120"/>
              </a:rPr>
              <a:t>Cancer</a:t>
            </a:r>
            <a:endParaRPr dirty="0" sz="2187" lang="en-US"/>
          </a:p>
        </p:txBody>
      </p:sp>
      <p:sp>
        <p:nvSpPr>
          <p:cNvPr id="1048652" name="Text 6"/>
          <p:cNvSpPr/>
          <p:nvPr/>
        </p:nvSpPr>
        <p:spPr>
          <a:xfrm>
            <a:off x="2260163" y="3549729"/>
            <a:ext cx="2925723" cy="3332559"/>
          </a:xfrm>
          <a:prstGeom prst="rect"/>
          <a:noFill/>
        </p:spPr>
        <p:txBody>
          <a:bodyPr anchor="t" rtlCol="0" wrap="square"/>
          <a:p>
            <a:pPr indent="0" marL="0">
              <a:lnSpc>
                <a:spcPts val="2624"/>
              </a:lnSpc>
              <a:buNone/>
            </a:pPr>
            <a:r>
              <a:rPr dirty="0" sz="1750" lang="en-US">
                <a:solidFill>
                  <a:srgbClr val="DAD1E6"/>
                </a:solidFill>
                <a:latin typeface="Fira Sans" pitchFamily="34" charset="0"/>
                <a:ea typeface="Fira Sans" pitchFamily="34" charset="-122"/>
                <a:cs typeface="Fira Sans" pitchFamily="34" charset="-120"/>
              </a:rPr>
              <a:t>Unrepaired mutations can accumulate in genes that regulate cell growth and division, leading to uncontrolled proliferation and the development of cancer. These mutations can also affect DNA repair genes, further increasing the risk of cancer.</a:t>
            </a:r>
            <a:endParaRPr dirty="0" sz="1750" lang="en-US"/>
          </a:p>
        </p:txBody>
      </p:sp>
      <p:sp>
        <p:nvSpPr>
          <p:cNvPr id="1048653" name="Shape 7"/>
          <p:cNvSpPr/>
          <p:nvPr/>
        </p:nvSpPr>
        <p:spPr>
          <a:xfrm>
            <a:off x="5630228" y="2847142"/>
            <a:ext cx="3370064" cy="4257318"/>
          </a:xfrm>
          <a:prstGeom prst="roundRect">
            <a:avLst>
              <a:gd name="adj" fmla="val 1978"/>
            </a:avLst>
          </a:prstGeom>
          <a:solidFill>
            <a:srgbClr val="382748"/>
          </a:solidFill>
        </p:spPr>
      </p:sp>
      <p:sp>
        <p:nvSpPr>
          <p:cNvPr id="1048654" name="Text 8"/>
          <p:cNvSpPr/>
          <p:nvPr/>
        </p:nvSpPr>
        <p:spPr>
          <a:xfrm>
            <a:off x="5852398" y="3069312"/>
            <a:ext cx="2777490" cy="347186"/>
          </a:xfrm>
          <a:prstGeom prst="rect"/>
          <a:noFill/>
        </p:spPr>
        <p:txBody>
          <a:bodyPr anchor="t" rtlCol="0" wrap="none"/>
          <a:p>
            <a:pPr indent="0" marL="0">
              <a:lnSpc>
                <a:spcPts val="2734"/>
              </a:lnSpc>
              <a:buNone/>
            </a:pPr>
            <a:r>
              <a:rPr b="1" dirty="0" sz="2187" lang="en-US">
                <a:solidFill>
                  <a:srgbClr val="FF726D"/>
                </a:solidFill>
                <a:latin typeface="Inconsolata" pitchFamily="34" charset="0"/>
                <a:ea typeface="Inconsolata" pitchFamily="34" charset="-122"/>
                <a:cs typeface="Inconsolata" pitchFamily="34" charset="-120"/>
              </a:rPr>
              <a:t>Genetic Disorders</a:t>
            </a:r>
            <a:endParaRPr dirty="0" sz="2187" lang="en-US"/>
          </a:p>
        </p:txBody>
      </p:sp>
      <p:sp>
        <p:nvSpPr>
          <p:cNvPr id="1048655" name="Text 9"/>
          <p:cNvSpPr/>
          <p:nvPr/>
        </p:nvSpPr>
        <p:spPr>
          <a:xfrm>
            <a:off x="5852398" y="3549729"/>
            <a:ext cx="2925723" cy="2666048"/>
          </a:xfrm>
          <a:prstGeom prst="rect"/>
          <a:noFill/>
        </p:spPr>
        <p:txBody>
          <a:bodyPr anchor="t" rtlCol="0" wrap="square"/>
          <a:p>
            <a:pPr indent="0" marL="0">
              <a:lnSpc>
                <a:spcPts val="2624"/>
              </a:lnSpc>
              <a:buNone/>
            </a:pPr>
            <a:r>
              <a:rPr dirty="0" sz="1750" lang="en-US">
                <a:solidFill>
                  <a:srgbClr val="DAD1E6"/>
                </a:solidFill>
                <a:latin typeface="Fira Sans" pitchFamily="34" charset="0"/>
                <a:ea typeface="Fira Sans" pitchFamily="34" charset="-122"/>
                <a:cs typeface="Fira Sans" pitchFamily="34" charset="-120"/>
              </a:rPr>
              <a:t>Mutations in specific genes can lead to inherited genetic disorders. These disorders can affect various aspects of human health, ranging from metabolic defects to developmental abnormalities.</a:t>
            </a:r>
            <a:endParaRPr dirty="0" sz="1750" lang="en-US"/>
          </a:p>
        </p:txBody>
      </p:sp>
      <p:sp>
        <p:nvSpPr>
          <p:cNvPr id="1048656" name="Shape 10"/>
          <p:cNvSpPr/>
          <p:nvPr/>
        </p:nvSpPr>
        <p:spPr>
          <a:xfrm>
            <a:off x="9222462" y="2847142"/>
            <a:ext cx="3370064" cy="4257318"/>
          </a:xfrm>
          <a:prstGeom prst="roundRect">
            <a:avLst>
              <a:gd name="adj" fmla="val 1978"/>
            </a:avLst>
          </a:prstGeom>
          <a:solidFill>
            <a:srgbClr val="382748"/>
          </a:solidFill>
        </p:spPr>
      </p:sp>
      <p:sp>
        <p:nvSpPr>
          <p:cNvPr id="1048657" name="Text 11"/>
          <p:cNvSpPr/>
          <p:nvPr/>
        </p:nvSpPr>
        <p:spPr>
          <a:xfrm>
            <a:off x="9444633" y="3069312"/>
            <a:ext cx="2777490" cy="347186"/>
          </a:xfrm>
          <a:prstGeom prst="rect"/>
          <a:noFill/>
        </p:spPr>
        <p:txBody>
          <a:bodyPr anchor="t" rtlCol="0" wrap="none"/>
          <a:p>
            <a:pPr indent="0" marL="0">
              <a:lnSpc>
                <a:spcPts val="2734"/>
              </a:lnSpc>
              <a:buNone/>
            </a:pPr>
            <a:r>
              <a:rPr b="1" dirty="0" sz="2187" lang="en-US">
                <a:solidFill>
                  <a:srgbClr val="FF726D"/>
                </a:solidFill>
                <a:latin typeface="Inconsolata" pitchFamily="34" charset="0"/>
                <a:ea typeface="Inconsolata" pitchFamily="34" charset="-122"/>
                <a:cs typeface="Inconsolata" pitchFamily="34" charset="-120"/>
              </a:rPr>
              <a:t>Aging</a:t>
            </a:r>
            <a:endParaRPr dirty="0" sz="2187" lang="en-US"/>
          </a:p>
        </p:txBody>
      </p:sp>
      <p:sp>
        <p:nvSpPr>
          <p:cNvPr id="1048658" name="Text 12"/>
          <p:cNvSpPr/>
          <p:nvPr/>
        </p:nvSpPr>
        <p:spPr>
          <a:xfrm>
            <a:off x="9444633" y="3549729"/>
            <a:ext cx="2925723" cy="2999303"/>
          </a:xfrm>
          <a:prstGeom prst="rect"/>
          <a:noFill/>
        </p:spPr>
        <p:txBody>
          <a:bodyPr anchor="t" rtlCol="0" wrap="square"/>
          <a:p>
            <a:pPr indent="0" marL="0">
              <a:lnSpc>
                <a:spcPts val="2624"/>
              </a:lnSpc>
              <a:buNone/>
            </a:pPr>
            <a:r>
              <a:rPr dirty="0" sz="1750" lang="en-US">
                <a:solidFill>
                  <a:srgbClr val="DAD1E6"/>
                </a:solidFill>
                <a:latin typeface="Fira Sans" pitchFamily="34" charset="0"/>
                <a:ea typeface="Fira Sans" pitchFamily="34" charset="-122"/>
                <a:cs typeface="Fira Sans" pitchFamily="34" charset="-120"/>
              </a:rPr>
              <a:t>The accumulation of mutations over time contributes to the aging process. These mutations can impair cellular function, leading to a decline in tissue and organ function. They also contribute to age-related diseases.</a:t>
            </a:r>
            <a:endParaRPr dirty="0" sz="175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27" name=""/>
        <p:cNvGrpSpPr/>
        <p:nvPr/>
      </p:nvGrpSpPr>
      <p:grpSpPr>
        <a:xfrm>
          <a:off x="0" y="0"/>
          <a:ext cx="0" cy="0"/>
          <a:chOff x="0" y="0"/>
          <a:chExt cx="0" cy="0"/>
        </a:xfrm>
      </p:grpSpPr>
      <p:sp>
        <p:nvSpPr>
          <p:cNvPr id="1048662" name="Shape 0"/>
          <p:cNvSpPr/>
          <p:nvPr/>
        </p:nvSpPr>
        <p:spPr>
          <a:xfrm>
            <a:off x="0" y="0"/>
            <a:ext cx="14630400" cy="8229600"/>
          </a:xfrm>
          <a:prstGeom prst="rect"/>
          <a:solidFill>
            <a:srgbClr val="110C17"/>
          </a:solidFill>
        </p:spPr>
      </p:sp>
      <p:pic>
        <p:nvPicPr>
          <p:cNvPr id="2097160" name="Image 0" descr="preencoded.png"/>
          <p:cNvPicPr>
            <a:picLocks noChangeAspect="1"/>
          </p:cNvPicPr>
          <p:nvPr/>
        </p:nvPicPr>
        <p:blipFill>
          <a:blip xmlns:r="http://schemas.openxmlformats.org/officeDocument/2006/relationships" r:embed="rId1"/>
          <a:stretch>
            <a:fillRect/>
          </a:stretch>
        </p:blipFill>
        <p:spPr>
          <a:xfrm>
            <a:off x="0" y="0"/>
            <a:ext cx="14630400" cy="2019895"/>
          </a:xfrm>
          <a:prstGeom prst="rect"/>
        </p:spPr>
      </p:pic>
      <p:sp>
        <p:nvSpPr>
          <p:cNvPr id="1048664" name="Text 2"/>
          <p:cNvSpPr/>
          <p:nvPr/>
        </p:nvSpPr>
        <p:spPr>
          <a:xfrm>
            <a:off x="3477220" y="2466142"/>
            <a:ext cx="7675959" cy="1009888"/>
          </a:xfrm>
          <a:prstGeom prst="rect"/>
          <a:noFill/>
        </p:spPr>
        <p:txBody>
          <a:bodyPr anchor="t" rtlCol="0" wrap="square"/>
          <a:p>
            <a:pPr indent="0" marL="0">
              <a:lnSpc>
                <a:spcPts val="3976"/>
              </a:lnSpc>
              <a:buNone/>
            </a:pPr>
            <a:r>
              <a:rPr b="1" dirty="0" sz="3181" lang="en-US">
                <a:solidFill>
                  <a:srgbClr val="FF726D"/>
                </a:solidFill>
                <a:latin typeface="Inconsolata" pitchFamily="34" charset="0"/>
                <a:ea typeface="Inconsolata" pitchFamily="34" charset="-122"/>
                <a:cs typeface="Inconsolata" pitchFamily="34" charset="-120"/>
              </a:rPr>
              <a:t>Implications of Mutations in Medicine and Biotechnology</a:t>
            </a:r>
            <a:endParaRPr dirty="0" sz="3181" lang="en-US"/>
          </a:p>
        </p:txBody>
      </p:sp>
      <p:pic>
        <p:nvPicPr>
          <p:cNvPr id="2097161" name="Image 1" descr="preencoded.png"/>
          <p:cNvPicPr>
            <a:picLocks noChangeAspect="1"/>
          </p:cNvPicPr>
          <p:nvPr/>
        </p:nvPicPr>
        <p:blipFill>
          <a:blip xmlns:r="http://schemas.openxmlformats.org/officeDocument/2006/relationships" r:embed="rId2"/>
          <a:stretch>
            <a:fillRect/>
          </a:stretch>
        </p:blipFill>
        <p:spPr>
          <a:xfrm>
            <a:off x="3477220" y="3718322"/>
            <a:ext cx="2558653" cy="646390"/>
          </a:xfrm>
          <a:prstGeom prst="rect"/>
        </p:spPr>
      </p:pic>
      <p:sp>
        <p:nvSpPr>
          <p:cNvPr id="1048665" name="Text 3"/>
          <p:cNvSpPr/>
          <p:nvPr/>
        </p:nvSpPr>
        <p:spPr>
          <a:xfrm>
            <a:off x="3638788" y="4607004"/>
            <a:ext cx="2120265" cy="252532"/>
          </a:xfrm>
          <a:prstGeom prst="rect"/>
          <a:noFill/>
        </p:spPr>
        <p:txBody>
          <a:bodyPr anchor="t" rtlCol="0" wrap="none"/>
          <a:p>
            <a:pPr algn="l" indent="0" marL="0">
              <a:lnSpc>
                <a:spcPts val="1988"/>
              </a:lnSpc>
              <a:buNone/>
            </a:pPr>
            <a:r>
              <a:rPr b="1" dirty="0" sz="1591" lang="en-US">
                <a:solidFill>
                  <a:srgbClr val="FF726D"/>
                </a:solidFill>
                <a:latin typeface="Inconsolata" pitchFamily="34" charset="0"/>
                <a:ea typeface="Inconsolata" pitchFamily="34" charset="-122"/>
                <a:cs typeface="Inconsolata" pitchFamily="34" charset="-120"/>
              </a:rPr>
              <a:t>Personalized Medicine</a:t>
            </a:r>
            <a:endParaRPr dirty="0" sz="1591" lang="en-US"/>
          </a:p>
        </p:txBody>
      </p:sp>
      <p:sp>
        <p:nvSpPr>
          <p:cNvPr id="1048666" name="Text 4"/>
          <p:cNvSpPr/>
          <p:nvPr/>
        </p:nvSpPr>
        <p:spPr>
          <a:xfrm>
            <a:off x="3638788" y="4956453"/>
            <a:ext cx="2235518" cy="2422922"/>
          </a:xfrm>
          <a:prstGeom prst="rect"/>
          <a:noFill/>
        </p:spPr>
        <p:txBody>
          <a:bodyPr anchor="t" rtlCol="0" wrap="square"/>
          <a:p>
            <a:pPr algn="l" indent="0" marL="0">
              <a:lnSpc>
                <a:spcPts val="1909"/>
              </a:lnSpc>
              <a:buNone/>
            </a:pPr>
            <a:r>
              <a:rPr dirty="0" sz="1272" lang="en-US">
                <a:solidFill>
                  <a:srgbClr val="DAD1E6"/>
                </a:solidFill>
                <a:latin typeface="Fira Sans" pitchFamily="34" charset="0"/>
                <a:ea typeface="Fira Sans" pitchFamily="34" charset="-122"/>
                <a:cs typeface="Fira Sans" pitchFamily="34" charset="-120"/>
              </a:rPr>
              <a:t>Understanding mutations can lead to personalized medicine approaches, where treatments are tailored to an individual's genetic makeup. For example, certain cancers are driven by specific mutations, and targeted therapies can be developed to inhibit these mutated proteins.</a:t>
            </a:r>
            <a:endParaRPr dirty="0" sz="1272" lang="en-US"/>
          </a:p>
        </p:txBody>
      </p:sp>
      <p:pic>
        <p:nvPicPr>
          <p:cNvPr id="2097162" name="Image 2" descr="preencoded.png"/>
          <p:cNvPicPr>
            <a:picLocks noChangeAspect="1"/>
          </p:cNvPicPr>
          <p:nvPr/>
        </p:nvPicPr>
        <p:blipFill>
          <a:blip xmlns:r="http://schemas.openxmlformats.org/officeDocument/2006/relationships" r:embed="rId3"/>
          <a:stretch>
            <a:fillRect/>
          </a:stretch>
        </p:blipFill>
        <p:spPr>
          <a:xfrm>
            <a:off x="6035873" y="3718322"/>
            <a:ext cx="2558653" cy="646390"/>
          </a:xfrm>
          <a:prstGeom prst="rect"/>
        </p:spPr>
      </p:pic>
      <p:sp>
        <p:nvSpPr>
          <p:cNvPr id="1048667" name="Text 5"/>
          <p:cNvSpPr/>
          <p:nvPr/>
        </p:nvSpPr>
        <p:spPr>
          <a:xfrm>
            <a:off x="6197441" y="4607004"/>
            <a:ext cx="2019895" cy="252532"/>
          </a:xfrm>
          <a:prstGeom prst="rect"/>
          <a:noFill/>
        </p:spPr>
        <p:txBody>
          <a:bodyPr anchor="t" rtlCol="0" wrap="none"/>
          <a:p>
            <a:pPr algn="l" indent="0" marL="0">
              <a:lnSpc>
                <a:spcPts val="1988"/>
              </a:lnSpc>
              <a:buNone/>
            </a:pPr>
            <a:r>
              <a:rPr b="1" dirty="0" sz="1591" lang="en-US">
                <a:solidFill>
                  <a:srgbClr val="FF726D"/>
                </a:solidFill>
                <a:latin typeface="Inconsolata" pitchFamily="34" charset="0"/>
                <a:ea typeface="Inconsolata" pitchFamily="34" charset="-122"/>
                <a:cs typeface="Inconsolata" pitchFamily="34" charset="-120"/>
              </a:rPr>
              <a:t>Gene Therapy</a:t>
            </a:r>
            <a:endParaRPr dirty="0" sz="1591" lang="en-US"/>
          </a:p>
        </p:txBody>
      </p:sp>
      <p:sp>
        <p:nvSpPr>
          <p:cNvPr id="1048668" name="Text 6"/>
          <p:cNvSpPr/>
          <p:nvPr/>
        </p:nvSpPr>
        <p:spPr>
          <a:xfrm>
            <a:off x="6197441" y="4956453"/>
            <a:ext cx="2235518" cy="1696045"/>
          </a:xfrm>
          <a:prstGeom prst="rect"/>
          <a:noFill/>
        </p:spPr>
        <p:txBody>
          <a:bodyPr anchor="t" rtlCol="0" wrap="square"/>
          <a:p>
            <a:pPr algn="l" indent="0" marL="0">
              <a:lnSpc>
                <a:spcPts val="1909"/>
              </a:lnSpc>
              <a:buNone/>
            </a:pPr>
            <a:r>
              <a:rPr dirty="0" sz="1272" lang="en-US">
                <a:solidFill>
                  <a:srgbClr val="DAD1E6"/>
                </a:solidFill>
                <a:latin typeface="Fira Sans" pitchFamily="34" charset="0"/>
                <a:ea typeface="Fira Sans" pitchFamily="34" charset="-122"/>
                <a:cs typeface="Fira Sans" pitchFamily="34" charset="-120"/>
              </a:rPr>
              <a:t>Gene therapy aims to correct genetic defects by replacing or modifying mutated genes. This approach is being investigated for various diseases, including genetic disorders and cancer.</a:t>
            </a:r>
            <a:endParaRPr dirty="0" sz="1272" lang="en-US"/>
          </a:p>
        </p:txBody>
      </p:sp>
      <p:pic>
        <p:nvPicPr>
          <p:cNvPr id="2097163" name="Image 3" descr="preencoded.png"/>
          <p:cNvPicPr>
            <a:picLocks noChangeAspect="1"/>
          </p:cNvPicPr>
          <p:nvPr/>
        </p:nvPicPr>
        <p:blipFill>
          <a:blip xmlns:r="http://schemas.openxmlformats.org/officeDocument/2006/relationships" r:embed="rId4"/>
          <a:stretch>
            <a:fillRect/>
          </a:stretch>
        </p:blipFill>
        <p:spPr>
          <a:xfrm>
            <a:off x="8594527" y="3718322"/>
            <a:ext cx="2558653" cy="646390"/>
          </a:xfrm>
          <a:prstGeom prst="rect"/>
        </p:spPr>
      </p:pic>
      <p:sp>
        <p:nvSpPr>
          <p:cNvPr id="1048669" name="Text 7"/>
          <p:cNvSpPr/>
          <p:nvPr/>
        </p:nvSpPr>
        <p:spPr>
          <a:xfrm>
            <a:off x="8756094" y="4607004"/>
            <a:ext cx="2019895" cy="252532"/>
          </a:xfrm>
          <a:prstGeom prst="rect"/>
          <a:noFill/>
        </p:spPr>
        <p:txBody>
          <a:bodyPr anchor="t" rtlCol="0" wrap="none"/>
          <a:p>
            <a:pPr algn="l" indent="0" marL="0">
              <a:lnSpc>
                <a:spcPts val="1988"/>
              </a:lnSpc>
              <a:buNone/>
            </a:pPr>
            <a:r>
              <a:rPr b="1" dirty="0" sz="1591" lang="en-US">
                <a:solidFill>
                  <a:srgbClr val="FF726D"/>
                </a:solidFill>
                <a:latin typeface="Inconsolata" pitchFamily="34" charset="0"/>
                <a:ea typeface="Inconsolata" pitchFamily="34" charset="-122"/>
                <a:cs typeface="Inconsolata" pitchFamily="34" charset="-120"/>
              </a:rPr>
              <a:t>Biotechnology</a:t>
            </a:r>
            <a:endParaRPr dirty="0" sz="1591" lang="en-US"/>
          </a:p>
        </p:txBody>
      </p:sp>
      <p:sp>
        <p:nvSpPr>
          <p:cNvPr id="1048670" name="Text 8"/>
          <p:cNvSpPr/>
          <p:nvPr/>
        </p:nvSpPr>
        <p:spPr>
          <a:xfrm>
            <a:off x="8756094" y="4956453"/>
            <a:ext cx="2235518" cy="2665214"/>
          </a:xfrm>
          <a:prstGeom prst="rect"/>
          <a:noFill/>
        </p:spPr>
        <p:txBody>
          <a:bodyPr anchor="t" rtlCol="0" wrap="square"/>
          <a:p>
            <a:pPr algn="l" indent="0" marL="0">
              <a:lnSpc>
                <a:spcPts val="1909"/>
              </a:lnSpc>
              <a:buNone/>
            </a:pPr>
            <a:r>
              <a:rPr dirty="0" sz="1272" lang="en-US">
                <a:solidFill>
                  <a:srgbClr val="DAD1E6"/>
                </a:solidFill>
                <a:latin typeface="Fira Sans" pitchFamily="34" charset="0"/>
                <a:ea typeface="Fira Sans" pitchFamily="34" charset="-122"/>
                <a:cs typeface="Fira Sans" pitchFamily="34" charset="-120"/>
              </a:rPr>
              <a:t>Mutations are also used in biotechnology to create new and improved organisms. For example, gene editing technologies, like CRISPR-Cas9, allow for precise modifications of DNA sequences, opening new possibilities for disease treatment and agricultural applications.</a:t>
            </a:r>
            <a:endParaRPr dirty="0" sz="1272"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30" name=""/>
        <p:cNvGrpSpPr/>
        <p:nvPr/>
      </p:nvGrpSpPr>
      <p:grpSpPr>
        <a:xfrm>
          <a:off x="0" y="0"/>
          <a:ext cx="0" cy="0"/>
          <a:chOff x="0" y="0"/>
          <a:chExt cx="0" cy="0"/>
        </a:xfrm>
      </p:grpSpPr>
      <p:sp>
        <p:nvSpPr>
          <p:cNvPr id="1048674" name="Shape 0"/>
          <p:cNvSpPr/>
          <p:nvPr/>
        </p:nvSpPr>
        <p:spPr>
          <a:xfrm>
            <a:off x="0" y="0"/>
            <a:ext cx="14630400" cy="8229600"/>
          </a:xfrm>
          <a:prstGeom prst="rect"/>
          <a:solidFill>
            <a:srgbClr val="110C17"/>
          </a:solidFill>
        </p:spPr>
      </p:sp>
      <p:pic>
        <p:nvPicPr>
          <p:cNvPr id="2097165" name="Image 0" descr="preencoded.png"/>
          <p:cNvPicPr>
            <a:picLocks noChangeAspect="1"/>
          </p:cNvPicPr>
          <p:nvPr/>
        </p:nvPicPr>
        <p:blipFill>
          <a:blip xmlns:r="http://schemas.openxmlformats.org/officeDocument/2006/relationships" r:embed="rId1"/>
          <a:stretch>
            <a:fillRect/>
          </a:stretch>
        </p:blipFill>
        <p:spPr>
          <a:xfrm>
            <a:off x="0" y="0"/>
            <a:ext cx="5486400" cy="8229600"/>
          </a:xfrm>
          <a:prstGeom prst="rect"/>
        </p:spPr>
      </p:pic>
      <p:sp>
        <p:nvSpPr>
          <p:cNvPr id="1048676" name="Text 2"/>
          <p:cNvSpPr/>
          <p:nvPr/>
        </p:nvSpPr>
        <p:spPr>
          <a:xfrm>
            <a:off x="6319599" y="1406962"/>
            <a:ext cx="7477601" cy="2083118"/>
          </a:xfrm>
          <a:prstGeom prst="rect"/>
          <a:noFill/>
        </p:spPr>
        <p:txBody>
          <a:bodyPr anchor="t" rtlCol="0" wrap="square"/>
          <a:p>
            <a:pPr indent="0" marL="0">
              <a:lnSpc>
                <a:spcPts val="5468"/>
              </a:lnSpc>
              <a:buNone/>
            </a:pPr>
            <a:r>
              <a:rPr b="1" dirty="0" sz="4374" lang="en-US">
                <a:solidFill>
                  <a:srgbClr val="FF726D"/>
                </a:solidFill>
                <a:latin typeface="Inconsolata" pitchFamily="34" charset="0"/>
                <a:ea typeface="Inconsolata" pitchFamily="34" charset="-122"/>
                <a:cs typeface="Inconsolata" pitchFamily="34" charset="-120"/>
              </a:rPr>
              <a:t>Conclusion: The Importance of Understanding Mutations and DNA Repair</a:t>
            </a:r>
            <a:endParaRPr dirty="0" sz="4374" lang="en-US"/>
          </a:p>
        </p:txBody>
      </p:sp>
      <p:sp>
        <p:nvSpPr>
          <p:cNvPr id="1048677" name="Text 3"/>
          <p:cNvSpPr/>
          <p:nvPr/>
        </p:nvSpPr>
        <p:spPr>
          <a:xfrm>
            <a:off x="6319599" y="3823335"/>
            <a:ext cx="7477601" cy="2999303"/>
          </a:xfrm>
          <a:prstGeom prst="rect"/>
          <a:noFill/>
        </p:spPr>
        <p:txBody>
          <a:bodyPr anchor="t" rtlCol="0" wrap="square"/>
          <a:p>
            <a:pPr indent="0" marL="0">
              <a:lnSpc>
                <a:spcPts val="2624"/>
              </a:lnSpc>
              <a:buNone/>
            </a:pPr>
            <a:r>
              <a:rPr dirty="0" sz="1750" lang="en-US">
                <a:solidFill>
                  <a:srgbClr val="DAD1E6"/>
                </a:solidFill>
                <a:latin typeface="Fira Sans" pitchFamily="34" charset="0"/>
                <a:ea typeface="Fira Sans" pitchFamily="34" charset="-122"/>
                <a:cs typeface="Fira Sans" pitchFamily="34" charset="-120"/>
              </a:rPr>
              <a:t>Understanding mutations and DNA repair is fundamental to unraveling the complexity of life. Mutations drive genetic diversity, enabling evolution and adaptation. However, they can also cause diseases and contribute to aging. The study of DNA repair mechanisms reveals how cells maintain genomic integrity, protecting against detrimental mutations. This knowledge has far-reaching implications for medicine, biotechnology, and our understanding of human health. Continued research in this area holds promise for developing new diagnostic tools, therapeutic interventions, and preventive strategies.</a:t>
            </a:r>
            <a:endParaRPr dirty="0" sz="1750"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PptxGenJS</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PptxGenJS Presentation</dc:title>
  <dc:creator>PptxGenJS</dc:creator>
  <cp:lastModifiedBy>PptxGenJS</cp:lastModifiedBy>
  <dcterms:created xsi:type="dcterms:W3CDTF">2024-06-17T17:57:11Z</dcterms:created>
  <dcterms:modified xsi:type="dcterms:W3CDTF">2024-06-18T05:56:56Z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a442eac303da404d9b315fea76a038b2</vt:lpwstr>
  </property>
</Properties>
</file>