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74" r:id="rId3"/>
    <p:sldId id="27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3" r:id="rId13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tableStyles" Target="tableStyle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69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9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2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8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"/>
          <p:cNvSpPr txBox="1"/>
          <p:nvPr/>
        </p:nvSpPr>
        <p:spPr>
          <a:xfrm>
            <a:off x="10912037" y="6241989"/>
            <a:ext cx="4572000" cy="13487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lang="en-US">
                <a:solidFill>
                  <a:srgbClr val="CCFECC"/>
                </a:solidFill>
                <a:latin typeface="Arial"/>
              </a:rPr>
              <a:t>C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o</a:t>
            </a:r>
            <a:r>
              <a:rPr sz="2800" lang="en-US">
                <a:solidFill>
                  <a:srgbClr val="CCFECC"/>
                </a:solidFill>
                <a:latin typeface="Arial"/>
              </a:rPr>
              <a:t>nducted </a:t>
            </a:r>
            <a:r>
              <a:rPr sz="2800" lang="en-IN">
                <a:solidFill>
                  <a:srgbClr val="CCFECC"/>
                </a:solidFill>
                <a:latin typeface="Calibri"/>
              </a:rPr>
              <a:t>BY 
SIR.RAMESH (HOD)
M.SC M.PHIL</a:t>
            </a:r>
            <a:endParaRPr sz="2800" lang="en-IN">
              <a:solidFill>
                <a:srgbClr val="CCFECC"/>
              </a:solidFill>
            </a:endParaRPr>
          </a:p>
        </p:txBody>
      </p:sp>
      <p:sp>
        <p:nvSpPr>
          <p:cNvPr id="1048696" name=""/>
          <p:cNvSpPr txBox="1"/>
          <p:nvPr/>
        </p:nvSpPr>
        <p:spPr>
          <a:xfrm>
            <a:off x="651396" y="2943858"/>
            <a:ext cx="14473103" cy="1170941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7200" lang="en-IN">
                <a:solidFill>
                  <a:srgbClr val="FFFFFF"/>
                </a:solidFill>
                <a:latin typeface="Calibri"/>
              </a:rPr>
              <a:t>ADIKAVI NANNAYA UNIVERSITY</a:t>
            </a:r>
            <a:endParaRPr b="1" sz="7200" lang="en-IN">
              <a:solidFill>
                <a:srgbClr val="FFFFFF"/>
              </a:solidFill>
            </a:endParaRPr>
          </a:p>
        </p:txBody>
      </p:sp>
      <p:sp>
        <p:nvSpPr>
          <p:cNvPr id="1048697" name=""/>
          <p:cNvSpPr txBox="1"/>
          <p:nvPr/>
        </p:nvSpPr>
        <p:spPr>
          <a:xfrm>
            <a:off x="9242527" y="4114799"/>
            <a:ext cx="5636783" cy="5105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2800" i="1" lang="en-IN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b="1" sz="2800" i="1" lang="en-IN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98" name=""/>
          <p:cNvSpPr txBox="1"/>
          <p:nvPr/>
        </p:nvSpPr>
        <p:spPr>
          <a:xfrm rot="21600000">
            <a:off x="304387" y="532312"/>
            <a:ext cx="13448387" cy="16916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lang="en-IN">
                <a:solidFill>
                  <a:srgbClr val="02A5E3"/>
                </a:solidFill>
                <a:latin typeface="Calibri"/>
              </a:rPr>
              <a:t>DANTULARI NARAYANA RAJA COLLEGE
(AUTONOMUS)
</a:t>
            </a:r>
            <a:endParaRPr sz="3600" lang="en-IN">
              <a:solidFill>
                <a:srgbClr val="02A5E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pic>
        <p:nvPicPr>
          <p:cNvPr id="2097177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14630400" cy="2777490"/>
          </a:xfrm>
          <a:prstGeom prst="rect"/>
        </p:spPr>
      </p:pic>
      <p:sp>
        <p:nvSpPr>
          <p:cNvPr id="1048684" name="Text 1"/>
          <p:cNvSpPr/>
          <p:nvPr/>
        </p:nvSpPr>
        <p:spPr>
          <a:xfrm>
            <a:off x="1760220" y="4272796"/>
            <a:ext cx="11109960" cy="1461611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755"/>
              </a:lnSpc>
              <a:buNone/>
            </a:pPr>
            <a:r>
              <a:rPr b="1" dirty="0" sz="460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Conclusion: The Importance of Vaccination</a:t>
            </a:r>
            <a:endParaRPr dirty="0" sz="4604" lang="en-US"/>
          </a:p>
        </p:txBody>
      </p:sp>
      <p:sp>
        <p:nvSpPr>
          <p:cNvPr id="1048685" name="Text 2"/>
          <p:cNvSpPr/>
          <p:nvPr/>
        </p:nvSpPr>
        <p:spPr>
          <a:xfrm>
            <a:off x="1760220" y="6067663"/>
            <a:ext cx="11109960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are essential for protecting individual and public health. By getting vaccinated, we can contribute to a healthier and safer society for all.</a:t>
            </a:r>
            <a:endParaRPr dirty="0" sz="175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pic>
        <p:nvPicPr>
          <p:cNvPr id="2097153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/>
        </p:spPr>
      </p:pic>
      <p:sp>
        <p:nvSpPr>
          <p:cNvPr id="1048577" name="Text 1"/>
          <p:cNvSpPr/>
          <p:nvPr/>
        </p:nvSpPr>
        <p:spPr>
          <a:xfrm>
            <a:off x="6319599" y="1782604"/>
            <a:ext cx="7477601" cy="3025735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7942"/>
              </a:lnSpc>
              <a:buNone/>
            </a:pPr>
            <a:r>
              <a:rPr b="1" dirty="0" sz="635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Vaccines: A Powerful Tool for Health</a:t>
            </a:r>
            <a:endParaRPr dirty="0" sz="6354" lang="en-US"/>
          </a:p>
        </p:txBody>
      </p:sp>
      <p:sp>
        <p:nvSpPr>
          <p:cNvPr id="1048578" name="Text 2"/>
          <p:cNvSpPr/>
          <p:nvPr/>
        </p:nvSpPr>
        <p:spPr>
          <a:xfrm>
            <a:off x="6319599" y="5141595"/>
            <a:ext cx="7477601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are biological preparations that provide active immunity to a particular disease.</a:t>
            </a:r>
            <a:endParaRPr dirty="0" sz="175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85" name="Text 1"/>
          <p:cNvSpPr/>
          <p:nvPr/>
        </p:nvSpPr>
        <p:spPr>
          <a:xfrm>
            <a:off x="1760220" y="1195388"/>
            <a:ext cx="5847278" cy="73080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755"/>
              </a:lnSpc>
              <a:buNone/>
            </a:pPr>
            <a:r>
              <a:rPr b="1" dirty="0" sz="460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How Vaccines Work</a:t>
            </a:r>
            <a:endParaRPr dirty="0" sz="4604" lang="en-US"/>
          </a:p>
        </p:txBody>
      </p:sp>
      <p:sp>
        <p:nvSpPr>
          <p:cNvPr id="1048586" name="Shape 2"/>
          <p:cNvSpPr/>
          <p:nvPr/>
        </p:nvSpPr>
        <p:spPr>
          <a:xfrm>
            <a:off x="1760220" y="4868942"/>
            <a:ext cx="11109960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</p:spPr>
      </p:sp>
      <p:sp>
        <p:nvSpPr>
          <p:cNvPr id="1048587" name="Shape 3"/>
          <p:cNvSpPr/>
          <p:nvPr/>
        </p:nvSpPr>
        <p:spPr>
          <a:xfrm>
            <a:off x="3865543" y="4091404"/>
            <a:ext cx="99893" cy="777597"/>
          </a:xfrm>
          <a:prstGeom prst="roundRect">
            <a:avLst>
              <a:gd name="adj" fmla="val 133462"/>
            </a:avLst>
          </a:prstGeom>
          <a:solidFill>
            <a:srgbClr val="EEEFF5"/>
          </a:solidFill>
        </p:spPr>
      </p:sp>
      <p:sp>
        <p:nvSpPr>
          <p:cNvPr id="1048588" name="Shape 4"/>
          <p:cNvSpPr/>
          <p:nvPr/>
        </p:nvSpPr>
        <p:spPr>
          <a:xfrm>
            <a:off x="3665577" y="461897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589" name="Text 5"/>
          <p:cNvSpPr/>
          <p:nvPr/>
        </p:nvSpPr>
        <p:spPr>
          <a:xfrm>
            <a:off x="3853458" y="4693503"/>
            <a:ext cx="124182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dirty="0" sz="2763" lang="en-US"/>
          </a:p>
        </p:txBody>
      </p:sp>
      <p:sp>
        <p:nvSpPr>
          <p:cNvPr id="1048590" name="Text 6"/>
          <p:cNvSpPr/>
          <p:nvPr/>
        </p:nvSpPr>
        <p:spPr>
          <a:xfrm>
            <a:off x="2404943" y="2370534"/>
            <a:ext cx="3021211" cy="365522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Introduction of Antigen</a:t>
            </a:r>
            <a:endParaRPr dirty="0" sz="2302" lang="en-US"/>
          </a:p>
        </p:txBody>
      </p:sp>
      <p:sp>
        <p:nvSpPr>
          <p:cNvPr id="1048591" name="Text 7"/>
          <p:cNvSpPr/>
          <p:nvPr/>
        </p:nvSpPr>
        <p:spPr>
          <a:xfrm>
            <a:off x="1982391" y="2869287"/>
            <a:ext cx="3866317" cy="999768"/>
          </a:xfrm>
          <a:prstGeom prst="rect"/>
          <a:noFill/>
        </p:spPr>
        <p:txBody>
          <a:bodyPr anchor="t" rtlCol="0" wrap="square"/>
          <a:p>
            <a:pPr algn="ctr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introduce a weakened or inactive form of the virus or bacteria.</a:t>
            </a:r>
            <a:endParaRPr dirty="0" sz="1750" lang="en-US"/>
          </a:p>
        </p:txBody>
      </p:sp>
      <p:sp>
        <p:nvSpPr>
          <p:cNvPr id="1048592" name="Shape 8"/>
          <p:cNvSpPr/>
          <p:nvPr/>
        </p:nvSpPr>
        <p:spPr>
          <a:xfrm>
            <a:off x="6131897" y="4868882"/>
            <a:ext cx="99893" cy="777597"/>
          </a:xfrm>
          <a:prstGeom prst="roundRect">
            <a:avLst>
              <a:gd name="adj" fmla="val 133462"/>
            </a:avLst>
          </a:prstGeom>
          <a:solidFill>
            <a:srgbClr val="EEEFF5"/>
          </a:solidFill>
        </p:spPr>
      </p:sp>
      <p:sp>
        <p:nvSpPr>
          <p:cNvPr id="1048593" name="Shape 9"/>
          <p:cNvSpPr/>
          <p:nvPr/>
        </p:nvSpPr>
        <p:spPr>
          <a:xfrm>
            <a:off x="5931932" y="461897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594" name="Text 10"/>
          <p:cNvSpPr/>
          <p:nvPr/>
        </p:nvSpPr>
        <p:spPr>
          <a:xfrm>
            <a:off x="6083618" y="4693503"/>
            <a:ext cx="196453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dirty="0" sz="2763" lang="en-US"/>
          </a:p>
        </p:txBody>
      </p:sp>
      <p:sp>
        <p:nvSpPr>
          <p:cNvPr id="1048595" name="Text 11"/>
          <p:cNvSpPr/>
          <p:nvPr/>
        </p:nvSpPr>
        <p:spPr>
          <a:xfrm>
            <a:off x="4720114" y="5868829"/>
            <a:ext cx="2923580" cy="365522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Immune Response</a:t>
            </a:r>
            <a:endParaRPr dirty="0" sz="2302" lang="en-US"/>
          </a:p>
        </p:txBody>
      </p:sp>
      <p:sp>
        <p:nvSpPr>
          <p:cNvPr id="1048596" name="Text 12"/>
          <p:cNvSpPr/>
          <p:nvPr/>
        </p:nvSpPr>
        <p:spPr>
          <a:xfrm>
            <a:off x="4248745" y="6367582"/>
            <a:ext cx="3866317" cy="666512"/>
          </a:xfrm>
          <a:prstGeom prst="rect"/>
          <a:noFill/>
        </p:spPr>
        <p:txBody>
          <a:bodyPr anchor="t" rtlCol="0" wrap="square"/>
          <a:p>
            <a:pPr algn="ctr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body recognizes the antigen and mounts an immune response.</a:t>
            </a:r>
            <a:endParaRPr dirty="0" sz="1750" lang="en-US"/>
          </a:p>
        </p:txBody>
      </p:sp>
      <p:sp>
        <p:nvSpPr>
          <p:cNvPr id="1048597" name="Shape 13"/>
          <p:cNvSpPr/>
          <p:nvPr/>
        </p:nvSpPr>
        <p:spPr>
          <a:xfrm>
            <a:off x="8398371" y="4091404"/>
            <a:ext cx="99893" cy="777597"/>
          </a:xfrm>
          <a:prstGeom prst="roundRect">
            <a:avLst>
              <a:gd name="adj" fmla="val 133462"/>
            </a:avLst>
          </a:prstGeom>
          <a:solidFill>
            <a:srgbClr val="EEEFF5"/>
          </a:solidFill>
        </p:spPr>
      </p:sp>
      <p:sp>
        <p:nvSpPr>
          <p:cNvPr id="1048598" name="Shape 14"/>
          <p:cNvSpPr/>
          <p:nvPr/>
        </p:nvSpPr>
        <p:spPr>
          <a:xfrm>
            <a:off x="8198406" y="461897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599" name="Text 15"/>
          <p:cNvSpPr/>
          <p:nvPr/>
        </p:nvSpPr>
        <p:spPr>
          <a:xfrm>
            <a:off x="8353663" y="4693503"/>
            <a:ext cx="189428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dirty="0" sz="2763" lang="en-US"/>
          </a:p>
        </p:txBody>
      </p:sp>
      <p:sp>
        <p:nvSpPr>
          <p:cNvPr id="1048600" name="Text 16"/>
          <p:cNvSpPr/>
          <p:nvPr/>
        </p:nvSpPr>
        <p:spPr>
          <a:xfrm>
            <a:off x="6986588" y="2370534"/>
            <a:ext cx="2923580" cy="365522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Antibody Production</a:t>
            </a:r>
            <a:endParaRPr dirty="0" sz="2302" lang="en-US"/>
          </a:p>
        </p:txBody>
      </p:sp>
      <p:sp>
        <p:nvSpPr>
          <p:cNvPr id="1048601" name="Text 17"/>
          <p:cNvSpPr/>
          <p:nvPr/>
        </p:nvSpPr>
        <p:spPr>
          <a:xfrm>
            <a:off x="6515219" y="2869287"/>
            <a:ext cx="3866317" cy="999768"/>
          </a:xfrm>
          <a:prstGeom prst="rect"/>
          <a:noFill/>
        </p:spPr>
        <p:txBody>
          <a:bodyPr anchor="t" rtlCol="0" wrap="square"/>
          <a:p>
            <a:pPr algn="ctr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immune system produces antibodies that can fight off the disease.</a:t>
            </a:r>
            <a:endParaRPr dirty="0" sz="1750" lang="en-US"/>
          </a:p>
        </p:txBody>
      </p:sp>
      <p:sp>
        <p:nvSpPr>
          <p:cNvPr id="1048602" name="Shape 18"/>
          <p:cNvSpPr/>
          <p:nvPr/>
        </p:nvSpPr>
        <p:spPr>
          <a:xfrm>
            <a:off x="10664845" y="4868882"/>
            <a:ext cx="99893" cy="777597"/>
          </a:xfrm>
          <a:prstGeom prst="roundRect">
            <a:avLst>
              <a:gd name="adj" fmla="val 133462"/>
            </a:avLst>
          </a:prstGeom>
          <a:solidFill>
            <a:srgbClr val="EEEFF5"/>
          </a:solidFill>
        </p:spPr>
      </p:sp>
      <p:sp>
        <p:nvSpPr>
          <p:cNvPr id="1048603" name="Shape 19"/>
          <p:cNvSpPr/>
          <p:nvPr/>
        </p:nvSpPr>
        <p:spPr>
          <a:xfrm>
            <a:off x="10464879" y="461897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604" name="Text 20"/>
          <p:cNvSpPr/>
          <p:nvPr/>
        </p:nvSpPr>
        <p:spPr>
          <a:xfrm>
            <a:off x="10608707" y="4693503"/>
            <a:ext cx="212288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</a:t>
            </a:r>
            <a:endParaRPr dirty="0" sz="2763" lang="en-US"/>
          </a:p>
        </p:txBody>
      </p:sp>
      <p:sp>
        <p:nvSpPr>
          <p:cNvPr id="1048605" name="Text 21"/>
          <p:cNvSpPr/>
          <p:nvPr/>
        </p:nvSpPr>
        <p:spPr>
          <a:xfrm>
            <a:off x="9252942" y="5868829"/>
            <a:ext cx="2923580" cy="365522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Long-Term Immunity</a:t>
            </a:r>
            <a:endParaRPr dirty="0" sz="2302" lang="en-US"/>
          </a:p>
        </p:txBody>
      </p:sp>
      <p:sp>
        <p:nvSpPr>
          <p:cNvPr id="1048606" name="Text 22"/>
          <p:cNvSpPr/>
          <p:nvPr/>
        </p:nvSpPr>
        <p:spPr>
          <a:xfrm>
            <a:off x="8781574" y="6367582"/>
            <a:ext cx="3866436" cy="666512"/>
          </a:xfrm>
          <a:prstGeom prst="rect"/>
          <a:noFill/>
        </p:spPr>
        <p:txBody>
          <a:bodyPr anchor="t" rtlCol="0" wrap="square"/>
          <a:p>
            <a:pPr algn="ctr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This provides long-term protection against the disease.</a:t>
            </a:r>
            <a:endParaRPr dirty="0" sz="175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11" name="Text 1"/>
          <p:cNvSpPr/>
          <p:nvPr/>
        </p:nvSpPr>
        <p:spPr>
          <a:xfrm>
            <a:off x="2508052" y="529709"/>
            <a:ext cx="5060156" cy="632460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4981"/>
              </a:lnSpc>
              <a:buNone/>
            </a:pPr>
            <a:r>
              <a:rPr b="1" dirty="0" sz="398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History of Vaccines</a:t>
            </a:r>
            <a:endParaRPr dirty="0" sz="3984" lang="en-US"/>
          </a:p>
        </p:txBody>
      </p:sp>
      <p:pic>
        <p:nvPicPr>
          <p:cNvPr id="2097159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508052" y="1546741"/>
            <a:ext cx="961430" cy="1538288"/>
          </a:xfrm>
          <a:prstGeom prst="rect"/>
        </p:spPr>
      </p:pic>
      <p:sp>
        <p:nvSpPr>
          <p:cNvPr id="1048612" name="Text 2"/>
          <p:cNvSpPr/>
          <p:nvPr/>
        </p:nvSpPr>
        <p:spPr>
          <a:xfrm>
            <a:off x="3757851" y="1739027"/>
            <a:ext cx="2530078" cy="31623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90"/>
              </a:lnSpc>
              <a:buNone/>
            </a:pPr>
            <a:r>
              <a:rPr b="1" dirty="0" sz="199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1796</a:t>
            </a:r>
            <a:endParaRPr dirty="0" sz="1992" lang="en-US"/>
          </a:p>
        </p:txBody>
      </p:sp>
      <p:sp>
        <p:nvSpPr>
          <p:cNvPr id="1048613" name="Text 3"/>
          <p:cNvSpPr/>
          <p:nvPr/>
        </p:nvSpPr>
        <p:spPr>
          <a:xfrm>
            <a:off x="3757851" y="2170628"/>
            <a:ext cx="8364498" cy="28836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271"/>
              </a:lnSpc>
              <a:buNone/>
            </a:pPr>
            <a:r>
              <a:rPr dirty="0" sz="1514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Edward Jenner develops the first smallpox vaccine.</a:t>
            </a:r>
            <a:endParaRPr dirty="0" sz="1514" lang="en-US"/>
          </a:p>
        </p:txBody>
      </p:sp>
      <p:pic>
        <p:nvPicPr>
          <p:cNvPr id="2097160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508052" y="3085028"/>
            <a:ext cx="961430" cy="1538288"/>
          </a:xfrm>
          <a:prstGeom prst="rect"/>
        </p:spPr>
      </p:pic>
      <p:sp>
        <p:nvSpPr>
          <p:cNvPr id="1048614" name="Text 4"/>
          <p:cNvSpPr/>
          <p:nvPr/>
        </p:nvSpPr>
        <p:spPr>
          <a:xfrm>
            <a:off x="3757851" y="3277314"/>
            <a:ext cx="2530078" cy="31623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90"/>
              </a:lnSpc>
              <a:buNone/>
            </a:pPr>
            <a:r>
              <a:rPr b="1" dirty="0" sz="199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1885</a:t>
            </a:r>
            <a:endParaRPr dirty="0" sz="1992" lang="en-US"/>
          </a:p>
        </p:txBody>
      </p:sp>
      <p:sp>
        <p:nvSpPr>
          <p:cNvPr id="1048615" name="Text 5"/>
          <p:cNvSpPr/>
          <p:nvPr/>
        </p:nvSpPr>
        <p:spPr>
          <a:xfrm>
            <a:off x="3757851" y="3708916"/>
            <a:ext cx="8364498" cy="28836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271"/>
              </a:lnSpc>
              <a:buNone/>
            </a:pPr>
            <a:r>
              <a:rPr dirty="0" sz="1514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Louis Pasteur develops the first rabies vaccine.</a:t>
            </a:r>
            <a:endParaRPr dirty="0" sz="1514" lang="en-US"/>
          </a:p>
        </p:txBody>
      </p:sp>
      <p:pic>
        <p:nvPicPr>
          <p:cNvPr id="2097161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2508052" y="4623316"/>
            <a:ext cx="961430" cy="1538288"/>
          </a:xfrm>
          <a:prstGeom prst="rect"/>
        </p:spPr>
      </p:pic>
      <p:sp>
        <p:nvSpPr>
          <p:cNvPr id="1048616" name="Text 6"/>
          <p:cNvSpPr/>
          <p:nvPr/>
        </p:nvSpPr>
        <p:spPr>
          <a:xfrm>
            <a:off x="3757851" y="4815602"/>
            <a:ext cx="2530078" cy="31623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90"/>
              </a:lnSpc>
              <a:buNone/>
            </a:pPr>
            <a:r>
              <a:rPr b="1" dirty="0" sz="199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1955</a:t>
            </a:r>
            <a:endParaRPr dirty="0" sz="1992" lang="en-US"/>
          </a:p>
        </p:txBody>
      </p:sp>
      <p:sp>
        <p:nvSpPr>
          <p:cNvPr id="1048617" name="Text 7"/>
          <p:cNvSpPr/>
          <p:nvPr/>
        </p:nvSpPr>
        <p:spPr>
          <a:xfrm>
            <a:off x="3757851" y="5247203"/>
            <a:ext cx="8364498" cy="28836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271"/>
              </a:lnSpc>
              <a:buNone/>
            </a:pPr>
            <a:r>
              <a:rPr dirty="0" sz="1514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Jonas Salk develops the first polio vaccine.</a:t>
            </a:r>
            <a:endParaRPr dirty="0" sz="1514" lang="en-US"/>
          </a:p>
        </p:txBody>
      </p:sp>
      <p:pic>
        <p:nvPicPr>
          <p:cNvPr id="2097162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2508052" y="6161603"/>
            <a:ext cx="961430" cy="1538288"/>
          </a:xfrm>
          <a:prstGeom prst="rect"/>
        </p:spPr>
      </p:pic>
      <p:sp>
        <p:nvSpPr>
          <p:cNvPr id="1048618" name="Text 8"/>
          <p:cNvSpPr/>
          <p:nvPr/>
        </p:nvSpPr>
        <p:spPr>
          <a:xfrm>
            <a:off x="3757851" y="6353889"/>
            <a:ext cx="2530078" cy="316230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490"/>
              </a:lnSpc>
              <a:buNone/>
            </a:pPr>
            <a:r>
              <a:rPr b="1" dirty="0" sz="199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Present Day</a:t>
            </a:r>
            <a:endParaRPr dirty="0" sz="1992" lang="en-US"/>
          </a:p>
        </p:txBody>
      </p:sp>
      <p:sp>
        <p:nvSpPr>
          <p:cNvPr id="1048619" name="Text 9"/>
          <p:cNvSpPr/>
          <p:nvPr/>
        </p:nvSpPr>
        <p:spPr>
          <a:xfrm>
            <a:off x="3757851" y="6785491"/>
            <a:ext cx="8364498" cy="288369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271"/>
              </a:lnSpc>
              <a:buNone/>
            </a:pPr>
            <a:r>
              <a:rPr dirty="0" sz="1514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Continuous development of vaccines for various diseases.</a:t>
            </a:r>
            <a:endParaRPr dirty="0" sz="1514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24" name="Text 1"/>
          <p:cNvSpPr/>
          <p:nvPr/>
        </p:nvSpPr>
        <p:spPr>
          <a:xfrm>
            <a:off x="1760220" y="2744629"/>
            <a:ext cx="5847278" cy="73080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755"/>
              </a:lnSpc>
              <a:buNone/>
            </a:pPr>
            <a:r>
              <a:rPr b="1" dirty="0" sz="460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Types of Vaccines</a:t>
            </a:r>
            <a:endParaRPr dirty="0" sz="4604" lang="en-US"/>
          </a:p>
        </p:txBody>
      </p:sp>
      <p:sp>
        <p:nvSpPr>
          <p:cNvPr id="1048625" name="Text 2"/>
          <p:cNvSpPr/>
          <p:nvPr/>
        </p:nvSpPr>
        <p:spPr>
          <a:xfrm>
            <a:off x="1760220" y="4030861"/>
            <a:ext cx="2923580" cy="36552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Live-Attenuated</a:t>
            </a:r>
            <a:endParaRPr dirty="0" sz="2302" lang="en-US"/>
          </a:p>
        </p:txBody>
      </p:sp>
      <p:sp>
        <p:nvSpPr>
          <p:cNvPr id="1048626" name="Text 3"/>
          <p:cNvSpPr/>
          <p:nvPr/>
        </p:nvSpPr>
        <p:spPr>
          <a:xfrm>
            <a:off x="1760220" y="4618553"/>
            <a:ext cx="3341608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Contain a weakened form of the virus.</a:t>
            </a:r>
            <a:endParaRPr dirty="0" sz="1750" lang="en-US"/>
          </a:p>
        </p:txBody>
      </p:sp>
      <p:sp>
        <p:nvSpPr>
          <p:cNvPr id="1048627" name="Text 4"/>
          <p:cNvSpPr/>
          <p:nvPr/>
        </p:nvSpPr>
        <p:spPr>
          <a:xfrm>
            <a:off x="5651421" y="4030861"/>
            <a:ext cx="2923580" cy="36552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Inactivated</a:t>
            </a:r>
            <a:endParaRPr dirty="0" sz="2302" lang="en-US"/>
          </a:p>
        </p:txBody>
      </p:sp>
      <p:sp>
        <p:nvSpPr>
          <p:cNvPr id="1048628" name="Text 5"/>
          <p:cNvSpPr/>
          <p:nvPr/>
        </p:nvSpPr>
        <p:spPr>
          <a:xfrm>
            <a:off x="5651421" y="4618553"/>
            <a:ext cx="3341608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Contain a killed version of the virus.</a:t>
            </a:r>
            <a:endParaRPr dirty="0" sz="1750" lang="en-US"/>
          </a:p>
        </p:txBody>
      </p:sp>
      <p:sp>
        <p:nvSpPr>
          <p:cNvPr id="1048629" name="Text 6"/>
          <p:cNvSpPr/>
          <p:nvPr/>
        </p:nvSpPr>
        <p:spPr>
          <a:xfrm>
            <a:off x="9542621" y="4030861"/>
            <a:ext cx="2923580" cy="36552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Subunit</a:t>
            </a:r>
            <a:endParaRPr dirty="0" sz="2302" lang="en-US"/>
          </a:p>
        </p:txBody>
      </p:sp>
      <p:sp>
        <p:nvSpPr>
          <p:cNvPr id="1048630" name="Text 7"/>
          <p:cNvSpPr/>
          <p:nvPr/>
        </p:nvSpPr>
        <p:spPr>
          <a:xfrm>
            <a:off x="9542621" y="4618553"/>
            <a:ext cx="3341608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Contain only a specific part of the virus.</a:t>
            </a:r>
            <a:endParaRPr dirty="0" sz="175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35" name="Text 1"/>
          <p:cNvSpPr/>
          <p:nvPr/>
        </p:nvSpPr>
        <p:spPr>
          <a:xfrm>
            <a:off x="1760220" y="2000964"/>
            <a:ext cx="5847278" cy="73080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755"/>
              </a:lnSpc>
              <a:buNone/>
            </a:pPr>
            <a:r>
              <a:rPr b="1" dirty="0" sz="460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Benefits of Vaccines</a:t>
            </a:r>
            <a:endParaRPr dirty="0" sz="4604" lang="en-US"/>
          </a:p>
        </p:txBody>
      </p:sp>
      <p:sp>
        <p:nvSpPr>
          <p:cNvPr id="1048636" name="Shape 2"/>
          <p:cNvSpPr/>
          <p:nvPr/>
        </p:nvSpPr>
        <p:spPr>
          <a:xfrm>
            <a:off x="1760220" y="342602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637" name="Text 3"/>
          <p:cNvSpPr/>
          <p:nvPr/>
        </p:nvSpPr>
        <p:spPr>
          <a:xfrm>
            <a:off x="1948101" y="3500557"/>
            <a:ext cx="124182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dirty="0" sz="2763" lang="en-US"/>
          </a:p>
        </p:txBody>
      </p:sp>
      <p:sp>
        <p:nvSpPr>
          <p:cNvPr id="1048638" name="Text 4"/>
          <p:cNvSpPr/>
          <p:nvPr/>
        </p:nvSpPr>
        <p:spPr>
          <a:xfrm>
            <a:off x="2482334" y="3426023"/>
            <a:ext cx="2923580" cy="36552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Disease Prevention</a:t>
            </a:r>
            <a:endParaRPr dirty="0" sz="2302" lang="en-US"/>
          </a:p>
        </p:txBody>
      </p:sp>
      <p:sp>
        <p:nvSpPr>
          <p:cNvPr id="1048639" name="Text 5"/>
          <p:cNvSpPr/>
          <p:nvPr/>
        </p:nvSpPr>
        <p:spPr>
          <a:xfrm>
            <a:off x="2482334" y="3924776"/>
            <a:ext cx="4721781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protect individuals and communities from infectious diseases.</a:t>
            </a:r>
            <a:endParaRPr dirty="0" sz="1750" lang="en-US"/>
          </a:p>
        </p:txBody>
      </p:sp>
      <p:sp>
        <p:nvSpPr>
          <p:cNvPr id="1048640" name="Shape 6"/>
          <p:cNvSpPr/>
          <p:nvPr/>
        </p:nvSpPr>
        <p:spPr>
          <a:xfrm>
            <a:off x="7426285" y="342602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641" name="Text 7"/>
          <p:cNvSpPr/>
          <p:nvPr/>
        </p:nvSpPr>
        <p:spPr>
          <a:xfrm>
            <a:off x="7577971" y="3500557"/>
            <a:ext cx="196453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dirty="0" sz="2763" lang="en-US"/>
          </a:p>
        </p:txBody>
      </p:sp>
      <p:sp>
        <p:nvSpPr>
          <p:cNvPr id="1048642" name="Text 8"/>
          <p:cNvSpPr/>
          <p:nvPr/>
        </p:nvSpPr>
        <p:spPr>
          <a:xfrm>
            <a:off x="8148399" y="3426023"/>
            <a:ext cx="3900726" cy="36552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Reduced Morbidity &amp; Mortality</a:t>
            </a:r>
            <a:endParaRPr dirty="0" sz="2302" lang="en-US"/>
          </a:p>
        </p:txBody>
      </p:sp>
      <p:sp>
        <p:nvSpPr>
          <p:cNvPr id="1048643" name="Text 9"/>
          <p:cNvSpPr/>
          <p:nvPr/>
        </p:nvSpPr>
        <p:spPr>
          <a:xfrm>
            <a:off x="8148399" y="3924776"/>
            <a:ext cx="4721781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can significantly reduce the incidence of severe illness and death.</a:t>
            </a:r>
            <a:endParaRPr dirty="0" sz="1750" lang="en-US"/>
          </a:p>
        </p:txBody>
      </p:sp>
      <p:sp>
        <p:nvSpPr>
          <p:cNvPr id="1048644" name="Shape 10"/>
          <p:cNvSpPr/>
          <p:nvPr/>
        </p:nvSpPr>
        <p:spPr>
          <a:xfrm>
            <a:off x="1760220" y="506337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645" name="Text 11"/>
          <p:cNvSpPr/>
          <p:nvPr/>
        </p:nvSpPr>
        <p:spPr>
          <a:xfrm>
            <a:off x="1915478" y="5137904"/>
            <a:ext cx="189428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dirty="0" sz="2763" lang="en-US"/>
          </a:p>
        </p:txBody>
      </p:sp>
      <p:sp>
        <p:nvSpPr>
          <p:cNvPr id="1048646" name="Text 12"/>
          <p:cNvSpPr/>
          <p:nvPr/>
        </p:nvSpPr>
        <p:spPr>
          <a:xfrm>
            <a:off x="2482334" y="5063371"/>
            <a:ext cx="2923580" cy="36552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Cost-Effectiveness</a:t>
            </a:r>
            <a:endParaRPr dirty="0" sz="2302" lang="en-US"/>
          </a:p>
        </p:txBody>
      </p:sp>
      <p:sp>
        <p:nvSpPr>
          <p:cNvPr id="1048647" name="Text 13"/>
          <p:cNvSpPr/>
          <p:nvPr/>
        </p:nvSpPr>
        <p:spPr>
          <a:xfrm>
            <a:off x="2482334" y="5562124"/>
            <a:ext cx="4721781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are a cost-effective public health intervention.</a:t>
            </a:r>
            <a:endParaRPr dirty="0" sz="1750" lang="en-US"/>
          </a:p>
        </p:txBody>
      </p:sp>
      <p:sp>
        <p:nvSpPr>
          <p:cNvPr id="1048648" name="Shape 14"/>
          <p:cNvSpPr/>
          <p:nvPr/>
        </p:nvSpPr>
        <p:spPr>
          <a:xfrm>
            <a:off x="7426285" y="506337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</p:spPr>
      </p:sp>
      <p:sp>
        <p:nvSpPr>
          <p:cNvPr id="1048649" name="Text 15"/>
          <p:cNvSpPr/>
          <p:nvPr/>
        </p:nvSpPr>
        <p:spPr>
          <a:xfrm>
            <a:off x="7570113" y="5137904"/>
            <a:ext cx="212288" cy="35087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763"/>
              </a:lnSpc>
              <a:buNone/>
            </a:pPr>
            <a:r>
              <a:rPr b="1" dirty="0" sz="2763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</a:t>
            </a:r>
            <a:endParaRPr dirty="0" sz="2763" lang="en-US"/>
          </a:p>
        </p:txBody>
      </p:sp>
      <p:sp>
        <p:nvSpPr>
          <p:cNvPr id="1048650" name="Text 16"/>
          <p:cNvSpPr/>
          <p:nvPr/>
        </p:nvSpPr>
        <p:spPr>
          <a:xfrm>
            <a:off x="8148399" y="5063371"/>
            <a:ext cx="2923580" cy="365522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Collective Immunity</a:t>
            </a:r>
            <a:endParaRPr dirty="0" sz="2302" lang="en-US"/>
          </a:p>
        </p:txBody>
      </p:sp>
      <p:sp>
        <p:nvSpPr>
          <p:cNvPr id="1048651" name="Text 17"/>
          <p:cNvSpPr/>
          <p:nvPr/>
        </p:nvSpPr>
        <p:spPr>
          <a:xfrm>
            <a:off x="8148399" y="5562124"/>
            <a:ext cx="4721781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protect vulnerable individuals who cannot be vaccinated.</a:t>
            </a:r>
            <a:endParaRPr dirty="0" sz="175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56" name="Text 1"/>
          <p:cNvSpPr/>
          <p:nvPr/>
        </p:nvSpPr>
        <p:spPr>
          <a:xfrm>
            <a:off x="1760220" y="1964055"/>
            <a:ext cx="8990528" cy="73080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755"/>
              </a:lnSpc>
              <a:buNone/>
            </a:pPr>
            <a:r>
              <a:rPr b="1" dirty="0" sz="460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Vaccine Myths and Misconceptions</a:t>
            </a:r>
            <a:endParaRPr dirty="0" sz="4604" lang="en-US"/>
          </a:p>
        </p:txBody>
      </p:sp>
      <p:sp>
        <p:nvSpPr>
          <p:cNvPr id="1048657" name="Text 2"/>
          <p:cNvSpPr/>
          <p:nvPr/>
        </p:nvSpPr>
        <p:spPr>
          <a:xfrm>
            <a:off x="1982391" y="3280053"/>
            <a:ext cx="5106829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Myth</a:t>
            </a:r>
            <a:endParaRPr dirty="0" sz="1750" lang="en-US"/>
          </a:p>
        </p:txBody>
      </p:sp>
      <p:sp>
        <p:nvSpPr>
          <p:cNvPr id="1048658" name="Text 3"/>
          <p:cNvSpPr/>
          <p:nvPr/>
        </p:nvSpPr>
        <p:spPr>
          <a:xfrm>
            <a:off x="7541181" y="3280053"/>
            <a:ext cx="5106829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Fact</a:t>
            </a:r>
            <a:endParaRPr dirty="0" sz="1750" lang="en-US"/>
          </a:p>
        </p:txBody>
      </p:sp>
      <p:sp>
        <p:nvSpPr>
          <p:cNvPr id="1048659" name="Shape 4"/>
          <p:cNvSpPr/>
          <p:nvPr/>
        </p:nvSpPr>
        <p:spPr>
          <a:xfrm>
            <a:off x="1760220" y="3754160"/>
            <a:ext cx="11109960" cy="614958"/>
          </a:xfrm>
          <a:prstGeom prst="rect"/>
          <a:solidFill>
            <a:srgbClr val="4B54FF">
              <a:alpha val="5000"/>
            </a:srgbClr>
          </a:solidFill>
        </p:spPr>
      </p:sp>
      <p:sp>
        <p:nvSpPr>
          <p:cNvPr id="1048660" name="Text 5"/>
          <p:cNvSpPr/>
          <p:nvPr/>
        </p:nvSpPr>
        <p:spPr>
          <a:xfrm>
            <a:off x="1982391" y="3895011"/>
            <a:ext cx="5106829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cause autism.</a:t>
            </a:r>
            <a:endParaRPr dirty="0" sz="1750" lang="en-US"/>
          </a:p>
        </p:txBody>
      </p:sp>
      <p:sp>
        <p:nvSpPr>
          <p:cNvPr id="1048661" name="Text 6"/>
          <p:cNvSpPr/>
          <p:nvPr/>
        </p:nvSpPr>
        <p:spPr>
          <a:xfrm>
            <a:off x="7541181" y="3895011"/>
            <a:ext cx="5106829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Scientific evidence has debunked this link.</a:t>
            </a:r>
            <a:endParaRPr dirty="0" sz="1750" lang="en-US"/>
          </a:p>
        </p:txBody>
      </p:sp>
      <p:sp>
        <p:nvSpPr>
          <p:cNvPr id="1048662" name="Text 7"/>
          <p:cNvSpPr/>
          <p:nvPr/>
        </p:nvSpPr>
        <p:spPr>
          <a:xfrm>
            <a:off x="1982391" y="4509968"/>
            <a:ext cx="5106829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contain harmful ingredients.</a:t>
            </a:r>
            <a:endParaRPr dirty="0" sz="1750" lang="en-US"/>
          </a:p>
        </p:txBody>
      </p:sp>
      <p:sp>
        <p:nvSpPr>
          <p:cNvPr id="1048663" name="Text 8"/>
          <p:cNvSpPr/>
          <p:nvPr/>
        </p:nvSpPr>
        <p:spPr>
          <a:xfrm>
            <a:off x="7541181" y="4509968"/>
            <a:ext cx="5106829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are rigorously tested and contain safe ingredients.</a:t>
            </a:r>
            <a:endParaRPr dirty="0" sz="1750" lang="en-US"/>
          </a:p>
        </p:txBody>
      </p:sp>
      <p:sp>
        <p:nvSpPr>
          <p:cNvPr id="1048664" name="Shape 9"/>
          <p:cNvSpPr/>
          <p:nvPr/>
        </p:nvSpPr>
        <p:spPr>
          <a:xfrm>
            <a:off x="1760220" y="5317331"/>
            <a:ext cx="11109960" cy="948214"/>
          </a:xfrm>
          <a:prstGeom prst="rect"/>
          <a:solidFill>
            <a:srgbClr val="4B54FF">
              <a:alpha val="5000"/>
            </a:srgbClr>
          </a:solidFill>
        </p:spPr>
      </p:sp>
      <p:sp>
        <p:nvSpPr>
          <p:cNvPr id="1048665" name="Text 10"/>
          <p:cNvSpPr/>
          <p:nvPr/>
        </p:nvSpPr>
        <p:spPr>
          <a:xfrm>
            <a:off x="1982391" y="5458182"/>
            <a:ext cx="5106829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can spread the disease.</a:t>
            </a:r>
            <a:endParaRPr dirty="0" sz="1750" lang="en-US"/>
          </a:p>
        </p:txBody>
      </p:sp>
      <p:sp>
        <p:nvSpPr>
          <p:cNvPr id="1048666" name="Text 11"/>
          <p:cNvSpPr/>
          <p:nvPr/>
        </p:nvSpPr>
        <p:spPr>
          <a:xfrm>
            <a:off x="7541181" y="5458182"/>
            <a:ext cx="5106829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Vaccines contain weakened or inactive components.</a:t>
            </a:r>
            <a:endParaRPr dirty="0" sz="175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71" name="Text 1"/>
          <p:cNvSpPr/>
          <p:nvPr/>
        </p:nvSpPr>
        <p:spPr>
          <a:xfrm>
            <a:off x="1760220" y="2206347"/>
            <a:ext cx="5912048" cy="73080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755"/>
              </a:lnSpc>
              <a:buNone/>
            </a:pPr>
            <a:r>
              <a:rPr b="1" dirty="0" sz="4604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The Future of Vaccines</a:t>
            </a:r>
            <a:endParaRPr dirty="0" sz="4604" lang="en-US"/>
          </a:p>
        </p:txBody>
      </p:sp>
      <p:pic>
        <p:nvPicPr>
          <p:cNvPr id="2097171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760220" y="3381494"/>
            <a:ext cx="555427" cy="555427"/>
          </a:xfrm>
          <a:prstGeom prst="rect"/>
        </p:spPr>
      </p:pic>
      <p:sp>
        <p:nvSpPr>
          <p:cNvPr id="1048672" name="Text 2"/>
          <p:cNvSpPr/>
          <p:nvPr/>
        </p:nvSpPr>
        <p:spPr>
          <a:xfrm>
            <a:off x="1760220" y="4159091"/>
            <a:ext cx="2527459" cy="365522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mRNA Vaccines</a:t>
            </a:r>
            <a:endParaRPr dirty="0" sz="2302" lang="en-US"/>
          </a:p>
        </p:txBody>
      </p:sp>
      <p:sp>
        <p:nvSpPr>
          <p:cNvPr id="1048673" name="Text 3"/>
          <p:cNvSpPr/>
          <p:nvPr/>
        </p:nvSpPr>
        <p:spPr>
          <a:xfrm>
            <a:off x="1760220" y="4657844"/>
            <a:ext cx="2527459" cy="99976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Developments in mRNA vaccines offer new possibilities.</a:t>
            </a:r>
            <a:endParaRPr dirty="0" sz="1750" lang="en-US"/>
          </a:p>
        </p:txBody>
      </p:sp>
      <p:pic>
        <p:nvPicPr>
          <p:cNvPr id="2097172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620935" y="3381494"/>
            <a:ext cx="555427" cy="555427"/>
          </a:xfrm>
          <a:prstGeom prst="rect"/>
        </p:spPr>
      </p:pic>
      <p:sp>
        <p:nvSpPr>
          <p:cNvPr id="1048674" name="Text 4"/>
          <p:cNvSpPr/>
          <p:nvPr/>
        </p:nvSpPr>
        <p:spPr>
          <a:xfrm>
            <a:off x="4620935" y="4159091"/>
            <a:ext cx="2527578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Nanotechnology Vaccines</a:t>
            </a:r>
            <a:endParaRPr dirty="0" sz="2302" lang="en-US"/>
          </a:p>
        </p:txBody>
      </p:sp>
      <p:sp>
        <p:nvSpPr>
          <p:cNvPr id="1048675" name="Text 5"/>
          <p:cNvSpPr/>
          <p:nvPr/>
        </p:nvSpPr>
        <p:spPr>
          <a:xfrm>
            <a:off x="4620935" y="5023366"/>
            <a:ext cx="2527578" cy="99976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Nanotechnology is revolutionizing vaccine delivery.</a:t>
            </a:r>
            <a:endParaRPr dirty="0" sz="1750" lang="en-US"/>
          </a:p>
        </p:txBody>
      </p:sp>
      <p:pic>
        <p:nvPicPr>
          <p:cNvPr id="2097173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481768" y="3381494"/>
            <a:ext cx="555427" cy="555427"/>
          </a:xfrm>
          <a:prstGeom prst="rect"/>
        </p:spPr>
      </p:pic>
      <p:sp>
        <p:nvSpPr>
          <p:cNvPr id="1048676" name="Text 6"/>
          <p:cNvSpPr/>
          <p:nvPr/>
        </p:nvSpPr>
        <p:spPr>
          <a:xfrm>
            <a:off x="7481768" y="4159091"/>
            <a:ext cx="2527578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Personalized Vaccines</a:t>
            </a:r>
            <a:endParaRPr dirty="0" sz="2302" lang="en-US"/>
          </a:p>
        </p:txBody>
      </p:sp>
      <p:sp>
        <p:nvSpPr>
          <p:cNvPr id="1048677" name="Text 7"/>
          <p:cNvSpPr/>
          <p:nvPr/>
        </p:nvSpPr>
        <p:spPr>
          <a:xfrm>
            <a:off x="7481768" y="5023366"/>
            <a:ext cx="2527578" cy="666512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Tailored vaccines are becoming a reality.</a:t>
            </a:r>
            <a:endParaRPr dirty="0" sz="1750" lang="en-US"/>
          </a:p>
        </p:txBody>
      </p:sp>
      <p:pic>
        <p:nvPicPr>
          <p:cNvPr id="2097174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0342602" y="3381494"/>
            <a:ext cx="555427" cy="555427"/>
          </a:xfrm>
          <a:prstGeom prst="rect"/>
        </p:spPr>
      </p:pic>
      <p:sp>
        <p:nvSpPr>
          <p:cNvPr id="1048678" name="Text 8"/>
          <p:cNvSpPr/>
          <p:nvPr/>
        </p:nvSpPr>
        <p:spPr>
          <a:xfrm>
            <a:off x="10342602" y="4159091"/>
            <a:ext cx="2527578" cy="73104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878"/>
              </a:lnSpc>
              <a:buNone/>
            </a:pPr>
            <a:r>
              <a:rPr b="1" dirty="0" sz="2302" lang="en-US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Universal Flu Vaccine</a:t>
            </a:r>
            <a:endParaRPr dirty="0" sz="2302" lang="en-US"/>
          </a:p>
        </p:txBody>
      </p:sp>
      <p:sp>
        <p:nvSpPr>
          <p:cNvPr id="1048679" name="Text 9"/>
          <p:cNvSpPr/>
          <p:nvPr/>
        </p:nvSpPr>
        <p:spPr>
          <a:xfrm>
            <a:off x="10342602" y="5023366"/>
            <a:ext cx="2527578" cy="99976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lang="en-US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Efforts to develop a universal flu vaccine are ongoing.</a:t>
            </a:r>
            <a:endParaRPr dirty="0" sz="175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2024-06-16T21:50:25Z</dcterms:created>
  <dcterms:modified xsi:type="dcterms:W3CDTF">2024-06-17T09:53:19Z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8a3986cfa67f4f2b85d169b3090fdc57</vt:lpwstr>
  </property>
</Properties>
</file>