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58" r:id="rId1"/>
  </p:sldMasterIdLst>
  <p:notesMasterIdLst>
    <p:notesMasterId r:id="rId2"/>
  </p:notesMasterIdLst>
  <p:sldIdLst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7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"/>
          <p:cNvSpPr txBox="1"/>
          <p:nvPr/>
        </p:nvSpPr>
        <p:spPr>
          <a:xfrm>
            <a:off x="8993617" y="4987257"/>
            <a:ext cx="5636783" cy="5105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2800" i="1" lang="en-IN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b="1" sz="2800" i="1" lang="en-IN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577" name=""/>
          <p:cNvSpPr txBox="1"/>
          <p:nvPr/>
        </p:nvSpPr>
        <p:spPr>
          <a:xfrm>
            <a:off x="456499" y="3816317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7200" lang="en-IN">
                <a:solidFill>
                  <a:srgbClr val="FFFFFF"/>
                </a:solidFill>
                <a:latin typeface="Calibri"/>
              </a:rPr>
              <a:t>ADIKAVI NANNAYA UNIVERSITY</a:t>
            </a:r>
            <a:endParaRPr b="1" sz="7200" lang="en-IN">
              <a:solidFill>
                <a:srgbClr val="FFFFFF"/>
              </a:solidFill>
            </a:endParaRPr>
          </a:p>
        </p:txBody>
      </p:sp>
      <p:sp>
        <p:nvSpPr>
          <p:cNvPr id="1048578" name=""/>
          <p:cNvSpPr txBox="1"/>
          <p:nvPr/>
        </p:nvSpPr>
        <p:spPr>
          <a:xfrm rot="21600000">
            <a:off x="456499" y="1212848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  <p:sp>
        <p:nvSpPr>
          <p:cNvPr id="1048579" name=""/>
          <p:cNvSpPr txBox="1"/>
          <p:nvPr/>
        </p:nvSpPr>
        <p:spPr>
          <a:xfrm>
            <a:off x="10912037" y="624198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CCFECC"/>
                </a:solidFill>
                <a:latin typeface="Arial"/>
              </a:rPr>
              <a:t>C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o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CCFE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0144" y="753788"/>
            <a:ext cx="9472423" cy="627759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581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  <p:txBody>
          <a:bodyPr/>
          <a:p>
            <a:r>
              <a:rPr altLang="en-US" lang="zh-CN"/>
              <a:t>
</a:t>
            </a:r>
            <a:endParaRPr altLang="en-US" lang="zh-CN"/>
          </a:p>
        </p:txBody>
      </p:sp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82" name="Text 2"/>
          <p:cNvSpPr/>
          <p:nvPr/>
        </p:nvSpPr>
        <p:spPr>
          <a:xfrm>
            <a:off x="6319599" y="2060377"/>
            <a:ext cx="7477601" cy="180379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7101"/>
              </a:lnSpc>
              <a:buNone/>
            </a:pPr>
            <a:r>
              <a:rPr dirty="0" sz="5681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Introduction to Plant Tissue Culture</a:t>
            </a:r>
            <a:endParaRPr dirty="0" sz="5681" lang="en-US"/>
          </a:p>
        </p:txBody>
      </p:sp>
      <p:sp>
        <p:nvSpPr>
          <p:cNvPr id="1048583" name="Text 3"/>
          <p:cNvSpPr/>
          <p:nvPr/>
        </p:nvSpPr>
        <p:spPr>
          <a:xfrm>
            <a:off x="6319599" y="4197429"/>
            <a:ext cx="7477601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Plant tissue culture is the process of growing plant cells, tissues, or organs in a controlled, sterile environment. This technique allows for the rapid propagation and manipulation of plants, with applications in agriculture, biotechnology, and scientific research.</a:t>
            </a:r>
            <a:endParaRPr dirty="0" sz="175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588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pic>
        <p:nvPicPr>
          <p:cNvPr id="209715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/>
        </p:spPr>
      </p:pic>
      <p:sp>
        <p:nvSpPr>
          <p:cNvPr id="1048589" name="Text 2"/>
          <p:cNvSpPr/>
          <p:nvPr/>
        </p:nvSpPr>
        <p:spPr>
          <a:xfrm>
            <a:off x="4490799" y="1967270"/>
            <a:ext cx="7684175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Principles of Plant Tissue Culture</a:t>
            </a:r>
            <a:endParaRPr dirty="0" sz="4117" lang="en-US"/>
          </a:p>
        </p:txBody>
      </p:sp>
      <p:sp>
        <p:nvSpPr>
          <p:cNvPr id="1048590" name="Shape 3"/>
          <p:cNvSpPr/>
          <p:nvPr/>
        </p:nvSpPr>
        <p:spPr>
          <a:xfrm>
            <a:off x="4490799" y="32038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</p:spPr>
      </p:sp>
      <p:sp>
        <p:nvSpPr>
          <p:cNvPr id="1048591" name="Text 4"/>
          <p:cNvSpPr/>
          <p:nvPr/>
        </p:nvSpPr>
        <p:spPr>
          <a:xfrm>
            <a:off x="4690705" y="3296960"/>
            <a:ext cx="100132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dirty="0" sz="2470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dirty="0" sz="2470" lang="en-US"/>
          </a:p>
        </p:txBody>
      </p:sp>
      <p:sp>
        <p:nvSpPr>
          <p:cNvPr id="1048592" name="Text 5"/>
          <p:cNvSpPr/>
          <p:nvPr/>
        </p:nvSpPr>
        <p:spPr>
          <a:xfrm>
            <a:off x="5212913" y="3203853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Totipotency</a:t>
            </a:r>
            <a:endParaRPr dirty="0" sz="2058" lang="en-US"/>
          </a:p>
        </p:txBody>
      </p:sp>
      <p:sp>
        <p:nvSpPr>
          <p:cNvPr id="1048593" name="Text 6"/>
          <p:cNvSpPr/>
          <p:nvPr/>
        </p:nvSpPr>
        <p:spPr>
          <a:xfrm>
            <a:off x="5212913" y="3663910"/>
            <a:ext cx="38200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Plant cells have the ability to regenerate into a complete plant from a single cell.</a:t>
            </a:r>
            <a:endParaRPr dirty="0" sz="1750" lang="en-US"/>
          </a:p>
        </p:txBody>
      </p:sp>
      <p:sp>
        <p:nvSpPr>
          <p:cNvPr id="1048594" name="Shape 7"/>
          <p:cNvSpPr/>
          <p:nvPr/>
        </p:nvSpPr>
        <p:spPr>
          <a:xfrm>
            <a:off x="9255085" y="32038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</p:spPr>
      </p:sp>
      <p:sp>
        <p:nvSpPr>
          <p:cNvPr id="1048595" name="Text 8"/>
          <p:cNvSpPr/>
          <p:nvPr/>
        </p:nvSpPr>
        <p:spPr>
          <a:xfrm>
            <a:off x="9425226" y="3296960"/>
            <a:ext cx="15966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dirty="0" sz="2470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dirty="0" sz="2470" lang="en-US"/>
          </a:p>
        </p:txBody>
      </p:sp>
      <p:sp>
        <p:nvSpPr>
          <p:cNvPr id="1048596" name="Text 9"/>
          <p:cNvSpPr/>
          <p:nvPr/>
        </p:nvSpPr>
        <p:spPr>
          <a:xfrm>
            <a:off x="9977199" y="3203853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Aseptic Technique</a:t>
            </a:r>
            <a:endParaRPr dirty="0" sz="2058" lang="en-US"/>
          </a:p>
        </p:txBody>
      </p:sp>
      <p:sp>
        <p:nvSpPr>
          <p:cNvPr id="1048597" name="Text 10"/>
          <p:cNvSpPr/>
          <p:nvPr/>
        </p:nvSpPr>
        <p:spPr>
          <a:xfrm>
            <a:off x="9977199" y="3663910"/>
            <a:ext cx="3820001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Maintaining a sterile environment is crucial to prevent microbial contamination.</a:t>
            </a:r>
            <a:endParaRPr dirty="0" sz="1750" lang="en-US"/>
          </a:p>
        </p:txBody>
      </p:sp>
      <p:sp>
        <p:nvSpPr>
          <p:cNvPr id="1048598" name="Shape 11"/>
          <p:cNvSpPr/>
          <p:nvPr/>
        </p:nvSpPr>
        <p:spPr>
          <a:xfrm>
            <a:off x="4490799" y="513576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</p:spPr>
      </p:sp>
      <p:sp>
        <p:nvSpPr>
          <p:cNvPr id="1048599" name="Text 12"/>
          <p:cNvSpPr/>
          <p:nvPr/>
        </p:nvSpPr>
        <p:spPr>
          <a:xfrm>
            <a:off x="4659273" y="5228868"/>
            <a:ext cx="162878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dirty="0" sz="2470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dirty="0" sz="2470" lang="en-US"/>
          </a:p>
        </p:txBody>
      </p:sp>
      <p:sp>
        <p:nvSpPr>
          <p:cNvPr id="1048600" name="Text 13"/>
          <p:cNvSpPr/>
          <p:nvPr/>
        </p:nvSpPr>
        <p:spPr>
          <a:xfrm>
            <a:off x="5212913" y="5135761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Nutrient Media</a:t>
            </a:r>
            <a:endParaRPr dirty="0" sz="2058" lang="en-US"/>
          </a:p>
        </p:txBody>
      </p:sp>
      <p:sp>
        <p:nvSpPr>
          <p:cNvPr id="1048601" name="Text 14"/>
          <p:cNvSpPr/>
          <p:nvPr/>
        </p:nvSpPr>
        <p:spPr>
          <a:xfrm>
            <a:off x="5212913" y="5595818"/>
            <a:ext cx="8584287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Specialized culture media provide the necessary nutrients, hormones, and growth factors for plant cells to thrive.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606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sp>
        <p:nvSpPr>
          <p:cNvPr id="1048607" name="Text 2"/>
          <p:cNvSpPr/>
          <p:nvPr/>
        </p:nvSpPr>
        <p:spPr>
          <a:xfrm>
            <a:off x="2348389" y="2302788"/>
            <a:ext cx="5795843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Techniques and Methods</a:t>
            </a:r>
            <a:endParaRPr dirty="0" sz="4117" lang="en-US"/>
          </a:p>
        </p:txBody>
      </p:sp>
      <p:sp>
        <p:nvSpPr>
          <p:cNvPr id="1048608" name="Text 3"/>
          <p:cNvSpPr/>
          <p:nvPr/>
        </p:nvSpPr>
        <p:spPr>
          <a:xfrm>
            <a:off x="2348389" y="3511629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Callus Culture</a:t>
            </a:r>
            <a:endParaRPr dirty="0" sz="2058" lang="en-US"/>
          </a:p>
        </p:txBody>
      </p:sp>
      <p:sp>
        <p:nvSpPr>
          <p:cNvPr id="1048609" name="Text 4"/>
          <p:cNvSpPr/>
          <p:nvPr/>
        </p:nvSpPr>
        <p:spPr>
          <a:xfrm>
            <a:off x="2348389" y="4060627"/>
            <a:ext cx="2949416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Inducing the growth of undifferentiated plant cells to form a mass of tissue.</a:t>
            </a:r>
            <a:endParaRPr dirty="0" sz="1750" lang="en-US"/>
          </a:p>
        </p:txBody>
      </p:sp>
      <p:sp>
        <p:nvSpPr>
          <p:cNvPr id="1048610" name="Text 5"/>
          <p:cNvSpPr/>
          <p:nvPr/>
        </p:nvSpPr>
        <p:spPr>
          <a:xfrm>
            <a:off x="5847398" y="3511629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Organ Culture</a:t>
            </a:r>
            <a:endParaRPr dirty="0" sz="2058" lang="en-US"/>
          </a:p>
        </p:txBody>
      </p:sp>
      <p:sp>
        <p:nvSpPr>
          <p:cNvPr id="1048611" name="Text 6"/>
          <p:cNvSpPr/>
          <p:nvPr/>
        </p:nvSpPr>
        <p:spPr>
          <a:xfrm>
            <a:off x="5847398" y="4060627"/>
            <a:ext cx="2949416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Culturing isolated plant organs, such as roots, shoots, or flowers, to promote growth and development.</a:t>
            </a:r>
            <a:endParaRPr dirty="0" sz="1750" lang="en-US"/>
          </a:p>
        </p:txBody>
      </p:sp>
      <p:sp>
        <p:nvSpPr>
          <p:cNvPr id="1048612" name="Text 7"/>
          <p:cNvSpPr/>
          <p:nvPr/>
        </p:nvSpPr>
        <p:spPr>
          <a:xfrm>
            <a:off x="9346406" y="3511629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Micropropagation</a:t>
            </a:r>
            <a:endParaRPr dirty="0" sz="2058" lang="en-US"/>
          </a:p>
        </p:txBody>
      </p:sp>
      <p:sp>
        <p:nvSpPr>
          <p:cNvPr id="1048613" name="Text 8"/>
          <p:cNvSpPr/>
          <p:nvPr/>
        </p:nvSpPr>
        <p:spPr>
          <a:xfrm>
            <a:off x="9346406" y="4060627"/>
            <a:ext cx="2949416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Rapidly multiplying plants by using small plant parts, such as meristems or axillary buds.</a:t>
            </a:r>
            <a:endParaRPr dirty="0" sz="175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618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sp>
        <p:nvSpPr>
          <p:cNvPr id="1048619" name="Text 2"/>
          <p:cNvSpPr/>
          <p:nvPr/>
        </p:nvSpPr>
        <p:spPr>
          <a:xfrm>
            <a:off x="2348389" y="1550670"/>
            <a:ext cx="8344495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Applications of Plant Tissue Culture</a:t>
            </a:r>
            <a:endParaRPr dirty="0" sz="4117" lang="en-US"/>
          </a:p>
        </p:txBody>
      </p:sp>
      <p:sp>
        <p:nvSpPr>
          <p:cNvPr id="1048620" name="Shape 3"/>
          <p:cNvSpPr/>
          <p:nvPr/>
        </p:nvSpPr>
        <p:spPr>
          <a:xfrm>
            <a:off x="2348389" y="2648426"/>
            <a:ext cx="4855726" cy="1904167"/>
          </a:xfrm>
          <a:prstGeom prst="roundRect">
            <a:avLst>
              <a:gd name="adj" fmla="val 3501"/>
            </a:avLst>
          </a:prstGeom>
          <a:solidFill>
            <a:srgbClr val="221D4C"/>
          </a:solidFill>
        </p:spPr>
      </p:sp>
      <p:sp>
        <p:nvSpPr>
          <p:cNvPr id="1048621" name="Text 4"/>
          <p:cNvSpPr/>
          <p:nvPr/>
        </p:nvSpPr>
        <p:spPr>
          <a:xfrm>
            <a:off x="2570559" y="2870597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Crop Improvement</a:t>
            </a:r>
            <a:endParaRPr dirty="0" sz="2058" lang="en-US"/>
          </a:p>
        </p:txBody>
      </p:sp>
      <p:sp>
        <p:nvSpPr>
          <p:cNvPr id="1048622" name="Text 5"/>
          <p:cNvSpPr/>
          <p:nvPr/>
        </p:nvSpPr>
        <p:spPr>
          <a:xfrm>
            <a:off x="2570559" y="3330654"/>
            <a:ext cx="4411385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Developing disease-resistant, high-yielding, and genetically modified plant varieties.</a:t>
            </a:r>
            <a:endParaRPr dirty="0" sz="1750" lang="en-US"/>
          </a:p>
        </p:txBody>
      </p:sp>
      <p:sp>
        <p:nvSpPr>
          <p:cNvPr id="1048623" name="Shape 6"/>
          <p:cNvSpPr/>
          <p:nvPr/>
        </p:nvSpPr>
        <p:spPr>
          <a:xfrm>
            <a:off x="7426285" y="2648426"/>
            <a:ext cx="4855726" cy="1904167"/>
          </a:xfrm>
          <a:prstGeom prst="roundRect">
            <a:avLst>
              <a:gd name="adj" fmla="val 3501"/>
            </a:avLst>
          </a:prstGeom>
          <a:solidFill>
            <a:srgbClr val="221D4C"/>
          </a:solidFill>
        </p:spPr>
      </p:sp>
      <p:sp>
        <p:nvSpPr>
          <p:cNvPr id="1048624" name="Text 7"/>
          <p:cNvSpPr/>
          <p:nvPr/>
        </p:nvSpPr>
        <p:spPr>
          <a:xfrm>
            <a:off x="7648456" y="2870597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Plant Conservation</a:t>
            </a:r>
            <a:endParaRPr dirty="0" sz="2058" lang="en-US"/>
          </a:p>
        </p:txBody>
      </p:sp>
      <p:sp>
        <p:nvSpPr>
          <p:cNvPr id="1048625" name="Text 8"/>
          <p:cNvSpPr/>
          <p:nvPr/>
        </p:nvSpPr>
        <p:spPr>
          <a:xfrm>
            <a:off x="7648456" y="3330654"/>
            <a:ext cx="4411385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Preserving rare and endangered plant species through ex-situ conservation.</a:t>
            </a:r>
            <a:endParaRPr dirty="0" sz="1750" lang="en-US"/>
          </a:p>
        </p:txBody>
      </p:sp>
      <p:sp>
        <p:nvSpPr>
          <p:cNvPr id="1048626" name="Shape 9"/>
          <p:cNvSpPr/>
          <p:nvPr/>
        </p:nvSpPr>
        <p:spPr>
          <a:xfrm>
            <a:off x="2348389" y="4774763"/>
            <a:ext cx="4855726" cy="1904167"/>
          </a:xfrm>
          <a:prstGeom prst="roundRect">
            <a:avLst>
              <a:gd name="adj" fmla="val 3501"/>
            </a:avLst>
          </a:prstGeom>
          <a:solidFill>
            <a:srgbClr val="221D4C"/>
          </a:solidFill>
        </p:spPr>
      </p:sp>
      <p:sp>
        <p:nvSpPr>
          <p:cNvPr id="1048627" name="Text 10"/>
          <p:cNvSpPr/>
          <p:nvPr/>
        </p:nvSpPr>
        <p:spPr>
          <a:xfrm>
            <a:off x="2570559" y="4996934"/>
            <a:ext cx="3177421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Pharmaceutical Production</a:t>
            </a:r>
            <a:endParaRPr dirty="0" sz="2058" lang="en-US"/>
          </a:p>
        </p:txBody>
      </p:sp>
      <p:sp>
        <p:nvSpPr>
          <p:cNvPr id="1048628" name="Text 11"/>
          <p:cNvSpPr/>
          <p:nvPr/>
        </p:nvSpPr>
        <p:spPr>
          <a:xfrm>
            <a:off x="2570559" y="5456992"/>
            <a:ext cx="4411385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Extracting and producing valuable plant-based compounds, such as pharmaceuticals and natural compounds.</a:t>
            </a:r>
            <a:endParaRPr dirty="0" sz="1750" lang="en-US"/>
          </a:p>
        </p:txBody>
      </p:sp>
      <p:sp>
        <p:nvSpPr>
          <p:cNvPr id="1048629" name="Shape 12"/>
          <p:cNvSpPr/>
          <p:nvPr/>
        </p:nvSpPr>
        <p:spPr>
          <a:xfrm>
            <a:off x="7426285" y="4774763"/>
            <a:ext cx="4855726" cy="1904167"/>
          </a:xfrm>
          <a:prstGeom prst="roundRect">
            <a:avLst>
              <a:gd name="adj" fmla="val 3501"/>
            </a:avLst>
          </a:prstGeom>
          <a:solidFill>
            <a:srgbClr val="221D4C"/>
          </a:solidFill>
        </p:spPr>
      </p:sp>
      <p:sp>
        <p:nvSpPr>
          <p:cNvPr id="1048630" name="Text 13"/>
          <p:cNvSpPr/>
          <p:nvPr/>
        </p:nvSpPr>
        <p:spPr>
          <a:xfrm>
            <a:off x="7648456" y="4996934"/>
            <a:ext cx="2802136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Research and Education</a:t>
            </a:r>
            <a:endParaRPr dirty="0" sz="2058" lang="en-US"/>
          </a:p>
        </p:txBody>
      </p:sp>
      <p:sp>
        <p:nvSpPr>
          <p:cNvPr id="1048631" name="Text 14"/>
          <p:cNvSpPr/>
          <p:nvPr/>
        </p:nvSpPr>
        <p:spPr>
          <a:xfrm>
            <a:off x="7648456" y="5456992"/>
            <a:ext cx="4411385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Studying plant growth, development, and gene expression in a controlled environment.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636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sp>
        <p:nvSpPr>
          <p:cNvPr id="1048637" name="Text 2"/>
          <p:cNvSpPr/>
          <p:nvPr/>
        </p:nvSpPr>
        <p:spPr>
          <a:xfrm>
            <a:off x="2348389" y="2413873"/>
            <a:ext cx="7339727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Advantages and Disadvantages</a:t>
            </a:r>
            <a:endParaRPr dirty="0" sz="4117" lang="en-US"/>
          </a:p>
        </p:txBody>
      </p:sp>
      <p:sp>
        <p:nvSpPr>
          <p:cNvPr id="1048638" name="Text 3"/>
          <p:cNvSpPr/>
          <p:nvPr/>
        </p:nvSpPr>
        <p:spPr>
          <a:xfrm>
            <a:off x="2348389" y="3622715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Advantages</a:t>
            </a:r>
            <a:endParaRPr dirty="0" sz="2058" lang="en-US"/>
          </a:p>
        </p:txBody>
      </p:sp>
      <p:sp>
        <p:nvSpPr>
          <p:cNvPr id="1048639" name="Text 4"/>
          <p:cNvSpPr/>
          <p:nvPr/>
        </p:nvSpPr>
        <p:spPr>
          <a:xfrm>
            <a:off x="2703790" y="4171712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Rapid clonal propagation</a:t>
            </a:r>
            <a:endParaRPr dirty="0" sz="1750" lang="en-US"/>
          </a:p>
        </p:txBody>
      </p:sp>
      <p:sp>
        <p:nvSpPr>
          <p:cNvPr id="1048640" name="Text 5"/>
          <p:cNvSpPr/>
          <p:nvPr/>
        </p:nvSpPr>
        <p:spPr>
          <a:xfrm>
            <a:off x="2703790" y="4582716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Disease-free plants</a:t>
            </a:r>
            <a:endParaRPr dirty="0" sz="1750" lang="en-US"/>
          </a:p>
        </p:txBody>
      </p:sp>
      <p:sp>
        <p:nvSpPr>
          <p:cNvPr id="1048641" name="Text 6"/>
          <p:cNvSpPr/>
          <p:nvPr/>
        </p:nvSpPr>
        <p:spPr>
          <a:xfrm>
            <a:off x="2703790" y="4993719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Year-round production</a:t>
            </a:r>
            <a:endParaRPr dirty="0" sz="1750" lang="en-US"/>
          </a:p>
        </p:txBody>
      </p:sp>
      <p:sp>
        <p:nvSpPr>
          <p:cNvPr id="1048642" name="Text 7"/>
          <p:cNvSpPr/>
          <p:nvPr/>
        </p:nvSpPr>
        <p:spPr>
          <a:xfrm>
            <a:off x="2703790" y="5404723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Small space requirements</a:t>
            </a:r>
            <a:endParaRPr dirty="0" sz="1750" lang="en-US"/>
          </a:p>
        </p:txBody>
      </p:sp>
      <p:sp>
        <p:nvSpPr>
          <p:cNvPr id="1048643" name="Text 8"/>
          <p:cNvSpPr/>
          <p:nvPr/>
        </p:nvSpPr>
        <p:spPr>
          <a:xfrm>
            <a:off x="7593687" y="3622715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Disadvantages</a:t>
            </a:r>
            <a:endParaRPr dirty="0" sz="2058" lang="en-US"/>
          </a:p>
        </p:txBody>
      </p:sp>
      <p:sp>
        <p:nvSpPr>
          <p:cNvPr id="1048644" name="Text 9"/>
          <p:cNvSpPr/>
          <p:nvPr/>
        </p:nvSpPr>
        <p:spPr>
          <a:xfrm>
            <a:off x="7949089" y="4171712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High initial investment</a:t>
            </a:r>
            <a:endParaRPr dirty="0" sz="1750" lang="en-US"/>
          </a:p>
        </p:txBody>
      </p:sp>
      <p:sp>
        <p:nvSpPr>
          <p:cNvPr id="1048645" name="Text 10"/>
          <p:cNvSpPr/>
          <p:nvPr/>
        </p:nvSpPr>
        <p:spPr>
          <a:xfrm>
            <a:off x="7949089" y="4582716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Specialized equipment required</a:t>
            </a:r>
            <a:endParaRPr dirty="0" sz="1750" lang="en-US"/>
          </a:p>
        </p:txBody>
      </p:sp>
      <p:sp>
        <p:nvSpPr>
          <p:cNvPr id="1048646" name="Text 11"/>
          <p:cNvSpPr/>
          <p:nvPr/>
        </p:nvSpPr>
        <p:spPr>
          <a:xfrm>
            <a:off x="7949089" y="4993719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Potential for genetic variation</a:t>
            </a:r>
            <a:endParaRPr dirty="0" sz="1750" lang="en-US"/>
          </a:p>
        </p:txBody>
      </p:sp>
      <p:sp>
        <p:nvSpPr>
          <p:cNvPr id="1048647" name="Text 12"/>
          <p:cNvSpPr/>
          <p:nvPr/>
        </p:nvSpPr>
        <p:spPr>
          <a:xfrm>
            <a:off x="7949089" y="5404723"/>
            <a:ext cx="4340304" cy="333256"/>
          </a:xfrm>
          <a:prstGeom prst="rect"/>
          <a:noFill/>
        </p:spPr>
        <p:txBody>
          <a:bodyPr anchor="t" rtlCol="0" wrap="none"/>
          <a:p>
            <a:pPr algn="l" indent="-342900" marL="342900">
              <a:lnSpc>
                <a:spcPts val="2624"/>
              </a:lnSpc>
              <a:buSzPct val="100000"/>
              <a:buChar char="•"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Ongoing maintenance costs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652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/>
        </p:spPr>
      </p:pic>
      <p:sp>
        <p:nvSpPr>
          <p:cNvPr id="1048653" name="Text 2"/>
          <p:cNvSpPr/>
          <p:nvPr/>
        </p:nvSpPr>
        <p:spPr>
          <a:xfrm>
            <a:off x="833199" y="628531"/>
            <a:ext cx="9306401" cy="130683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Future Directions in Plant Tissue Culture</a:t>
            </a:r>
            <a:endParaRPr dirty="0" sz="4117" lang="en-US"/>
          </a:p>
        </p:txBody>
      </p:sp>
      <p:pic>
        <p:nvPicPr>
          <p:cNvPr id="2097155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3199" y="2268617"/>
            <a:ext cx="1110972" cy="1777484"/>
          </a:xfrm>
          <a:prstGeom prst="rect"/>
        </p:spPr>
      </p:pic>
      <p:sp>
        <p:nvSpPr>
          <p:cNvPr id="1048654" name="Text 3"/>
          <p:cNvSpPr/>
          <p:nvPr/>
        </p:nvSpPr>
        <p:spPr>
          <a:xfrm>
            <a:off x="2277428" y="2490788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Automation</a:t>
            </a:r>
            <a:endParaRPr dirty="0" sz="2058" lang="en-US"/>
          </a:p>
        </p:txBody>
      </p:sp>
      <p:sp>
        <p:nvSpPr>
          <p:cNvPr id="1048655" name="Text 4"/>
          <p:cNvSpPr/>
          <p:nvPr/>
        </p:nvSpPr>
        <p:spPr>
          <a:xfrm>
            <a:off x="2277428" y="2950845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Increasing the use of robotics and AI to streamline tissue culture processes.</a:t>
            </a:r>
            <a:endParaRPr dirty="0" sz="1750" lang="en-US"/>
          </a:p>
        </p:txBody>
      </p:sp>
      <p:pic>
        <p:nvPicPr>
          <p:cNvPr id="2097156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3199" y="4046101"/>
            <a:ext cx="1110972" cy="1777484"/>
          </a:xfrm>
          <a:prstGeom prst="rect"/>
        </p:spPr>
      </p:pic>
      <p:sp>
        <p:nvSpPr>
          <p:cNvPr id="1048656" name="Text 5"/>
          <p:cNvSpPr/>
          <p:nvPr/>
        </p:nvSpPr>
        <p:spPr>
          <a:xfrm>
            <a:off x="2277428" y="4268272"/>
            <a:ext cx="2636282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Bioreactor Technology</a:t>
            </a:r>
            <a:endParaRPr dirty="0" sz="2058" lang="en-US"/>
          </a:p>
        </p:txBody>
      </p:sp>
      <p:sp>
        <p:nvSpPr>
          <p:cNvPr id="1048657" name="Text 6"/>
          <p:cNvSpPr/>
          <p:nvPr/>
        </p:nvSpPr>
        <p:spPr>
          <a:xfrm>
            <a:off x="2277428" y="4728329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Developing advanced bioreactors to improve efficiency and productivity.</a:t>
            </a:r>
            <a:endParaRPr dirty="0" sz="1750" lang="en-US"/>
          </a:p>
        </p:txBody>
      </p:sp>
      <p:pic>
        <p:nvPicPr>
          <p:cNvPr id="2097157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33199" y="5823585"/>
            <a:ext cx="1110972" cy="1777484"/>
          </a:xfrm>
          <a:prstGeom prst="rect"/>
        </p:spPr>
      </p:pic>
      <p:sp>
        <p:nvSpPr>
          <p:cNvPr id="1048658" name="Text 7"/>
          <p:cNvSpPr/>
          <p:nvPr/>
        </p:nvSpPr>
        <p:spPr>
          <a:xfrm>
            <a:off x="2277428" y="6045756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Genome Editing</a:t>
            </a:r>
            <a:endParaRPr dirty="0" sz="2058" lang="en-US"/>
          </a:p>
        </p:txBody>
      </p:sp>
      <p:sp>
        <p:nvSpPr>
          <p:cNvPr id="1048659" name="Text 8"/>
          <p:cNvSpPr/>
          <p:nvPr/>
        </p:nvSpPr>
        <p:spPr>
          <a:xfrm>
            <a:off x="2277428" y="6505813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Integrating CRISPR-Cas9 technology to precisely modify plant genomes.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271C4E"/>
          </a:solidFill>
        </p:spPr>
      </p:sp>
      <p:sp>
        <p:nvSpPr>
          <p:cNvPr id="1048664" name="Shape 1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100C35"/>
          </a:solidFill>
        </p:spPr>
      </p:sp>
      <p:sp>
        <p:nvSpPr>
          <p:cNvPr id="1048665" name="Text 2"/>
          <p:cNvSpPr/>
          <p:nvPr/>
        </p:nvSpPr>
        <p:spPr>
          <a:xfrm>
            <a:off x="2348389" y="1780699"/>
            <a:ext cx="5964674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dirty="0" sz="4117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Conclusion and Summary</a:t>
            </a:r>
            <a:endParaRPr dirty="0" sz="4117" lang="en-US"/>
          </a:p>
        </p:txBody>
      </p:sp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48389" y="2878455"/>
            <a:ext cx="555427" cy="555427"/>
          </a:xfrm>
          <a:prstGeom prst="rect"/>
        </p:spPr>
      </p:pic>
      <p:sp>
        <p:nvSpPr>
          <p:cNvPr id="1048666" name="Text 3"/>
          <p:cNvSpPr/>
          <p:nvPr/>
        </p:nvSpPr>
        <p:spPr>
          <a:xfrm>
            <a:off x="2348389" y="3656052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Versatile</a:t>
            </a:r>
            <a:endParaRPr dirty="0" sz="2058" lang="en-US"/>
          </a:p>
        </p:txBody>
      </p:sp>
      <p:sp>
        <p:nvSpPr>
          <p:cNvPr id="1048667" name="Text 4"/>
          <p:cNvSpPr/>
          <p:nvPr/>
        </p:nvSpPr>
        <p:spPr>
          <a:xfrm>
            <a:off x="2348389" y="4116110"/>
            <a:ext cx="308895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Plant tissue culture is a versatile technique with applications in various fields, from agriculture to biotechnology.</a:t>
            </a:r>
            <a:endParaRPr dirty="0" sz="1750" lang="en-US"/>
          </a:p>
        </p:txBody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770602" y="2878455"/>
            <a:ext cx="555427" cy="555427"/>
          </a:xfrm>
          <a:prstGeom prst="rect"/>
        </p:spPr>
      </p:pic>
      <p:sp>
        <p:nvSpPr>
          <p:cNvPr id="1048668" name="Text 5"/>
          <p:cNvSpPr/>
          <p:nvPr/>
        </p:nvSpPr>
        <p:spPr>
          <a:xfrm>
            <a:off x="5770602" y="3656052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Rapid Propagation</a:t>
            </a:r>
            <a:endParaRPr dirty="0" sz="2058" lang="en-US"/>
          </a:p>
        </p:txBody>
      </p:sp>
      <p:sp>
        <p:nvSpPr>
          <p:cNvPr id="1048669" name="Text 6"/>
          <p:cNvSpPr/>
          <p:nvPr/>
        </p:nvSpPr>
        <p:spPr>
          <a:xfrm>
            <a:off x="5770602" y="4116110"/>
            <a:ext cx="3088958" cy="1666280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ability to rapidly propagate plants makes tissue culture a valuable tool for commercial and research purposes.</a:t>
            </a:r>
            <a:endParaRPr dirty="0" sz="1750" lang="en-US"/>
          </a:p>
        </p:txBody>
      </p:sp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192816" y="2878455"/>
            <a:ext cx="555427" cy="555427"/>
          </a:xfrm>
          <a:prstGeom prst="rect"/>
        </p:spPr>
      </p:pic>
      <p:sp>
        <p:nvSpPr>
          <p:cNvPr id="1048670" name="Text 7"/>
          <p:cNvSpPr/>
          <p:nvPr/>
        </p:nvSpPr>
        <p:spPr>
          <a:xfrm>
            <a:off x="9192816" y="3656052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dirty="0" sz="2058" lang="en-US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Advancing Science</a:t>
            </a:r>
            <a:endParaRPr dirty="0" sz="2058" lang="en-US"/>
          </a:p>
        </p:txBody>
      </p:sp>
      <p:sp>
        <p:nvSpPr>
          <p:cNvPr id="1048671" name="Text 8"/>
          <p:cNvSpPr/>
          <p:nvPr/>
        </p:nvSpPr>
        <p:spPr>
          <a:xfrm>
            <a:off x="9192816" y="4116110"/>
            <a:ext cx="3089077" cy="233279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 technology and techniques continue to evolve, plant tissue culture will play an increasingly important role in the future of plant science and biotechnology.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2024-06-16T10:36:05Z</dcterms:created>
  <dcterms:modified xsi:type="dcterms:W3CDTF">2024-06-18T03:32:11Z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161fc1b0a30c485588da293375c7e0d5</vt:lpwstr>
  </property>
</Properties>
</file>