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54" r:id="rId1"/>
  </p:sldMasterIdLst>
  <p:notesMasterIdLst>
    <p:notesMasterId r:id="rId2"/>
  </p:notesMasterIdLst>
  <p:sldIdLst>
    <p:sldId id="333" r:id="rId3"/>
    <p:sldId id="33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35" r:id="rId12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675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55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 txBox="1"/>
          <p:nvPr/>
        </p:nvSpPr>
        <p:spPr>
          <a:xfrm rot="21600000">
            <a:off x="456499" y="1212848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  <p:sp>
        <p:nvSpPr>
          <p:cNvPr id="1048680" name=""/>
          <p:cNvSpPr txBox="1"/>
          <p:nvPr/>
        </p:nvSpPr>
        <p:spPr>
          <a:xfrm>
            <a:off x="1010934" y="3529330"/>
            <a:ext cx="14473103" cy="11709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7200" lang="en-IN">
                <a:solidFill>
                  <a:srgbClr val="FFFFFF"/>
                </a:solidFill>
                <a:latin typeface="Calibri"/>
              </a:rPr>
              <a:t>ADIKAVI NANNAYA UNIVERSITY</a:t>
            </a:r>
            <a:endParaRPr b="1" sz="7200" lang="en-IN">
              <a:solidFill>
                <a:srgbClr val="FFFFFF"/>
              </a:solidFill>
            </a:endParaRPr>
          </a:p>
        </p:txBody>
      </p:sp>
      <p:sp>
        <p:nvSpPr>
          <p:cNvPr id="1048681" name=""/>
          <p:cNvSpPr txBox="1"/>
          <p:nvPr/>
        </p:nvSpPr>
        <p:spPr>
          <a:xfrm>
            <a:off x="9270184" y="4630389"/>
            <a:ext cx="5636783" cy="5105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2800" i="1" lang="en-IN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b="1" sz="2800" i="1" lang="en-IN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82" name=""/>
          <p:cNvSpPr txBox="1"/>
          <p:nvPr/>
        </p:nvSpPr>
        <p:spPr>
          <a:xfrm>
            <a:off x="10912037" y="6241989"/>
            <a:ext cx="4572000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CCFECC"/>
                </a:solidFill>
                <a:latin typeface="Arial"/>
              </a:rPr>
              <a:t>C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o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CCFE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261802">
            <a:off x="3218213" y="0"/>
            <a:ext cx="8193974" cy="82296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577" name="Text 1"/>
          <p:cNvSpPr/>
          <p:nvPr/>
        </p:nvSpPr>
        <p:spPr>
          <a:xfrm>
            <a:off x="833199" y="2443877"/>
            <a:ext cx="7477601" cy="170330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6707"/>
              </a:lnSpc>
              <a:buNone/>
            </a:pPr>
            <a:r>
              <a:rPr b="1" dirty="0" sz="5365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Cells: The Building Blocks of Life</a:t>
            </a:r>
            <a:endParaRPr dirty="0" sz="5365" lang="en-US"/>
          </a:p>
        </p:txBody>
      </p:sp>
      <p:sp>
        <p:nvSpPr>
          <p:cNvPr id="1048578" name="Text 2"/>
          <p:cNvSpPr/>
          <p:nvPr/>
        </p:nvSpPr>
        <p:spPr>
          <a:xfrm>
            <a:off x="833199" y="4480441"/>
            <a:ext cx="7477601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are undifferentiated cells that can develop into specialized cell types. They have the potential to repair damaged tissues and organs.</a:t>
            </a:r>
            <a:endParaRPr dirty="0" sz="175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84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pic>
        <p:nvPicPr>
          <p:cNvPr id="2097157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/>
        </p:spPr>
      </p:pic>
      <p:sp>
        <p:nvSpPr>
          <p:cNvPr id="1048585" name="Text 1"/>
          <p:cNvSpPr/>
          <p:nvPr/>
        </p:nvSpPr>
        <p:spPr>
          <a:xfrm>
            <a:off x="833199" y="2003584"/>
            <a:ext cx="4937760" cy="61710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860"/>
              </a:lnSpc>
              <a:buNone/>
            </a:pPr>
            <a:r>
              <a:rPr b="1" dirty="0" sz="3888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Types of Stem Cells</a:t>
            </a:r>
            <a:endParaRPr dirty="0" sz="3888" lang="en-US"/>
          </a:p>
        </p:txBody>
      </p:sp>
      <p:sp>
        <p:nvSpPr>
          <p:cNvPr id="1048586" name="Shape 2"/>
          <p:cNvSpPr/>
          <p:nvPr/>
        </p:nvSpPr>
        <p:spPr>
          <a:xfrm>
            <a:off x="833199" y="32038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587" name="Text 3"/>
          <p:cNvSpPr/>
          <p:nvPr/>
        </p:nvSpPr>
        <p:spPr>
          <a:xfrm>
            <a:off x="1030843" y="3305651"/>
            <a:ext cx="104656" cy="29622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33"/>
              </a:lnSpc>
              <a:buNone/>
            </a:pPr>
            <a:r>
              <a:rPr b="1" dirty="0" sz="2333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dirty="0" sz="2333" lang="en-US"/>
          </a:p>
        </p:txBody>
      </p:sp>
      <p:sp>
        <p:nvSpPr>
          <p:cNvPr id="1048588" name="Text 4"/>
          <p:cNvSpPr/>
          <p:nvPr/>
        </p:nvSpPr>
        <p:spPr>
          <a:xfrm>
            <a:off x="1555313" y="3203853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Embryonic Stem Cells</a:t>
            </a:r>
            <a:endParaRPr dirty="0" sz="1944" lang="en-US"/>
          </a:p>
        </p:txBody>
      </p:sp>
      <p:sp>
        <p:nvSpPr>
          <p:cNvPr id="1048589" name="Text 5"/>
          <p:cNvSpPr/>
          <p:nvPr/>
        </p:nvSpPr>
        <p:spPr>
          <a:xfrm>
            <a:off x="1555313" y="3645694"/>
            <a:ext cx="382000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Derived from embryos, they are pluripotent and can become any cell type in the body.</a:t>
            </a:r>
            <a:endParaRPr dirty="0" sz="1750" lang="en-US"/>
          </a:p>
        </p:txBody>
      </p:sp>
      <p:sp>
        <p:nvSpPr>
          <p:cNvPr id="1048590" name="Shape 6"/>
          <p:cNvSpPr/>
          <p:nvPr/>
        </p:nvSpPr>
        <p:spPr>
          <a:xfrm>
            <a:off x="5597485" y="32038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591" name="Text 7"/>
          <p:cNvSpPr/>
          <p:nvPr/>
        </p:nvSpPr>
        <p:spPr>
          <a:xfrm>
            <a:off x="5765840" y="3305651"/>
            <a:ext cx="163235" cy="29622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33"/>
              </a:lnSpc>
              <a:buNone/>
            </a:pPr>
            <a:r>
              <a:rPr b="1" dirty="0" sz="2333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dirty="0" sz="2333" lang="en-US"/>
          </a:p>
        </p:txBody>
      </p:sp>
      <p:sp>
        <p:nvSpPr>
          <p:cNvPr id="1048592" name="Text 8"/>
          <p:cNvSpPr/>
          <p:nvPr/>
        </p:nvSpPr>
        <p:spPr>
          <a:xfrm>
            <a:off x="6319599" y="3203853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Adult Stem Cells</a:t>
            </a:r>
            <a:endParaRPr dirty="0" sz="1944" lang="en-US"/>
          </a:p>
        </p:txBody>
      </p:sp>
      <p:sp>
        <p:nvSpPr>
          <p:cNvPr id="1048593" name="Text 9"/>
          <p:cNvSpPr/>
          <p:nvPr/>
        </p:nvSpPr>
        <p:spPr>
          <a:xfrm>
            <a:off x="6319599" y="3645694"/>
            <a:ext cx="382000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Found in tissues and organs, they are multipotent and can become a limited range of cell types.</a:t>
            </a:r>
            <a:endParaRPr dirty="0" sz="1750" lang="en-US"/>
          </a:p>
        </p:txBody>
      </p:sp>
      <p:sp>
        <p:nvSpPr>
          <p:cNvPr id="1048594" name="Shape 10"/>
          <p:cNvSpPr/>
          <p:nvPr/>
        </p:nvSpPr>
        <p:spPr>
          <a:xfrm>
            <a:off x="833199" y="511754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595" name="Text 11"/>
          <p:cNvSpPr/>
          <p:nvPr/>
        </p:nvSpPr>
        <p:spPr>
          <a:xfrm>
            <a:off x="1004411" y="5219343"/>
            <a:ext cx="157401" cy="29622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33"/>
              </a:lnSpc>
              <a:buNone/>
            </a:pPr>
            <a:r>
              <a:rPr b="1" dirty="0" sz="2333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dirty="0" sz="2333" lang="en-US"/>
          </a:p>
        </p:txBody>
      </p:sp>
      <p:sp>
        <p:nvSpPr>
          <p:cNvPr id="1048596" name="Text 12"/>
          <p:cNvSpPr/>
          <p:nvPr/>
        </p:nvSpPr>
        <p:spPr>
          <a:xfrm>
            <a:off x="1555313" y="5117544"/>
            <a:ext cx="4166116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Induced Pluripotent Stem Cells (iPSCs)</a:t>
            </a:r>
            <a:endParaRPr dirty="0" sz="1944" lang="en-US"/>
          </a:p>
        </p:txBody>
      </p:sp>
      <p:sp>
        <p:nvSpPr>
          <p:cNvPr id="1048597" name="Text 13"/>
          <p:cNvSpPr/>
          <p:nvPr/>
        </p:nvSpPr>
        <p:spPr>
          <a:xfrm>
            <a:off x="1555313" y="5559385"/>
            <a:ext cx="8584287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Adult cells reprogrammed to have the characteristics of embryonic stem cells. They offer a potential source for cell therapy.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01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pic>
        <p:nvPicPr>
          <p:cNvPr id="2097160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/>
        </p:spPr>
      </p:pic>
      <p:sp>
        <p:nvSpPr>
          <p:cNvPr id="1048602" name="Text 1"/>
          <p:cNvSpPr/>
          <p:nvPr/>
        </p:nvSpPr>
        <p:spPr>
          <a:xfrm>
            <a:off x="4490799" y="1088350"/>
            <a:ext cx="4937760" cy="61710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860"/>
              </a:lnSpc>
              <a:buNone/>
            </a:pPr>
            <a:r>
              <a:rPr b="1" dirty="0" sz="3888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 Research</a:t>
            </a:r>
            <a:endParaRPr dirty="0" sz="3888" lang="en-US"/>
          </a:p>
        </p:txBody>
      </p:sp>
      <p:sp>
        <p:nvSpPr>
          <p:cNvPr id="1048603" name="Shape 2"/>
          <p:cNvSpPr/>
          <p:nvPr/>
        </p:nvSpPr>
        <p:spPr>
          <a:xfrm>
            <a:off x="4801910" y="2038707"/>
            <a:ext cx="44410" cy="5102423"/>
          </a:xfrm>
          <a:prstGeom prst="roundRect">
            <a:avLst>
              <a:gd name="adj" fmla="val 225151"/>
            </a:avLst>
          </a:prstGeom>
          <a:solidFill>
            <a:srgbClr val="922022"/>
          </a:solidFill>
        </p:spPr>
      </p:sp>
      <p:sp>
        <p:nvSpPr>
          <p:cNvPr id="1048604" name="Shape 3"/>
          <p:cNvSpPr/>
          <p:nvPr/>
        </p:nvSpPr>
        <p:spPr>
          <a:xfrm>
            <a:off x="5074027" y="251632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22022"/>
          </a:solidFill>
        </p:spPr>
      </p:sp>
      <p:sp>
        <p:nvSpPr>
          <p:cNvPr id="1048605" name="Shape 4"/>
          <p:cNvSpPr/>
          <p:nvPr/>
        </p:nvSpPr>
        <p:spPr>
          <a:xfrm>
            <a:off x="4574084" y="228861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606" name="Text 5"/>
          <p:cNvSpPr/>
          <p:nvPr/>
        </p:nvSpPr>
        <p:spPr>
          <a:xfrm>
            <a:off x="4771727" y="2390418"/>
            <a:ext cx="104656" cy="29622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33"/>
              </a:lnSpc>
              <a:buNone/>
            </a:pPr>
            <a:r>
              <a:rPr b="1" dirty="0" sz="2333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dirty="0" sz="2333" lang="en-US"/>
          </a:p>
        </p:txBody>
      </p:sp>
      <p:sp>
        <p:nvSpPr>
          <p:cNvPr id="1048607" name="Text 6"/>
          <p:cNvSpPr/>
          <p:nvPr/>
        </p:nvSpPr>
        <p:spPr>
          <a:xfrm>
            <a:off x="6046113" y="2260878"/>
            <a:ext cx="2468880" cy="30861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Isolation</a:t>
            </a:r>
            <a:endParaRPr dirty="0" sz="1944" lang="en-US"/>
          </a:p>
        </p:txBody>
      </p:sp>
      <p:sp>
        <p:nvSpPr>
          <p:cNvPr id="1048608" name="Text 7"/>
          <p:cNvSpPr/>
          <p:nvPr/>
        </p:nvSpPr>
        <p:spPr>
          <a:xfrm>
            <a:off x="6046113" y="2702719"/>
            <a:ext cx="7751088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are isolated from various sources, including embryos, adult tissues, and umbilical cord blood.</a:t>
            </a:r>
            <a:endParaRPr dirty="0" sz="1750" lang="en-US"/>
          </a:p>
        </p:txBody>
      </p:sp>
      <p:sp>
        <p:nvSpPr>
          <p:cNvPr id="1048609" name="Shape 8"/>
          <p:cNvSpPr/>
          <p:nvPr/>
        </p:nvSpPr>
        <p:spPr>
          <a:xfrm>
            <a:off x="5074027" y="429119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22022"/>
          </a:solidFill>
        </p:spPr>
      </p:sp>
      <p:sp>
        <p:nvSpPr>
          <p:cNvPr id="1048610" name="Shape 9"/>
          <p:cNvSpPr/>
          <p:nvPr/>
        </p:nvSpPr>
        <p:spPr>
          <a:xfrm>
            <a:off x="4574084" y="4063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611" name="Text 10"/>
          <p:cNvSpPr/>
          <p:nvPr/>
        </p:nvSpPr>
        <p:spPr>
          <a:xfrm>
            <a:off x="4742438" y="4165283"/>
            <a:ext cx="163235" cy="29622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33"/>
              </a:lnSpc>
              <a:buNone/>
            </a:pPr>
            <a:r>
              <a:rPr b="1" dirty="0" sz="2333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dirty="0" sz="2333" lang="en-US"/>
          </a:p>
        </p:txBody>
      </p:sp>
      <p:sp>
        <p:nvSpPr>
          <p:cNvPr id="1048612" name="Text 11"/>
          <p:cNvSpPr/>
          <p:nvPr/>
        </p:nvSpPr>
        <p:spPr>
          <a:xfrm>
            <a:off x="6046113" y="4035743"/>
            <a:ext cx="2468880" cy="30861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Culture</a:t>
            </a:r>
            <a:endParaRPr dirty="0" sz="1944" lang="en-US"/>
          </a:p>
        </p:txBody>
      </p:sp>
      <p:sp>
        <p:nvSpPr>
          <p:cNvPr id="1048613" name="Text 12"/>
          <p:cNvSpPr/>
          <p:nvPr/>
        </p:nvSpPr>
        <p:spPr>
          <a:xfrm>
            <a:off x="6046113" y="4477583"/>
            <a:ext cx="7751088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are grown in a lab environment to produce a large number of cells for research and therapeutic purposes.</a:t>
            </a:r>
            <a:endParaRPr dirty="0" sz="1750" lang="en-US"/>
          </a:p>
        </p:txBody>
      </p:sp>
      <p:sp>
        <p:nvSpPr>
          <p:cNvPr id="1048614" name="Shape 13"/>
          <p:cNvSpPr/>
          <p:nvPr/>
        </p:nvSpPr>
        <p:spPr>
          <a:xfrm>
            <a:off x="5074027" y="606605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22022"/>
          </a:solidFill>
        </p:spPr>
      </p:sp>
      <p:sp>
        <p:nvSpPr>
          <p:cNvPr id="1048615" name="Shape 14"/>
          <p:cNvSpPr/>
          <p:nvPr/>
        </p:nvSpPr>
        <p:spPr>
          <a:xfrm>
            <a:off x="4574084" y="58383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616" name="Text 15"/>
          <p:cNvSpPr/>
          <p:nvPr/>
        </p:nvSpPr>
        <p:spPr>
          <a:xfrm>
            <a:off x="4745295" y="5940147"/>
            <a:ext cx="157401" cy="296228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33"/>
              </a:lnSpc>
              <a:buNone/>
            </a:pPr>
            <a:r>
              <a:rPr b="1" dirty="0" sz="2333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dirty="0" sz="2333" lang="en-US"/>
          </a:p>
        </p:txBody>
      </p:sp>
      <p:sp>
        <p:nvSpPr>
          <p:cNvPr id="1048617" name="Text 16"/>
          <p:cNvSpPr/>
          <p:nvPr/>
        </p:nvSpPr>
        <p:spPr>
          <a:xfrm>
            <a:off x="6046113" y="5810607"/>
            <a:ext cx="2468880" cy="30861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Differentiation</a:t>
            </a:r>
            <a:endParaRPr dirty="0" sz="1944" lang="en-US"/>
          </a:p>
        </p:txBody>
      </p:sp>
      <p:sp>
        <p:nvSpPr>
          <p:cNvPr id="1048618" name="Text 17"/>
          <p:cNvSpPr/>
          <p:nvPr/>
        </p:nvSpPr>
        <p:spPr>
          <a:xfrm>
            <a:off x="6046113" y="6252448"/>
            <a:ext cx="7751088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are induced to differentiate into specific cell types, such as nerve cells, blood cells, or muscle cells.</a:t>
            </a:r>
            <a:endParaRPr dirty="0" sz="175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22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sp>
        <p:nvSpPr>
          <p:cNvPr id="1048623" name="Text 1"/>
          <p:cNvSpPr/>
          <p:nvPr/>
        </p:nvSpPr>
        <p:spPr>
          <a:xfrm>
            <a:off x="2624376" y="2163366"/>
            <a:ext cx="7729299" cy="61710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860"/>
              </a:lnSpc>
              <a:buNone/>
            </a:pPr>
            <a:r>
              <a:rPr b="1" dirty="0" sz="3888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Potential Applications of Stem Cells</a:t>
            </a:r>
            <a:endParaRPr dirty="0" sz="3888" lang="en-US"/>
          </a:p>
        </p:txBody>
      </p:sp>
      <p:sp>
        <p:nvSpPr>
          <p:cNvPr id="1048624" name="Text 2"/>
          <p:cNvSpPr/>
          <p:nvPr/>
        </p:nvSpPr>
        <p:spPr>
          <a:xfrm>
            <a:off x="2624376" y="3335893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Disease Modeling</a:t>
            </a:r>
            <a:endParaRPr dirty="0" sz="1944" lang="en-US"/>
          </a:p>
        </p:txBody>
      </p:sp>
      <p:sp>
        <p:nvSpPr>
          <p:cNvPr id="1048625" name="Text 3"/>
          <p:cNvSpPr/>
          <p:nvPr/>
        </p:nvSpPr>
        <p:spPr>
          <a:xfrm>
            <a:off x="2624376" y="3866674"/>
            <a:ext cx="2765465" cy="199953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can be used to create models of diseases in the lab, allowing researchers to study disease mechanisms and test potential therapies.</a:t>
            </a:r>
            <a:endParaRPr dirty="0" sz="1750" lang="en-US"/>
          </a:p>
        </p:txBody>
      </p:sp>
      <p:sp>
        <p:nvSpPr>
          <p:cNvPr id="1048626" name="Text 4"/>
          <p:cNvSpPr/>
          <p:nvPr/>
        </p:nvSpPr>
        <p:spPr>
          <a:xfrm>
            <a:off x="5939433" y="3335893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Drug Discovery</a:t>
            </a:r>
            <a:endParaRPr dirty="0" sz="1944" lang="en-US"/>
          </a:p>
        </p:txBody>
      </p:sp>
      <p:sp>
        <p:nvSpPr>
          <p:cNvPr id="1048627" name="Text 5"/>
          <p:cNvSpPr/>
          <p:nvPr/>
        </p:nvSpPr>
        <p:spPr>
          <a:xfrm>
            <a:off x="5939433" y="3866674"/>
            <a:ext cx="2765465" cy="199953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can be used to screen drugs for their efficacy and safety, accelerating the development of new treatments.</a:t>
            </a:r>
            <a:endParaRPr dirty="0" sz="1750" lang="en-US"/>
          </a:p>
        </p:txBody>
      </p:sp>
      <p:sp>
        <p:nvSpPr>
          <p:cNvPr id="1048628" name="Text 6"/>
          <p:cNvSpPr/>
          <p:nvPr/>
        </p:nvSpPr>
        <p:spPr>
          <a:xfrm>
            <a:off x="9254490" y="3335893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Tissue Regeneration</a:t>
            </a:r>
            <a:endParaRPr dirty="0" sz="1944" lang="en-US"/>
          </a:p>
        </p:txBody>
      </p:sp>
      <p:sp>
        <p:nvSpPr>
          <p:cNvPr id="1048629" name="Text 7"/>
          <p:cNvSpPr/>
          <p:nvPr/>
        </p:nvSpPr>
        <p:spPr>
          <a:xfrm>
            <a:off x="9254490" y="3866674"/>
            <a:ext cx="2765465" cy="199953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 therapy holds promise for replacing damaged tissues and organs, treating conditions such as spinal cord injuries, heart disease, and diabetes.</a:t>
            </a:r>
            <a:endParaRPr dirty="0" sz="175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3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pic>
        <p:nvPicPr>
          <p:cNvPr id="2097165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/>
        </p:spPr>
      </p:pic>
      <p:sp>
        <p:nvSpPr>
          <p:cNvPr id="1048634" name="Text 1"/>
          <p:cNvSpPr/>
          <p:nvPr/>
        </p:nvSpPr>
        <p:spPr>
          <a:xfrm>
            <a:off x="4490799" y="1318736"/>
            <a:ext cx="9306401" cy="123420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4860"/>
              </a:lnSpc>
              <a:buNone/>
            </a:pPr>
            <a:r>
              <a:rPr b="1" dirty="0" sz="3888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Ethical Considerations of Stem Cell Research</a:t>
            </a:r>
            <a:endParaRPr dirty="0" sz="3888" lang="en-US"/>
          </a:p>
        </p:txBody>
      </p:sp>
      <p:sp>
        <p:nvSpPr>
          <p:cNvPr id="1048635" name="Shape 2"/>
          <p:cNvSpPr/>
          <p:nvPr/>
        </p:nvSpPr>
        <p:spPr>
          <a:xfrm>
            <a:off x="4490799" y="2886194"/>
            <a:ext cx="4542115" cy="2234446"/>
          </a:xfrm>
          <a:prstGeom prst="roundRect">
            <a:avLst>
              <a:gd name="adj" fmla="val 4475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636" name="Text 3"/>
          <p:cNvSpPr/>
          <p:nvPr/>
        </p:nvSpPr>
        <p:spPr>
          <a:xfrm>
            <a:off x="4720590" y="3115985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Embryo Destruction</a:t>
            </a:r>
            <a:endParaRPr dirty="0" sz="1944" lang="en-US"/>
          </a:p>
        </p:txBody>
      </p:sp>
      <p:sp>
        <p:nvSpPr>
          <p:cNvPr id="1048637" name="Text 4"/>
          <p:cNvSpPr/>
          <p:nvPr/>
        </p:nvSpPr>
        <p:spPr>
          <a:xfrm>
            <a:off x="4720590" y="3557826"/>
            <a:ext cx="4082534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 use of embryonic stem cells raises ethical concerns about the destruction of human embryos.</a:t>
            </a:r>
            <a:endParaRPr dirty="0" sz="1750" lang="en-US"/>
          </a:p>
        </p:txBody>
      </p:sp>
      <p:sp>
        <p:nvSpPr>
          <p:cNvPr id="1048638" name="Shape 5"/>
          <p:cNvSpPr/>
          <p:nvPr/>
        </p:nvSpPr>
        <p:spPr>
          <a:xfrm>
            <a:off x="9255085" y="2886194"/>
            <a:ext cx="4542115" cy="2234446"/>
          </a:xfrm>
          <a:prstGeom prst="roundRect">
            <a:avLst>
              <a:gd name="adj" fmla="val 4475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639" name="Text 6"/>
          <p:cNvSpPr/>
          <p:nvPr/>
        </p:nvSpPr>
        <p:spPr>
          <a:xfrm>
            <a:off x="9484876" y="3115985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Informed Consent</a:t>
            </a:r>
            <a:endParaRPr dirty="0" sz="1944" lang="en-US"/>
          </a:p>
        </p:txBody>
      </p:sp>
      <p:sp>
        <p:nvSpPr>
          <p:cNvPr id="1048640" name="Text 7"/>
          <p:cNvSpPr/>
          <p:nvPr/>
        </p:nvSpPr>
        <p:spPr>
          <a:xfrm>
            <a:off x="9484876" y="3557826"/>
            <a:ext cx="4082534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It's crucial to ensure that individuals donating stem cells are fully informed about the risks and benefits of stem cell research.</a:t>
            </a:r>
            <a:endParaRPr dirty="0" sz="1750" lang="en-US"/>
          </a:p>
        </p:txBody>
      </p:sp>
      <p:sp>
        <p:nvSpPr>
          <p:cNvPr id="1048641" name="Shape 8"/>
          <p:cNvSpPr/>
          <p:nvPr/>
        </p:nvSpPr>
        <p:spPr>
          <a:xfrm>
            <a:off x="4490799" y="5342811"/>
            <a:ext cx="9306401" cy="1567934"/>
          </a:xfrm>
          <a:prstGeom prst="roundRect">
            <a:avLst>
              <a:gd name="adj" fmla="val 6377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48642" name="Text 9"/>
          <p:cNvSpPr/>
          <p:nvPr/>
        </p:nvSpPr>
        <p:spPr>
          <a:xfrm>
            <a:off x="4720590" y="5572601"/>
            <a:ext cx="2468880" cy="30861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Equity and Access</a:t>
            </a:r>
            <a:endParaRPr dirty="0" sz="1944" lang="en-US"/>
          </a:p>
        </p:txBody>
      </p:sp>
      <p:sp>
        <p:nvSpPr>
          <p:cNvPr id="1048643" name="Text 10"/>
          <p:cNvSpPr/>
          <p:nvPr/>
        </p:nvSpPr>
        <p:spPr>
          <a:xfrm>
            <a:off x="4720590" y="6014442"/>
            <a:ext cx="8846820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 therapies should be accessible to all, regardless of socioeconomic status, race, or gender.</a:t>
            </a:r>
            <a:endParaRPr dirty="0" sz="175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sp>
        <p:nvSpPr>
          <p:cNvPr id="1048648" name="Text 1"/>
          <p:cNvSpPr/>
          <p:nvPr/>
        </p:nvSpPr>
        <p:spPr>
          <a:xfrm>
            <a:off x="2624376" y="987743"/>
            <a:ext cx="7501652" cy="61710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860"/>
              </a:lnSpc>
              <a:buNone/>
            </a:pPr>
            <a:r>
              <a:rPr b="1" dirty="0" sz="3888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Current State of Stem Cell Therapy</a:t>
            </a:r>
            <a:endParaRPr dirty="0" sz="3888" lang="en-US"/>
          </a:p>
        </p:txBody>
      </p:sp>
      <p:sp>
        <p:nvSpPr>
          <p:cNvPr id="1048649" name="Shape 2"/>
          <p:cNvSpPr/>
          <p:nvPr/>
        </p:nvSpPr>
        <p:spPr>
          <a:xfrm>
            <a:off x="2624376" y="2049185"/>
            <a:ext cx="9381649" cy="5192673"/>
          </a:xfrm>
          <a:prstGeom prst="roundRect">
            <a:avLst>
              <a:gd name="adj" fmla="val 192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1048650" name="Shape 3"/>
          <p:cNvSpPr/>
          <p:nvPr/>
        </p:nvSpPr>
        <p:spPr>
          <a:xfrm>
            <a:off x="2631996" y="2056805"/>
            <a:ext cx="9366409" cy="1947982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51" name="Text 4"/>
          <p:cNvSpPr/>
          <p:nvPr/>
        </p:nvSpPr>
        <p:spPr>
          <a:xfrm>
            <a:off x="2854166" y="2197656"/>
            <a:ext cx="4235053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Clinical Trials</a:t>
            </a:r>
            <a:endParaRPr dirty="0" sz="1750" lang="en-US"/>
          </a:p>
        </p:txBody>
      </p:sp>
      <p:sp>
        <p:nvSpPr>
          <p:cNvPr id="1048652" name="Text 5"/>
          <p:cNvSpPr/>
          <p:nvPr/>
        </p:nvSpPr>
        <p:spPr>
          <a:xfrm>
            <a:off x="7541181" y="2197656"/>
            <a:ext cx="4235053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 therapies are currently being tested in clinical trials for a variety of diseases, including Parkinson's disease, Alzheimer's disease, and spinal cord injuries.</a:t>
            </a:r>
            <a:endParaRPr dirty="0" sz="1750" lang="en-US"/>
          </a:p>
        </p:txBody>
      </p:sp>
      <p:sp>
        <p:nvSpPr>
          <p:cNvPr id="1048653" name="Shape 6"/>
          <p:cNvSpPr/>
          <p:nvPr/>
        </p:nvSpPr>
        <p:spPr>
          <a:xfrm>
            <a:off x="2631996" y="4004786"/>
            <a:ext cx="9366409" cy="1614726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54" name="Text 7"/>
          <p:cNvSpPr/>
          <p:nvPr/>
        </p:nvSpPr>
        <p:spPr>
          <a:xfrm>
            <a:off x="2854166" y="4145637"/>
            <a:ext cx="4235053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Regulatory Oversight</a:t>
            </a:r>
            <a:endParaRPr dirty="0" sz="1750" lang="en-US"/>
          </a:p>
        </p:txBody>
      </p:sp>
      <p:sp>
        <p:nvSpPr>
          <p:cNvPr id="1048655" name="Text 8"/>
          <p:cNvSpPr/>
          <p:nvPr/>
        </p:nvSpPr>
        <p:spPr>
          <a:xfrm>
            <a:off x="7541181" y="4145637"/>
            <a:ext cx="4235053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Regulatory agencies worldwide are working to ensure the safety and efficacy of stem cell therapies before they become widely available.</a:t>
            </a:r>
            <a:endParaRPr dirty="0" sz="1750" lang="en-US"/>
          </a:p>
        </p:txBody>
      </p:sp>
      <p:sp>
        <p:nvSpPr>
          <p:cNvPr id="1048656" name="Shape 9"/>
          <p:cNvSpPr/>
          <p:nvPr/>
        </p:nvSpPr>
        <p:spPr>
          <a:xfrm>
            <a:off x="2631996" y="5619512"/>
            <a:ext cx="9366409" cy="1614726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57" name="Text 10"/>
          <p:cNvSpPr/>
          <p:nvPr/>
        </p:nvSpPr>
        <p:spPr>
          <a:xfrm>
            <a:off x="2854166" y="5760363"/>
            <a:ext cx="4235053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Ethical Considerations</a:t>
            </a:r>
            <a:endParaRPr dirty="0" sz="1750" lang="en-US"/>
          </a:p>
        </p:txBody>
      </p:sp>
      <p:sp>
        <p:nvSpPr>
          <p:cNvPr id="1048658" name="Text 11"/>
          <p:cNvSpPr/>
          <p:nvPr/>
        </p:nvSpPr>
        <p:spPr>
          <a:xfrm>
            <a:off x="7541181" y="5760363"/>
            <a:ext cx="4235053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Ongoing discussions about the ethical implications of stem cell therapy are crucial for responsible development and implementation.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62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0C0C0C">
              <a:alpha val="75000"/>
            </a:srgbClr>
          </a:solidFill>
        </p:spPr>
      </p:sp>
      <p:pic>
        <p:nvPicPr>
          <p:cNvPr id="2097170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/>
        </p:spPr>
      </p:pic>
      <p:sp>
        <p:nvSpPr>
          <p:cNvPr id="1048663" name="Text 1"/>
          <p:cNvSpPr/>
          <p:nvPr/>
        </p:nvSpPr>
        <p:spPr>
          <a:xfrm>
            <a:off x="833199" y="973336"/>
            <a:ext cx="8548449" cy="61710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860"/>
              </a:lnSpc>
              <a:buNone/>
            </a:pPr>
            <a:r>
              <a:rPr b="1" dirty="0" sz="3888" lang="en-US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Future Directions in Stem Cell Research</a:t>
            </a:r>
            <a:endParaRPr dirty="0" sz="3888" lang="en-US"/>
          </a:p>
        </p:txBody>
      </p:sp>
      <p:pic>
        <p:nvPicPr>
          <p:cNvPr id="2097171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3199" y="1923693"/>
            <a:ext cx="1110972" cy="1777484"/>
          </a:xfrm>
          <a:prstGeom prst="rect"/>
        </p:spPr>
      </p:pic>
      <p:sp>
        <p:nvSpPr>
          <p:cNvPr id="1048664" name="Text 2"/>
          <p:cNvSpPr/>
          <p:nvPr/>
        </p:nvSpPr>
        <p:spPr>
          <a:xfrm>
            <a:off x="2277428" y="2145863"/>
            <a:ext cx="2468880" cy="30861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Precision Medicine</a:t>
            </a:r>
            <a:endParaRPr dirty="0" sz="1944" lang="en-US"/>
          </a:p>
        </p:txBody>
      </p:sp>
      <p:sp>
        <p:nvSpPr>
          <p:cNvPr id="1048665" name="Text 3"/>
          <p:cNvSpPr/>
          <p:nvPr/>
        </p:nvSpPr>
        <p:spPr>
          <a:xfrm>
            <a:off x="2277428" y="2587704"/>
            <a:ext cx="7862173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Stem cells can be used to develop personalized therapies tailored to individual patients' genetic makeup and disease characteristics.</a:t>
            </a:r>
            <a:endParaRPr dirty="0" sz="1750" lang="en-US"/>
          </a:p>
        </p:txBody>
      </p:sp>
      <p:pic>
        <p:nvPicPr>
          <p:cNvPr id="2097172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33199" y="3701177"/>
            <a:ext cx="1110972" cy="1777484"/>
          </a:xfrm>
          <a:prstGeom prst="rect"/>
        </p:spPr>
      </p:pic>
      <p:sp>
        <p:nvSpPr>
          <p:cNvPr id="1048666" name="Text 4"/>
          <p:cNvSpPr/>
          <p:nvPr/>
        </p:nvSpPr>
        <p:spPr>
          <a:xfrm>
            <a:off x="2277428" y="3923348"/>
            <a:ext cx="2468880" cy="30861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Gene Editing</a:t>
            </a:r>
            <a:endParaRPr dirty="0" sz="1944" lang="en-US"/>
          </a:p>
        </p:txBody>
      </p:sp>
      <p:sp>
        <p:nvSpPr>
          <p:cNvPr id="1048667" name="Text 5"/>
          <p:cNvSpPr/>
          <p:nvPr/>
        </p:nvSpPr>
        <p:spPr>
          <a:xfrm>
            <a:off x="2277428" y="4365188"/>
            <a:ext cx="7862173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CRISPR technology and other gene editing tools can be used to correct genetic defects in stem cells, potentially curing inherited diseases.</a:t>
            </a:r>
            <a:endParaRPr dirty="0" sz="1750" lang="en-US"/>
          </a:p>
        </p:txBody>
      </p:sp>
      <p:pic>
        <p:nvPicPr>
          <p:cNvPr id="2097173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33199" y="5478661"/>
            <a:ext cx="1110972" cy="1777484"/>
          </a:xfrm>
          <a:prstGeom prst="rect"/>
        </p:spPr>
      </p:pic>
      <p:sp>
        <p:nvSpPr>
          <p:cNvPr id="1048668" name="Text 6"/>
          <p:cNvSpPr/>
          <p:nvPr/>
        </p:nvSpPr>
        <p:spPr>
          <a:xfrm>
            <a:off x="2277428" y="5700832"/>
            <a:ext cx="2468880" cy="30861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30"/>
              </a:lnSpc>
              <a:buNone/>
            </a:pPr>
            <a:r>
              <a:rPr b="1" dirty="0" sz="1944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Bioprinting</a:t>
            </a:r>
            <a:endParaRPr dirty="0" sz="1944" lang="en-US"/>
          </a:p>
        </p:txBody>
      </p:sp>
      <p:sp>
        <p:nvSpPr>
          <p:cNvPr id="1048669" name="Text 7"/>
          <p:cNvSpPr/>
          <p:nvPr/>
        </p:nvSpPr>
        <p:spPr>
          <a:xfrm>
            <a:off x="2277428" y="6142673"/>
            <a:ext cx="7862173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 printing technologies can be used to create functional tissues and organs from stem cells, paving the way for organ transplantation.</a:t>
            </a:r>
            <a:endParaRPr dirty="0" sz="17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2024-06-16T21:45:11Z</dcterms:created>
  <dcterms:modified xsi:type="dcterms:W3CDTF">2024-06-17T09:48:30Z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216e5a3bad554d1a898c1de8e75cca07</vt:lpwstr>
  </property>
</Properties>
</file>