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y="8229600" cx="14630400"/>
  <p:notesSz cx="8229600" cy="14630400"/>
  <p:defaultTextStyle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tableStyles" Target="tableStyle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2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80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1048681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682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3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8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58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0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0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3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3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5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5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6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6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7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dirty="0" lang="en-US"/>
              <a:t/>
            </a:r>
            <a:endParaRPr dirty="0" lang="en-US"/>
          </a:p>
        </p:txBody>
      </p:sp>
      <p:sp>
        <p:nvSpPr>
          <p:cNvPr id="104867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</p:sldLayoutIdLst>
  <p:hf dt="0" ftr="0" hdr="0" sldNum="0"/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"/>
          <p:cNvSpPr txBox="1"/>
          <p:nvPr/>
        </p:nvSpPr>
        <p:spPr>
          <a:xfrm>
            <a:off x="10860001" y="6381752"/>
            <a:ext cx="5126275" cy="1348740"/>
          </a:xfrm>
          <a:prstGeom prst="rect"/>
        </p:spPr>
        <p:txBody>
          <a:bodyPr rtlCol="0" wrap="square">
            <a:spAutoFit/>
          </a:bodyPr>
          <a:lstStyle>
            <a:lvl1pPr algn="l" defTabSz="914400" eaLnBrk="1" hangingPunct="1" latinLnBrk="0" marL="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800" lang="en-US">
                <a:solidFill>
                  <a:srgbClr val="FF6600"/>
                </a:solidFill>
                <a:latin typeface="Arial"/>
              </a:rPr>
              <a:t>C</a:t>
            </a:r>
            <a:r>
              <a:rPr sz="2800" lang="en-US">
                <a:solidFill>
                  <a:srgbClr val="FF6600"/>
                </a:solidFill>
                <a:latin typeface="Arial"/>
              </a:rPr>
              <a:t>o</a:t>
            </a:r>
            <a:r>
              <a:rPr sz="2800" lang="en-US">
                <a:solidFill>
                  <a:srgbClr val="FF6600"/>
                </a:solidFill>
                <a:latin typeface="Arial"/>
              </a:rPr>
              <a:t>nducted </a:t>
            </a:r>
            <a:r>
              <a:rPr sz="2800" lang="en-IN">
                <a:solidFill>
                  <a:srgbClr val="FF6600"/>
                </a:solidFill>
                <a:latin typeface="Calibri"/>
              </a:rPr>
              <a:t>BY 
SIR.RAMESH (HOD)
M.SC M.PHIL</a:t>
            </a:r>
            <a:endParaRPr sz="2800" lang="en-IN">
              <a:solidFill>
                <a:srgbClr val="FF6600"/>
              </a:solidFill>
            </a:endParaRPr>
          </a:p>
        </p:txBody>
      </p:sp>
      <p:sp>
        <p:nvSpPr>
          <p:cNvPr id="1048577" name=""/>
          <p:cNvSpPr txBox="1"/>
          <p:nvPr/>
        </p:nvSpPr>
        <p:spPr>
          <a:xfrm>
            <a:off x="760377" y="3529330"/>
            <a:ext cx="14473103" cy="1170941"/>
          </a:xfrm>
          <a:prstGeom prst="rect"/>
        </p:spPr>
        <p:txBody>
          <a:bodyPr rtlCol="0" wrap="square">
            <a:spAutoFit/>
          </a:bodyPr>
          <a:lstStyle>
            <a:lvl1pPr algn="l" defTabSz="914400" eaLnBrk="1" hangingPunct="1" latinLnBrk="0" marL="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sz="7200" lang="en-IN">
                <a:solidFill>
                  <a:srgbClr val="FFFFFF"/>
                </a:solidFill>
                <a:latin typeface="Calibri"/>
              </a:rPr>
              <a:t>ADIKAVI NANNAYA UNIVERSITY</a:t>
            </a:r>
            <a:endParaRPr b="1" sz="7200" lang="en-IN">
              <a:solidFill>
                <a:srgbClr val="FFFFFF"/>
              </a:solidFill>
            </a:endParaRPr>
          </a:p>
        </p:txBody>
      </p:sp>
      <p:sp>
        <p:nvSpPr>
          <p:cNvPr id="1048578" name=""/>
          <p:cNvSpPr txBox="1"/>
          <p:nvPr/>
        </p:nvSpPr>
        <p:spPr>
          <a:xfrm>
            <a:off x="9239962" y="4700271"/>
            <a:ext cx="5636783" cy="510540"/>
          </a:xfrm>
          <a:prstGeom prst="rect"/>
        </p:spPr>
        <p:txBody>
          <a:bodyPr rtlCol="0" wrap="square">
            <a:spAutoFit/>
          </a:bodyPr>
          <a:lstStyle>
            <a:lvl1pPr algn="l" defTabSz="914400" eaLnBrk="1" hangingPunct="1" latinLnBrk="0" marL="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 sz="2800" i="1" lang="en-IN">
                <a:solidFill>
                  <a:srgbClr val="FFFFFF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  <a:latin typeface="Calibri"/>
              </a:rPr>
              <a:t>Department of Biochemistry</a:t>
            </a:r>
            <a:endParaRPr b="1" sz="2800" i="1" lang="en-IN">
              <a:solidFill>
                <a:srgbClr val="FFFFFF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</p:txBody>
      </p:sp>
      <p:sp>
        <p:nvSpPr>
          <p:cNvPr id="1048579" name=""/>
          <p:cNvSpPr txBox="1"/>
          <p:nvPr/>
        </p:nvSpPr>
        <p:spPr>
          <a:xfrm rot="21600000">
            <a:off x="591006" y="858875"/>
            <a:ext cx="13448387" cy="1691640"/>
          </a:xfrm>
          <a:prstGeom prst="rect"/>
        </p:spPr>
        <p:txBody>
          <a:bodyPr rtlCol="0" wrap="square">
            <a:spAutoFit/>
          </a:bodyPr>
          <a:lstStyle>
            <a:lvl1pPr algn="l" defTabSz="914400" eaLnBrk="1" hangingPunct="1" latinLnBrk="0" marL="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3600" lang="en-IN">
                <a:solidFill>
                  <a:srgbClr val="02A5E3"/>
                </a:solidFill>
                <a:latin typeface="Calibri"/>
              </a:rPr>
              <a:t>DANTULARI NARAYANA RAJA COLLEGE
(AUTONOMUS)
</a:t>
            </a:r>
            <a:endParaRPr sz="3600" lang="en-IN">
              <a:solidFill>
                <a:srgbClr val="02A5E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1113376" y="531021"/>
            <a:ext cx="14630400" cy="8229600"/>
          </a:xfrm>
          <a:prstGeom prst="rect"/>
        </p:spPr>
      </p:pic>
      <p:pic>
        <p:nvPicPr>
          <p:cNvPr id="2097153" name="Image 1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9144000" y="0"/>
            <a:ext cx="5486400" cy="8229600"/>
          </a:xfrm>
          <a:prstGeom prst="rect"/>
        </p:spPr>
      </p:pic>
      <p:sp>
        <p:nvSpPr>
          <p:cNvPr id="1048580" name="Text 1"/>
          <p:cNvSpPr/>
          <p:nvPr/>
        </p:nvSpPr>
        <p:spPr>
          <a:xfrm>
            <a:off x="833199" y="2060377"/>
            <a:ext cx="7477601" cy="1803797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7101"/>
              </a:lnSpc>
              <a:buNone/>
            </a:pPr>
            <a:r>
              <a:rPr b="1" dirty="0" sz="5681" kern="0" lang="en-US" spc="-114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Introduction to Animal Tissue Culture</a:t>
            </a:r>
            <a:endParaRPr dirty="0" sz="5681" lang="en-US"/>
          </a:p>
        </p:txBody>
      </p:sp>
      <p:sp>
        <p:nvSpPr>
          <p:cNvPr id="1048581" name="Text 2"/>
          <p:cNvSpPr/>
          <p:nvPr/>
        </p:nvSpPr>
        <p:spPr>
          <a:xfrm>
            <a:off x="833199" y="4197429"/>
            <a:ext cx="7477601" cy="1333024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kern="0" lang="en-US" spc="-35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Animal tissue culture is a powerful technique that allows scientists to grow and study cells outside of an organism's body. This critical method enables a wide range of medical and scientific advancements, from developing new treatments to understanding fundamental cellular processes.</a:t>
            </a:r>
            <a:endParaRPr dirty="0" sz="1750"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585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FFFFF">
              <a:alpha val="75000"/>
            </a:srgbClr>
          </a:solidFill>
        </p:spPr>
      </p:sp>
      <p:sp>
        <p:nvSpPr>
          <p:cNvPr id="1048586" name="Text 1"/>
          <p:cNvSpPr/>
          <p:nvPr/>
        </p:nvSpPr>
        <p:spPr>
          <a:xfrm>
            <a:off x="2348389" y="779502"/>
            <a:ext cx="9933503" cy="1306830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5146"/>
              </a:lnSpc>
              <a:buNone/>
            </a:pPr>
            <a:r>
              <a:rPr b="1" dirty="0" sz="4117" kern="0" lang="en-US" spc="-82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History and Development of Animal Tissue Culture</a:t>
            </a:r>
            <a:endParaRPr dirty="0" sz="4117" lang="en-US"/>
          </a:p>
        </p:txBody>
      </p:sp>
      <p:sp>
        <p:nvSpPr>
          <p:cNvPr id="1048587" name="Shape 2"/>
          <p:cNvSpPr/>
          <p:nvPr/>
        </p:nvSpPr>
        <p:spPr>
          <a:xfrm>
            <a:off x="2348389" y="4990386"/>
            <a:ext cx="9933503" cy="44410"/>
          </a:xfrm>
          <a:prstGeom prst="roundRect">
            <a:avLst>
              <a:gd name="adj" fmla="val 225151"/>
            </a:avLst>
          </a:prstGeom>
          <a:solidFill>
            <a:srgbClr val="D1B6E1"/>
          </a:solidFill>
        </p:spPr>
      </p:sp>
      <p:sp>
        <p:nvSpPr>
          <p:cNvPr id="1048588" name="Shape 3"/>
          <p:cNvSpPr/>
          <p:nvPr/>
        </p:nvSpPr>
        <p:spPr>
          <a:xfrm>
            <a:off x="4753987" y="4212848"/>
            <a:ext cx="44410" cy="777597"/>
          </a:xfrm>
          <a:prstGeom prst="roundRect">
            <a:avLst>
              <a:gd name="adj" fmla="val 225151"/>
            </a:avLst>
          </a:prstGeom>
          <a:solidFill>
            <a:srgbClr val="D1B6E1"/>
          </a:solidFill>
        </p:spPr>
      </p:sp>
      <p:sp>
        <p:nvSpPr>
          <p:cNvPr id="1048589" name="Shape 4"/>
          <p:cNvSpPr/>
          <p:nvPr/>
        </p:nvSpPr>
        <p:spPr>
          <a:xfrm>
            <a:off x="4526280" y="474041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1048590" name="Text 5"/>
          <p:cNvSpPr/>
          <p:nvPr/>
        </p:nvSpPr>
        <p:spPr>
          <a:xfrm>
            <a:off x="4690110" y="4833521"/>
            <a:ext cx="172283" cy="313730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470"/>
              </a:lnSpc>
              <a:buNone/>
            </a:pPr>
            <a:r>
              <a:rPr b="1" dirty="0" sz="2470" kern="0" lang="en-US" spc="-49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</a:t>
            </a:r>
            <a:endParaRPr dirty="0" sz="2470" lang="en-US"/>
          </a:p>
        </p:txBody>
      </p:sp>
      <p:sp>
        <p:nvSpPr>
          <p:cNvPr id="1048591" name="Text 6"/>
          <p:cNvSpPr/>
          <p:nvPr/>
        </p:nvSpPr>
        <p:spPr>
          <a:xfrm>
            <a:off x="3469124" y="2530673"/>
            <a:ext cx="2614017" cy="326827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573"/>
              </a:lnSpc>
              <a:buNone/>
            </a:pPr>
            <a:r>
              <a:rPr b="1" dirty="0" sz="2058" kern="0" lang="en-US" spc="-41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1900s</a:t>
            </a:r>
            <a:endParaRPr dirty="0" sz="2058" lang="en-US"/>
          </a:p>
        </p:txBody>
      </p:sp>
      <p:sp>
        <p:nvSpPr>
          <p:cNvPr id="1048592" name="Text 7"/>
          <p:cNvSpPr/>
          <p:nvPr/>
        </p:nvSpPr>
        <p:spPr>
          <a:xfrm>
            <a:off x="2570559" y="2990731"/>
            <a:ext cx="4411266" cy="999768"/>
          </a:xfrm>
          <a:prstGeom prst="rect"/>
          <a:noFill/>
        </p:spPr>
        <p:txBody>
          <a:bodyPr anchor="t" rtlCol="0" wrap="square"/>
          <a:p>
            <a:pPr algn="ctr" indent="0" marL="0">
              <a:lnSpc>
                <a:spcPts val="2624"/>
              </a:lnSpc>
              <a:buNone/>
            </a:pPr>
            <a:r>
              <a:rPr dirty="0" sz="1750" kern="0" lang="en-US" spc="-35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 foundations of animal tissue culture were laid, with pioneering work by scientists like Ross Harrison and Alexis Carrel.</a:t>
            </a:r>
            <a:endParaRPr dirty="0" sz="1750" lang="en-US"/>
          </a:p>
        </p:txBody>
      </p:sp>
      <p:sp>
        <p:nvSpPr>
          <p:cNvPr id="1048593" name="Shape 8"/>
          <p:cNvSpPr/>
          <p:nvPr/>
        </p:nvSpPr>
        <p:spPr>
          <a:xfrm>
            <a:off x="7292876" y="4990326"/>
            <a:ext cx="44410" cy="777597"/>
          </a:xfrm>
          <a:prstGeom prst="roundRect">
            <a:avLst>
              <a:gd name="adj" fmla="val 225151"/>
            </a:avLst>
          </a:prstGeom>
          <a:solidFill>
            <a:srgbClr val="D1B6E1"/>
          </a:solidFill>
        </p:spPr>
      </p:sp>
      <p:sp>
        <p:nvSpPr>
          <p:cNvPr id="1048594" name="Shape 9"/>
          <p:cNvSpPr/>
          <p:nvPr/>
        </p:nvSpPr>
        <p:spPr>
          <a:xfrm>
            <a:off x="7065169" y="474041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1048595" name="Text 10"/>
          <p:cNvSpPr/>
          <p:nvPr/>
        </p:nvSpPr>
        <p:spPr>
          <a:xfrm>
            <a:off x="7228999" y="4833521"/>
            <a:ext cx="172283" cy="313730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470"/>
              </a:lnSpc>
              <a:buNone/>
            </a:pPr>
            <a:r>
              <a:rPr b="1" dirty="0" sz="2470" kern="0" lang="en-US" spc="-49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</a:t>
            </a:r>
            <a:endParaRPr dirty="0" sz="2470" lang="en-US"/>
          </a:p>
        </p:txBody>
      </p:sp>
      <p:sp>
        <p:nvSpPr>
          <p:cNvPr id="1048596" name="Text 11"/>
          <p:cNvSpPr/>
          <p:nvPr/>
        </p:nvSpPr>
        <p:spPr>
          <a:xfrm>
            <a:off x="6008013" y="5990273"/>
            <a:ext cx="2614017" cy="326827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573"/>
              </a:lnSpc>
              <a:buNone/>
            </a:pPr>
            <a:r>
              <a:rPr b="1" dirty="0" sz="2058" kern="0" lang="en-US" spc="-41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1940s-1950s</a:t>
            </a:r>
            <a:endParaRPr dirty="0" sz="2058" lang="en-US"/>
          </a:p>
        </p:txBody>
      </p:sp>
      <p:sp>
        <p:nvSpPr>
          <p:cNvPr id="1048597" name="Text 12"/>
          <p:cNvSpPr/>
          <p:nvPr/>
        </p:nvSpPr>
        <p:spPr>
          <a:xfrm>
            <a:off x="5109448" y="6450330"/>
            <a:ext cx="4411266" cy="999768"/>
          </a:xfrm>
          <a:prstGeom prst="rect"/>
          <a:noFill/>
        </p:spPr>
        <p:txBody>
          <a:bodyPr anchor="t" rtlCol="0" wrap="square"/>
          <a:p>
            <a:pPr algn="ctr" indent="0" marL="0">
              <a:lnSpc>
                <a:spcPts val="2624"/>
              </a:lnSpc>
              <a:buNone/>
            </a:pPr>
            <a:r>
              <a:rPr dirty="0" sz="1750" kern="0" lang="en-US" spc="-35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Significant advancements were made, including the development of cell lines and improved culture media.</a:t>
            </a:r>
            <a:endParaRPr dirty="0" sz="1750" lang="en-US"/>
          </a:p>
        </p:txBody>
      </p:sp>
      <p:sp>
        <p:nvSpPr>
          <p:cNvPr id="1048598" name="Shape 13"/>
          <p:cNvSpPr/>
          <p:nvPr/>
        </p:nvSpPr>
        <p:spPr>
          <a:xfrm>
            <a:off x="9831765" y="4212848"/>
            <a:ext cx="44410" cy="777597"/>
          </a:xfrm>
          <a:prstGeom prst="roundRect">
            <a:avLst>
              <a:gd name="adj" fmla="val 225151"/>
            </a:avLst>
          </a:prstGeom>
          <a:solidFill>
            <a:srgbClr val="D1B6E1"/>
          </a:solidFill>
        </p:spPr>
      </p:sp>
      <p:sp>
        <p:nvSpPr>
          <p:cNvPr id="1048599" name="Shape 14"/>
          <p:cNvSpPr/>
          <p:nvPr/>
        </p:nvSpPr>
        <p:spPr>
          <a:xfrm>
            <a:off x="9604058" y="474041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1048600" name="Text 15"/>
          <p:cNvSpPr/>
          <p:nvPr/>
        </p:nvSpPr>
        <p:spPr>
          <a:xfrm>
            <a:off x="9767888" y="4833521"/>
            <a:ext cx="172283" cy="313730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470"/>
              </a:lnSpc>
              <a:buNone/>
            </a:pPr>
            <a:r>
              <a:rPr b="1" dirty="0" sz="2470" kern="0" lang="en-US" spc="-49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</a:t>
            </a:r>
            <a:endParaRPr dirty="0" sz="2470" lang="en-US"/>
          </a:p>
        </p:txBody>
      </p:sp>
      <p:sp>
        <p:nvSpPr>
          <p:cNvPr id="1048601" name="Text 16"/>
          <p:cNvSpPr/>
          <p:nvPr/>
        </p:nvSpPr>
        <p:spPr>
          <a:xfrm>
            <a:off x="8547021" y="2530673"/>
            <a:ext cx="2614017" cy="326827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573"/>
              </a:lnSpc>
              <a:buNone/>
            </a:pPr>
            <a:r>
              <a:rPr b="1" dirty="0" sz="2058" kern="0" lang="en-US" spc="-41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1970s-1980s</a:t>
            </a:r>
            <a:endParaRPr dirty="0" sz="2058" lang="en-US"/>
          </a:p>
        </p:txBody>
      </p:sp>
      <p:sp>
        <p:nvSpPr>
          <p:cNvPr id="1048602" name="Text 17"/>
          <p:cNvSpPr/>
          <p:nvPr/>
        </p:nvSpPr>
        <p:spPr>
          <a:xfrm>
            <a:off x="7648337" y="2990731"/>
            <a:ext cx="4411385" cy="999768"/>
          </a:xfrm>
          <a:prstGeom prst="rect"/>
          <a:noFill/>
        </p:spPr>
        <p:txBody>
          <a:bodyPr anchor="t" rtlCol="0" wrap="square"/>
          <a:p>
            <a:pPr algn="ctr" indent="0" marL="0">
              <a:lnSpc>
                <a:spcPts val="2624"/>
              </a:lnSpc>
              <a:buNone/>
            </a:pPr>
            <a:r>
              <a:rPr dirty="0" sz="1750" kern="0" lang="en-US" spc="-35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The field exploded, with widespread adoption and technological innovations like monoclonal antibody production.</a:t>
            </a:r>
            <a:endParaRPr dirty="0" sz="1750"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606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FFFFF">
              <a:alpha val="75000"/>
            </a:srgbClr>
          </a:solidFill>
        </p:spPr>
      </p:sp>
      <p:sp>
        <p:nvSpPr>
          <p:cNvPr id="1048607" name="Text 1"/>
          <p:cNvSpPr/>
          <p:nvPr/>
        </p:nvSpPr>
        <p:spPr>
          <a:xfrm>
            <a:off x="2348389" y="2469356"/>
            <a:ext cx="7619881" cy="653415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5146"/>
              </a:lnSpc>
              <a:buNone/>
            </a:pPr>
            <a:r>
              <a:rPr b="1" dirty="0" sz="4117" kern="0" lang="en-US" spc="-82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Principles of Animal Tissue Culture</a:t>
            </a:r>
            <a:endParaRPr dirty="0" sz="4117" lang="en-US"/>
          </a:p>
        </p:txBody>
      </p:sp>
      <p:sp>
        <p:nvSpPr>
          <p:cNvPr id="1048608" name="Text 2"/>
          <p:cNvSpPr/>
          <p:nvPr/>
        </p:nvSpPr>
        <p:spPr>
          <a:xfrm>
            <a:off x="2348389" y="3678198"/>
            <a:ext cx="2614017" cy="326827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573"/>
              </a:lnSpc>
              <a:buNone/>
            </a:pPr>
            <a:r>
              <a:rPr b="1" dirty="0" sz="2058" kern="0" lang="en-US" spc="-41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Cell Types</a:t>
            </a:r>
            <a:endParaRPr dirty="0" sz="2058" lang="en-US"/>
          </a:p>
        </p:txBody>
      </p:sp>
      <p:sp>
        <p:nvSpPr>
          <p:cNvPr id="1048609" name="Text 3"/>
          <p:cNvSpPr/>
          <p:nvPr/>
        </p:nvSpPr>
        <p:spPr>
          <a:xfrm>
            <a:off x="2348389" y="4227195"/>
            <a:ext cx="2949416" cy="999768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kern="0" lang="en-US" spc="-35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 variety of cell types can be cultured, including epithelial, fibroblast, and stem cells.</a:t>
            </a:r>
            <a:endParaRPr dirty="0" sz="1750" lang="en-US"/>
          </a:p>
        </p:txBody>
      </p:sp>
      <p:sp>
        <p:nvSpPr>
          <p:cNvPr id="1048610" name="Text 4"/>
          <p:cNvSpPr/>
          <p:nvPr/>
        </p:nvSpPr>
        <p:spPr>
          <a:xfrm>
            <a:off x="5847398" y="3678198"/>
            <a:ext cx="2614017" cy="326827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573"/>
              </a:lnSpc>
              <a:buNone/>
            </a:pPr>
            <a:r>
              <a:rPr b="1" dirty="0" sz="2058" kern="0" lang="en-US" spc="-41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Culture Media</a:t>
            </a:r>
            <a:endParaRPr dirty="0" sz="2058" lang="en-US"/>
          </a:p>
        </p:txBody>
      </p:sp>
      <p:sp>
        <p:nvSpPr>
          <p:cNvPr id="1048611" name="Text 5"/>
          <p:cNvSpPr/>
          <p:nvPr/>
        </p:nvSpPr>
        <p:spPr>
          <a:xfrm>
            <a:off x="5847398" y="4227195"/>
            <a:ext cx="2949416" cy="1333024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kern="0" lang="en-US" spc="-35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Specialized media provide nutrients, growth factors, and support for optimal cell growth and function.</a:t>
            </a:r>
            <a:endParaRPr dirty="0" sz="1750" lang="en-US"/>
          </a:p>
        </p:txBody>
      </p:sp>
      <p:sp>
        <p:nvSpPr>
          <p:cNvPr id="1048612" name="Text 6"/>
          <p:cNvSpPr/>
          <p:nvPr/>
        </p:nvSpPr>
        <p:spPr>
          <a:xfrm>
            <a:off x="9346406" y="3678198"/>
            <a:ext cx="2614017" cy="326827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573"/>
              </a:lnSpc>
              <a:buNone/>
            </a:pPr>
            <a:r>
              <a:rPr b="1" dirty="0" sz="2058" kern="0" lang="en-US" spc="-41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Aseptic Technique</a:t>
            </a:r>
            <a:endParaRPr dirty="0" sz="2058" lang="en-US"/>
          </a:p>
        </p:txBody>
      </p:sp>
      <p:sp>
        <p:nvSpPr>
          <p:cNvPr id="1048613" name="Text 7"/>
          <p:cNvSpPr/>
          <p:nvPr/>
        </p:nvSpPr>
        <p:spPr>
          <a:xfrm>
            <a:off x="9346406" y="4227195"/>
            <a:ext cx="2949416" cy="1333024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kern="0" lang="en-US" spc="-35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Strict sterile protocols are essential to prevent contamination and ensure the integrity of cultures.</a:t>
            </a:r>
            <a:endParaRPr dirty="0" sz="1750"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617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FFFFF">
              <a:alpha val="75000"/>
            </a:srgbClr>
          </a:solidFill>
        </p:spPr>
      </p:sp>
      <p:sp>
        <p:nvSpPr>
          <p:cNvPr id="1048618" name="Text 1"/>
          <p:cNvSpPr/>
          <p:nvPr/>
        </p:nvSpPr>
        <p:spPr>
          <a:xfrm>
            <a:off x="2348389" y="2078355"/>
            <a:ext cx="8139589" cy="653415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5146"/>
              </a:lnSpc>
              <a:buNone/>
            </a:pPr>
            <a:r>
              <a:rPr b="1" dirty="0" sz="4117" kern="0" lang="en-US" spc="-82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Applications of Animal Tissue Culture</a:t>
            </a:r>
            <a:endParaRPr dirty="0" sz="4117" lang="en-US"/>
          </a:p>
        </p:txBody>
      </p:sp>
      <p:sp>
        <p:nvSpPr>
          <p:cNvPr id="1048619" name="Shape 2"/>
          <p:cNvSpPr/>
          <p:nvPr/>
        </p:nvSpPr>
        <p:spPr>
          <a:xfrm>
            <a:off x="2348389" y="342602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1048620" name="Text 3"/>
          <p:cNvSpPr/>
          <p:nvPr/>
        </p:nvSpPr>
        <p:spPr>
          <a:xfrm>
            <a:off x="2512219" y="3519130"/>
            <a:ext cx="172283" cy="313730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470"/>
              </a:lnSpc>
              <a:buNone/>
            </a:pPr>
            <a:r>
              <a:rPr b="1" dirty="0" sz="2470" kern="0" lang="en-US" spc="-49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</a:t>
            </a:r>
            <a:endParaRPr dirty="0" sz="2470" lang="en-US"/>
          </a:p>
        </p:txBody>
      </p:sp>
      <p:sp>
        <p:nvSpPr>
          <p:cNvPr id="1048621" name="Text 4"/>
          <p:cNvSpPr/>
          <p:nvPr/>
        </p:nvSpPr>
        <p:spPr>
          <a:xfrm>
            <a:off x="3070503" y="3426023"/>
            <a:ext cx="2614017" cy="326827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573"/>
              </a:lnSpc>
              <a:buNone/>
            </a:pPr>
            <a:r>
              <a:rPr b="1" dirty="0" sz="2058" kern="0" lang="en-US" spc="-41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Drug Testing</a:t>
            </a:r>
            <a:endParaRPr dirty="0" sz="2058" lang="en-US"/>
          </a:p>
        </p:txBody>
      </p:sp>
      <p:sp>
        <p:nvSpPr>
          <p:cNvPr id="1048622" name="Text 5"/>
          <p:cNvSpPr/>
          <p:nvPr/>
        </p:nvSpPr>
        <p:spPr>
          <a:xfrm>
            <a:off x="3070503" y="3886081"/>
            <a:ext cx="4133612" cy="666512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kern="0" lang="en-US" spc="-35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Screening new pharmaceutical compounds for safety and efficacy.</a:t>
            </a:r>
            <a:endParaRPr dirty="0" sz="1750" lang="en-US"/>
          </a:p>
        </p:txBody>
      </p:sp>
      <p:sp>
        <p:nvSpPr>
          <p:cNvPr id="1048623" name="Shape 6"/>
          <p:cNvSpPr/>
          <p:nvPr/>
        </p:nvSpPr>
        <p:spPr>
          <a:xfrm>
            <a:off x="7426285" y="342602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1048624" name="Text 7"/>
          <p:cNvSpPr/>
          <p:nvPr/>
        </p:nvSpPr>
        <p:spPr>
          <a:xfrm>
            <a:off x="7590115" y="3519130"/>
            <a:ext cx="172283" cy="313730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470"/>
              </a:lnSpc>
              <a:buNone/>
            </a:pPr>
            <a:r>
              <a:rPr b="1" dirty="0" sz="2470" kern="0" lang="en-US" spc="-49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</a:t>
            </a:r>
            <a:endParaRPr dirty="0" sz="2470" lang="en-US"/>
          </a:p>
        </p:txBody>
      </p:sp>
      <p:sp>
        <p:nvSpPr>
          <p:cNvPr id="1048625" name="Text 8"/>
          <p:cNvSpPr/>
          <p:nvPr/>
        </p:nvSpPr>
        <p:spPr>
          <a:xfrm>
            <a:off x="8148399" y="3426023"/>
            <a:ext cx="2614017" cy="326827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573"/>
              </a:lnSpc>
              <a:buNone/>
            </a:pPr>
            <a:r>
              <a:rPr b="1" dirty="0" sz="2058" kern="0" lang="en-US" spc="-41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Cell Biology</a:t>
            </a:r>
            <a:endParaRPr dirty="0" sz="2058" lang="en-US"/>
          </a:p>
        </p:txBody>
      </p:sp>
      <p:sp>
        <p:nvSpPr>
          <p:cNvPr id="1048626" name="Text 9"/>
          <p:cNvSpPr/>
          <p:nvPr/>
        </p:nvSpPr>
        <p:spPr>
          <a:xfrm>
            <a:off x="8148399" y="3886081"/>
            <a:ext cx="4133612" cy="666512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kern="0" lang="en-US" spc="-35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Studying cellular processes, signaling pathways, and gene expression.</a:t>
            </a:r>
            <a:endParaRPr dirty="0" sz="1750" lang="en-US"/>
          </a:p>
        </p:txBody>
      </p:sp>
      <p:sp>
        <p:nvSpPr>
          <p:cNvPr id="1048627" name="Shape 10"/>
          <p:cNvSpPr/>
          <p:nvPr/>
        </p:nvSpPr>
        <p:spPr>
          <a:xfrm>
            <a:off x="2348389" y="502467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1048628" name="Text 11"/>
          <p:cNvSpPr/>
          <p:nvPr/>
        </p:nvSpPr>
        <p:spPr>
          <a:xfrm>
            <a:off x="2512219" y="5117783"/>
            <a:ext cx="172283" cy="313730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470"/>
              </a:lnSpc>
              <a:buNone/>
            </a:pPr>
            <a:r>
              <a:rPr b="1" dirty="0" sz="2470" kern="0" lang="en-US" spc="-49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</a:t>
            </a:r>
            <a:endParaRPr dirty="0" sz="2470" lang="en-US"/>
          </a:p>
        </p:txBody>
      </p:sp>
      <p:sp>
        <p:nvSpPr>
          <p:cNvPr id="1048629" name="Text 12"/>
          <p:cNvSpPr/>
          <p:nvPr/>
        </p:nvSpPr>
        <p:spPr>
          <a:xfrm>
            <a:off x="3070503" y="5024676"/>
            <a:ext cx="2614017" cy="326827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573"/>
              </a:lnSpc>
              <a:buNone/>
            </a:pPr>
            <a:r>
              <a:rPr b="1" dirty="0" sz="2058" kern="0" lang="en-US" spc="-41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Tissue Engineering</a:t>
            </a:r>
            <a:endParaRPr dirty="0" sz="2058" lang="en-US"/>
          </a:p>
        </p:txBody>
      </p:sp>
      <p:sp>
        <p:nvSpPr>
          <p:cNvPr id="1048630" name="Text 13"/>
          <p:cNvSpPr/>
          <p:nvPr/>
        </p:nvSpPr>
        <p:spPr>
          <a:xfrm>
            <a:off x="3070503" y="5484733"/>
            <a:ext cx="4133612" cy="666512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kern="0" lang="en-US" spc="-35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Growing replacement tissues and organs for transplantation.</a:t>
            </a:r>
            <a:endParaRPr dirty="0" sz="1750" lang="en-US"/>
          </a:p>
        </p:txBody>
      </p:sp>
      <p:sp>
        <p:nvSpPr>
          <p:cNvPr id="1048631" name="Shape 14"/>
          <p:cNvSpPr/>
          <p:nvPr/>
        </p:nvSpPr>
        <p:spPr>
          <a:xfrm>
            <a:off x="7426285" y="502467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1048632" name="Text 15"/>
          <p:cNvSpPr/>
          <p:nvPr/>
        </p:nvSpPr>
        <p:spPr>
          <a:xfrm>
            <a:off x="7590115" y="5117783"/>
            <a:ext cx="172283" cy="313730"/>
          </a:xfrm>
          <a:prstGeom prst="rect"/>
          <a:noFill/>
        </p:spPr>
        <p:txBody>
          <a:bodyPr anchor="t" rtlCol="0" wrap="none"/>
          <a:p>
            <a:pPr algn="ctr" indent="0" marL="0">
              <a:lnSpc>
                <a:spcPts val="2470"/>
              </a:lnSpc>
              <a:buNone/>
            </a:pPr>
            <a:r>
              <a:rPr b="1" dirty="0" sz="2470" kern="0" lang="en-US" spc="-49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4</a:t>
            </a:r>
            <a:endParaRPr dirty="0" sz="2470" lang="en-US"/>
          </a:p>
        </p:txBody>
      </p:sp>
      <p:sp>
        <p:nvSpPr>
          <p:cNvPr id="1048633" name="Text 16"/>
          <p:cNvSpPr/>
          <p:nvPr/>
        </p:nvSpPr>
        <p:spPr>
          <a:xfrm>
            <a:off x="8148399" y="5024676"/>
            <a:ext cx="2614017" cy="326827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573"/>
              </a:lnSpc>
              <a:buNone/>
            </a:pPr>
            <a:r>
              <a:rPr b="1" dirty="0" sz="2058" kern="0" lang="en-US" spc="-41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Vaccine Development</a:t>
            </a:r>
            <a:endParaRPr dirty="0" sz="2058" lang="en-US"/>
          </a:p>
        </p:txBody>
      </p:sp>
      <p:sp>
        <p:nvSpPr>
          <p:cNvPr id="1048634" name="Text 17"/>
          <p:cNvSpPr/>
          <p:nvPr/>
        </p:nvSpPr>
        <p:spPr>
          <a:xfrm>
            <a:off x="8148399" y="5484733"/>
            <a:ext cx="4133612" cy="333256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624"/>
              </a:lnSpc>
              <a:buNone/>
            </a:pPr>
            <a:r>
              <a:rPr dirty="0" sz="1750" kern="0" lang="en-US" spc="-35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Producing viral vaccines using cultured cells.</a:t>
            </a:r>
            <a:endParaRPr dirty="0" sz="1750"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638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FFFFF">
              <a:alpha val="75000"/>
            </a:srgbClr>
          </a:solidFill>
        </p:spPr>
      </p:sp>
      <p:sp>
        <p:nvSpPr>
          <p:cNvPr id="1048639" name="Text 1"/>
          <p:cNvSpPr/>
          <p:nvPr/>
        </p:nvSpPr>
        <p:spPr>
          <a:xfrm>
            <a:off x="2348389" y="1541978"/>
            <a:ext cx="9933503" cy="1306830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5146"/>
              </a:lnSpc>
              <a:buNone/>
            </a:pPr>
            <a:r>
              <a:rPr b="1" dirty="0" sz="4117" kern="0" lang="en-US" spc="-82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Techniques and Methods in Animal Tissue Culture</a:t>
            </a:r>
            <a:endParaRPr dirty="0" sz="4117" lang="en-US"/>
          </a:p>
        </p:txBody>
      </p:sp>
      <p:sp>
        <p:nvSpPr>
          <p:cNvPr id="1048640" name="Shape 2"/>
          <p:cNvSpPr/>
          <p:nvPr/>
        </p:nvSpPr>
        <p:spPr>
          <a:xfrm>
            <a:off x="2348389" y="3293150"/>
            <a:ext cx="4855726" cy="1586151"/>
          </a:xfrm>
          <a:prstGeom prst="roundRect">
            <a:avLst>
              <a:gd name="adj" fmla="val 6304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1048641" name="Text 3"/>
          <p:cNvSpPr/>
          <p:nvPr/>
        </p:nvSpPr>
        <p:spPr>
          <a:xfrm>
            <a:off x="2578179" y="3522940"/>
            <a:ext cx="2614017" cy="326827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573"/>
              </a:lnSpc>
              <a:buNone/>
            </a:pPr>
            <a:r>
              <a:rPr b="1" dirty="0" sz="2058" kern="0" lang="en-US" spc="-41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Cell Isolation</a:t>
            </a:r>
            <a:endParaRPr dirty="0" sz="2058" lang="en-US"/>
          </a:p>
        </p:txBody>
      </p:sp>
      <p:sp>
        <p:nvSpPr>
          <p:cNvPr id="1048642" name="Text 4"/>
          <p:cNvSpPr/>
          <p:nvPr/>
        </p:nvSpPr>
        <p:spPr>
          <a:xfrm>
            <a:off x="2578179" y="3982998"/>
            <a:ext cx="4396145" cy="666512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kern="0" lang="en-US" spc="-35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Enzymatic and mechanical methods to extract cells from tissues.</a:t>
            </a:r>
            <a:endParaRPr dirty="0" sz="1750" lang="en-US"/>
          </a:p>
        </p:txBody>
      </p:sp>
      <p:sp>
        <p:nvSpPr>
          <p:cNvPr id="1048643" name="Shape 5"/>
          <p:cNvSpPr/>
          <p:nvPr/>
        </p:nvSpPr>
        <p:spPr>
          <a:xfrm>
            <a:off x="7426285" y="3293150"/>
            <a:ext cx="4855726" cy="1586151"/>
          </a:xfrm>
          <a:prstGeom prst="roundRect">
            <a:avLst>
              <a:gd name="adj" fmla="val 6304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1048644" name="Text 6"/>
          <p:cNvSpPr/>
          <p:nvPr/>
        </p:nvSpPr>
        <p:spPr>
          <a:xfrm>
            <a:off x="7656076" y="3522940"/>
            <a:ext cx="2614017" cy="326827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573"/>
              </a:lnSpc>
              <a:buNone/>
            </a:pPr>
            <a:r>
              <a:rPr b="1" dirty="0" sz="2058" kern="0" lang="en-US" spc="-41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Cell Counting</a:t>
            </a:r>
            <a:endParaRPr dirty="0" sz="2058" lang="en-US"/>
          </a:p>
        </p:txBody>
      </p:sp>
      <p:sp>
        <p:nvSpPr>
          <p:cNvPr id="1048645" name="Text 7"/>
          <p:cNvSpPr/>
          <p:nvPr/>
        </p:nvSpPr>
        <p:spPr>
          <a:xfrm>
            <a:off x="7656076" y="3982998"/>
            <a:ext cx="4396145" cy="666512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kern="0" lang="en-US" spc="-35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Quantifying cell numbers using hemocytometers or automated counters.</a:t>
            </a:r>
            <a:endParaRPr dirty="0" sz="1750" lang="en-US"/>
          </a:p>
        </p:txBody>
      </p:sp>
      <p:sp>
        <p:nvSpPr>
          <p:cNvPr id="1048646" name="Shape 8"/>
          <p:cNvSpPr/>
          <p:nvPr/>
        </p:nvSpPr>
        <p:spPr>
          <a:xfrm>
            <a:off x="2348389" y="5101471"/>
            <a:ext cx="4855726" cy="1586151"/>
          </a:xfrm>
          <a:prstGeom prst="roundRect">
            <a:avLst>
              <a:gd name="adj" fmla="val 6304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1048647" name="Text 9"/>
          <p:cNvSpPr/>
          <p:nvPr/>
        </p:nvSpPr>
        <p:spPr>
          <a:xfrm>
            <a:off x="2578179" y="5331262"/>
            <a:ext cx="2614017" cy="326827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573"/>
              </a:lnSpc>
              <a:buNone/>
            </a:pPr>
            <a:r>
              <a:rPr b="1" dirty="0" sz="2058" kern="0" lang="en-US" spc="-41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Cell Passaging</a:t>
            </a:r>
            <a:endParaRPr dirty="0" sz="2058" lang="en-US"/>
          </a:p>
        </p:txBody>
      </p:sp>
      <p:sp>
        <p:nvSpPr>
          <p:cNvPr id="1048648" name="Text 10"/>
          <p:cNvSpPr/>
          <p:nvPr/>
        </p:nvSpPr>
        <p:spPr>
          <a:xfrm>
            <a:off x="2578179" y="5791319"/>
            <a:ext cx="4396145" cy="666512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kern="0" lang="en-US" spc="-35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Subculturing cells to maintain and expand cultures.</a:t>
            </a:r>
            <a:endParaRPr dirty="0" sz="1750" lang="en-US"/>
          </a:p>
        </p:txBody>
      </p:sp>
      <p:sp>
        <p:nvSpPr>
          <p:cNvPr id="1048649" name="Shape 11"/>
          <p:cNvSpPr/>
          <p:nvPr/>
        </p:nvSpPr>
        <p:spPr>
          <a:xfrm>
            <a:off x="7426285" y="5101471"/>
            <a:ext cx="4855726" cy="1586151"/>
          </a:xfrm>
          <a:prstGeom prst="roundRect">
            <a:avLst>
              <a:gd name="adj" fmla="val 6304"/>
            </a:avLst>
          </a:prstGeom>
          <a:solidFill>
            <a:srgbClr val="EBD0FB"/>
          </a:solidFill>
          <a:ln w="7620">
            <a:solidFill>
              <a:srgbClr val="D1B6E1"/>
            </a:solidFill>
            <a:prstDash val="solid"/>
          </a:ln>
        </p:spPr>
      </p:sp>
      <p:sp>
        <p:nvSpPr>
          <p:cNvPr id="1048650" name="Text 12"/>
          <p:cNvSpPr/>
          <p:nvPr/>
        </p:nvSpPr>
        <p:spPr>
          <a:xfrm>
            <a:off x="7656076" y="5331262"/>
            <a:ext cx="2614017" cy="326827"/>
          </a:xfrm>
          <a:prstGeom prst="rect"/>
          <a:noFill/>
        </p:spPr>
        <p:txBody>
          <a:bodyPr anchor="t" rtlCol="0" wrap="none"/>
          <a:p>
            <a:pPr indent="0" marL="0">
              <a:lnSpc>
                <a:spcPts val="2573"/>
              </a:lnSpc>
              <a:buNone/>
            </a:pPr>
            <a:r>
              <a:rPr b="1" dirty="0" sz="2058" kern="0" lang="en-US" spc="-41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Cryopreservation</a:t>
            </a:r>
            <a:endParaRPr dirty="0" sz="2058" lang="en-US"/>
          </a:p>
        </p:txBody>
      </p:sp>
      <p:sp>
        <p:nvSpPr>
          <p:cNvPr id="1048651" name="Text 13"/>
          <p:cNvSpPr/>
          <p:nvPr/>
        </p:nvSpPr>
        <p:spPr>
          <a:xfrm>
            <a:off x="7656076" y="5791319"/>
            <a:ext cx="4396145" cy="666512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2624"/>
              </a:lnSpc>
              <a:buNone/>
            </a:pPr>
            <a:r>
              <a:rPr dirty="0" sz="1750" kern="0" lang="en-US" spc="-35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Freezing cells for long-term storage and preservation.</a:t>
            </a:r>
            <a:endParaRPr dirty="0" sz="1750"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655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FFFFF">
              <a:alpha val="75000"/>
            </a:srgbClr>
          </a:solidFill>
        </p:spPr>
      </p:sp>
      <p:sp>
        <p:nvSpPr>
          <p:cNvPr id="1048656" name="Text 1"/>
          <p:cNvSpPr/>
          <p:nvPr/>
        </p:nvSpPr>
        <p:spPr>
          <a:xfrm>
            <a:off x="2348389" y="1953816"/>
            <a:ext cx="9933503" cy="1306830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5146"/>
              </a:lnSpc>
              <a:buNone/>
            </a:pPr>
            <a:r>
              <a:rPr b="1" dirty="0" sz="4117" kern="0" lang="en-US" spc="-82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Challenges and Ethical Considerations in Animal Tissue Culture</a:t>
            </a:r>
            <a:endParaRPr dirty="0" sz="4117" lang="en-US"/>
          </a:p>
        </p:txBody>
      </p:sp>
      <p:pic>
        <p:nvPicPr>
          <p:cNvPr id="2097159" name="Image 1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348389" y="3704987"/>
            <a:ext cx="555427" cy="555427"/>
          </a:xfrm>
          <a:prstGeom prst="rect"/>
        </p:spPr>
      </p:pic>
      <p:sp>
        <p:nvSpPr>
          <p:cNvPr id="1048657" name="Text 2"/>
          <p:cNvSpPr/>
          <p:nvPr/>
        </p:nvSpPr>
        <p:spPr>
          <a:xfrm>
            <a:off x="2348389" y="4482584"/>
            <a:ext cx="2233374" cy="326827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573"/>
              </a:lnSpc>
              <a:buNone/>
            </a:pPr>
            <a:r>
              <a:rPr b="1" dirty="0" sz="2058" kern="0" lang="en-US" spc="-41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Contamination</a:t>
            </a:r>
            <a:endParaRPr dirty="0" sz="2058" lang="en-US"/>
          </a:p>
        </p:txBody>
      </p:sp>
      <p:sp>
        <p:nvSpPr>
          <p:cNvPr id="1048658" name="Text 3"/>
          <p:cNvSpPr/>
          <p:nvPr/>
        </p:nvSpPr>
        <p:spPr>
          <a:xfrm>
            <a:off x="2348389" y="4942642"/>
            <a:ext cx="2233374" cy="1333024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624"/>
              </a:lnSpc>
              <a:buNone/>
            </a:pPr>
            <a:r>
              <a:rPr dirty="0" sz="1750" kern="0" lang="en-US" spc="-35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Maintaining sterile conditions to prevent microbial and cross-contamination.</a:t>
            </a:r>
            <a:endParaRPr dirty="0" sz="1750" lang="en-US"/>
          </a:p>
        </p:txBody>
      </p:sp>
      <p:pic>
        <p:nvPicPr>
          <p:cNvPr id="2097160" name="Image 2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915019" y="3704987"/>
            <a:ext cx="555427" cy="555427"/>
          </a:xfrm>
          <a:prstGeom prst="rect"/>
        </p:spPr>
      </p:pic>
      <p:sp>
        <p:nvSpPr>
          <p:cNvPr id="1048659" name="Text 4"/>
          <p:cNvSpPr/>
          <p:nvPr/>
        </p:nvSpPr>
        <p:spPr>
          <a:xfrm>
            <a:off x="4915019" y="4482584"/>
            <a:ext cx="2233493" cy="326827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573"/>
              </a:lnSpc>
              <a:buNone/>
            </a:pPr>
            <a:r>
              <a:rPr b="1" dirty="0" sz="2058" kern="0" lang="en-US" spc="-41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Cell Line Identity</a:t>
            </a:r>
            <a:endParaRPr dirty="0" sz="2058" lang="en-US"/>
          </a:p>
        </p:txBody>
      </p:sp>
      <p:sp>
        <p:nvSpPr>
          <p:cNvPr id="1048660" name="Text 5"/>
          <p:cNvSpPr/>
          <p:nvPr/>
        </p:nvSpPr>
        <p:spPr>
          <a:xfrm>
            <a:off x="4915019" y="4942642"/>
            <a:ext cx="2233493" cy="999768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624"/>
              </a:lnSpc>
              <a:buNone/>
            </a:pPr>
            <a:r>
              <a:rPr dirty="0" sz="1750" kern="0" lang="en-US" spc="-35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Ensuring the authenticity and purity of cell lines used in research.</a:t>
            </a:r>
            <a:endParaRPr dirty="0" sz="1750" lang="en-US"/>
          </a:p>
        </p:txBody>
      </p:sp>
      <p:pic>
        <p:nvPicPr>
          <p:cNvPr id="2097161" name="Image 3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7481768" y="3704987"/>
            <a:ext cx="555427" cy="555427"/>
          </a:xfrm>
          <a:prstGeom prst="rect"/>
        </p:spPr>
      </p:pic>
      <p:sp>
        <p:nvSpPr>
          <p:cNvPr id="1048661" name="Text 6"/>
          <p:cNvSpPr/>
          <p:nvPr/>
        </p:nvSpPr>
        <p:spPr>
          <a:xfrm>
            <a:off x="7481768" y="4482584"/>
            <a:ext cx="2233374" cy="326827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573"/>
              </a:lnSpc>
              <a:buNone/>
            </a:pPr>
            <a:r>
              <a:rPr b="1" dirty="0" sz="2058" kern="0" lang="en-US" spc="-41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Animal Welfare</a:t>
            </a:r>
            <a:endParaRPr dirty="0" sz="2058" lang="en-US"/>
          </a:p>
        </p:txBody>
      </p:sp>
      <p:sp>
        <p:nvSpPr>
          <p:cNvPr id="1048662" name="Text 7"/>
          <p:cNvSpPr/>
          <p:nvPr/>
        </p:nvSpPr>
        <p:spPr>
          <a:xfrm>
            <a:off x="7481768" y="4942642"/>
            <a:ext cx="2233374" cy="999768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624"/>
              </a:lnSpc>
              <a:buNone/>
            </a:pPr>
            <a:r>
              <a:rPr dirty="0" sz="1750" kern="0" lang="en-US" spc="-35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Addressing ethical concerns around the use of animal-derived cells.</a:t>
            </a:r>
            <a:endParaRPr dirty="0" sz="1750" lang="en-US"/>
          </a:p>
        </p:txBody>
      </p:sp>
      <p:pic>
        <p:nvPicPr>
          <p:cNvPr id="2097162" name="Image 4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10048399" y="3704987"/>
            <a:ext cx="555427" cy="555427"/>
          </a:xfrm>
          <a:prstGeom prst="rect"/>
        </p:spPr>
      </p:pic>
      <p:sp>
        <p:nvSpPr>
          <p:cNvPr id="1048663" name="Text 8"/>
          <p:cNvSpPr/>
          <p:nvPr/>
        </p:nvSpPr>
        <p:spPr>
          <a:xfrm>
            <a:off x="10048399" y="4482584"/>
            <a:ext cx="2233493" cy="653653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573"/>
              </a:lnSpc>
              <a:buNone/>
            </a:pPr>
            <a:r>
              <a:rPr b="1" dirty="0" sz="2058" kern="0" lang="en-US" spc="-41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Data Reproducibility</a:t>
            </a:r>
            <a:endParaRPr dirty="0" sz="2058" lang="en-US"/>
          </a:p>
        </p:txBody>
      </p:sp>
      <p:sp>
        <p:nvSpPr>
          <p:cNvPr id="1048664" name="Text 9"/>
          <p:cNvSpPr/>
          <p:nvPr/>
        </p:nvSpPr>
        <p:spPr>
          <a:xfrm>
            <a:off x="10048399" y="5269468"/>
            <a:ext cx="2233493" cy="999768"/>
          </a:xfrm>
          <a:prstGeom prst="rect"/>
          <a:noFill/>
        </p:spPr>
        <p:txBody>
          <a:bodyPr anchor="t" rtlCol="0" wrap="square"/>
          <a:p>
            <a:pPr algn="l" indent="0" marL="0">
              <a:lnSpc>
                <a:spcPts val="2624"/>
              </a:lnSpc>
              <a:buNone/>
            </a:pPr>
            <a:r>
              <a:rPr dirty="0" sz="1750" kern="0" lang="en-US" spc="-35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Improving consistency and reliability of results across laboratories.</a:t>
            </a:r>
            <a:endParaRPr dirty="0" sz="1750"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Image 0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/>
        </p:spPr>
      </p:pic>
      <p:sp>
        <p:nvSpPr>
          <p:cNvPr id="1048668" name="Shape 0"/>
          <p:cNvSpPr/>
          <p:nvPr/>
        </p:nvSpPr>
        <p:spPr>
          <a:xfrm>
            <a:off x="0" y="0"/>
            <a:ext cx="14630400" cy="8229600"/>
          </a:xfrm>
          <a:prstGeom prst="rect"/>
          <a:solidFill>
            <a:srgbClr val="FFFFFF">
              <a:alpha val="75000"/>
            </a:srgbClr>
          </a:solidFill>
        </p:spPr>
      </p:sp>
      <p:pic>
        <p:nvPicPr>
          <p:cNvPr id="2097164" name="Image 1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10972800" y="0"/>
            <a:ext cx="3657600" cy="8229600"/>
          </a:xfrm>
          <a:prstGeom prst="rect"/>
        </p:spPr>
      </p:pic>
      <p:sp>
        <p:nvSpPr>
          <p:cNvPr id="1048669" name="Text 1"/>
          <p:cNvSpPr/>
          <p:nvPr/>
        </p:nvSpPr>
        <p:spPr>
          <a:xfrm>
            <a:off x="833199" y="628531"/>
            <a:ext cx="9306401" cy="1306830"/>
          </a:xfrm>
          <a:prstGeom prst="rect"/>
          <a:noFill/>
        </p:spPr>
        <p:txBody>
          <a:bodyPr anchor="t" rtlCol="0" wrap="square"/>
          <a:p>
            <a:pPr indent="0" marL="0">
              <a:lnSpc>
                <a:spcPts val="5146"/>
              </a:lnSpc>
              <a:buNone/>
            </a:pPr>
            <a:r>
              <a:rPr b="1" dirty="0" sz="4117" kern="0" lang="en-US" spc="-82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Future Directions and Innovations in Animal Tissue Culture</a:t>
            </a:r>
            <a:endParaRPr dirty="0" sz="4117" lang="en-US"/>
          </a:p>
        </p:txBody>
      </p:sp>
      <p:pic>
        <p:nvPicPr>
          <p:cNvPr id="2097165" name="Image 2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833199" y="2268617"/>
            <a:ext cx="1110972" cy="1777484"/>
          </a:xfrm>
          <a:prstGeom prst="rect"/>
        </p:spPr>
      </p:pic>
      <p:sp>
        <p:nvSpPr>
          <p:cNvPr id="1048670" name="Text 2"/>
          <p:cNvSpPr/>
          <p:nvPr/>
        </p:nvSpPr>
        <p:spPr>
          <a:xfrm>
            <a:off x="2277428" y="2490788"/>
            <a:ext cx="2614017" cy="326827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573"/>
              </a:lnSpc>
              <a:buNone/>
            </a:pPr>
            <a:r>
              <a:rPr b="1" dirty="0" sz="2058" kern="0" lang="en-US" spc="-41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3D Cultures</a:t>
            </a:r>
            <a:endParaRPr dirty="0" sz="2058" lang="en-US"/>
          </a:p>
        </p:txBody>
      </p:sp>
      <p:sp>
        <p:nvSpPr>
          <p:cNvPr id="1048671" name="Text 3"/>
          <p:cNvSpPr/>
          <p:nvPr/>
        </p:nvSpPr>
        <p:spPr>
          <a:xfrm>
            <a:off x="2277428" y="2950845"/>
            <a:ext cx="7862173" cy="333256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624"/>
              </a:lnSpc>
              <a:buNone/>
            </a:pPr>
            <a:r>
              <a:rPr dirty="0" sz="1750" kern="0" lang="en-US" spc="-35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Advancing from 2D to more physiologically relevant 3D models.</a:t>
            </a:r>
            <a:endParaRPr dirty="0" sz="1750" lang="en-US"/>
          </a:p>
        </p:txBody>
      </p:sp>
      <p:pic>
        <p:nvPicPr>
          <p:cNvPr id="2097166" name="Image 3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833199" y="4046101"/>
            <a:ext cx="1110972" cy="1777484"/>
          </a:xfrm>
          <a:prstGeom prst="rect"/>
        </p:spPr>
      </p:pic>
      <p:sp>
        <p:nvSpPr>
          <p:cNvPr id="1048672" name="Text 4"/>
          <p:cNvSpPr/>
          <p:nvPr/>
        </p:nvSpPr>
        <p:spPr>
          <a:xfrm>
            <a:off x="2277428" y="4268272"/>
            <a:ext cx="2614017" cy="326827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573"/>
              </a:lnSpc>
              <a:buNone/>
            </a:pPr>
            <a:r>
              <a:rPr b="1" dirty="0" sz="2058" kern="0" lang="en-US" spc="-41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Organ-on-a-Chip</a:t>
            </a:r>
            <a:endParaRPr dirty="0" sz="2058" lang="en-US"/>
          </a:p>
        </p:txBody>
      </p:sp>
      <p:sp>
        <p:nvSpPr>
          <p:cNvPr id="1048673" name="Text 5"/>
          <p:cNvSpPr/>
          <p:nvPr/>
        </p:nvSpPr>
        <p:spPr>
          <a:xfrm>
            <a:off x="2277428" y="4728329"/>
            <a:ext cx="7862173" cy="333256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624"/>
              </a:lnSpc>
              <a:buNone/>
            </a:pPr>
            <a:r>
              <a:rPr dirty="0" sz="1750" kern="0" lang="en-US" spc="-35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Integrating multiple cell types to mimic the function of entire organs.</a:t>
            </a:r>
            <a:endParaRPr dirty="0" sz="1750" lang="en-US"/>
          </a:p>
        </p:txBody>
      </p:sp>
      <p:pic>
        <p:nvPicPr>
          <p:cNvPr id="2097167" name="Image 4" descr="preencoded.png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833199" y="5823585"/>
            <a:ext cx="1110972" cy="1777484"/>
          </a:xfrm>
          <a:prstGeom prst="rect"/>
        </p:spPr>
      </p:pic>
      <p:sp>
        <p:nvSpPr>
          <p:cNvPr id="1048674" name="Text 6"/>
          <p:cNvSpPr/>
          <p:nvPr/>
        </p:nvSpPr>
        <p:spPr>
          <a:xfrm>
            <a:off x="2277428" y="6045756"/>
            <a:ext cx="2614017" cy="326827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573"/>
              </a:lnSpc>
              <a:buNone/>
            </a:pPr>
            <a:r>
              <a:rPr b="1" dirty="0" sz="2058" kern="0" lang="en-US" spc="-41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Stem Cell Therapies</a:t>
            </a:r>
            <a:endParaRPr dirty="0" sz="2058" lang="en-US"/>
          </a:p>
        </p:txBody>
      </p:sp>
      <p:sp>
        <p:nvSpPr>
          <p:cNvPr id="1048675" name="Text 7"/>
          <p:cNvSpPr/>
          <p:nvPr/>
        </p:nvSpPr>
        <p:spPr>
          <a:xfrm>
            <a:off x="2277428" y="6505813"/>
            <a:ext cx="7862173" cy="333256"/>
          </a:xfrm>
          <a:prstGeom prst="rect"/>
          <a:noFill/>
        </p:spPr>
        <p:txBody>
          <a:bodyPr anchor="t" rtlCol="0" wrap="none"/>
          <a:p>
            <a:pPr algn="l" indent="0" marL="0">
              <a:lnSpc>
                <a:spcPts val="2624"/>
              </a:lnSpc>
              <a:buNone/>
            </a:pPr>
            <a:r>
              <a:rPr dirty="0" sz="1750" kern="0" lang="en-US" spc="-35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Utilizing stem cells for regenerative medicine and tissue engineering.</a:t>
            </a:r>
            <a:endParaRPr dirty="0" sz="1750"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PptxGenJS</Company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PptxGenJS Presentation</dc:title>
  <dc:creator>PptxGenJS</dc:creator>
  <cp:lastModifiedBy>PptxGenJS</cp:lastModifiedBy>
  <dcterms:created xsi:type="dcterms:W3CDTF">2024-06-16T10:38:53Z</dcterms:created>
  <dcterms:modified xsi:type="dcterms:W3CDTF">2024-06-18T03:32:41Z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49f8770fb8ac4014b5560f4931fc7393</vt:lpwstr>
  </property>
</Properties>
</file>