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72" r:id="rId3"/>
    <p:sldId id="273" r:id="rId4"/>
    <p:sldId id="256" r:id="rId5"/>
    <p:sldId id="257" r:id="rId6"/>
    <p:sldId id="258" r:id="rId7"/>
    <p:sldId id="259" r:id="rId8"/>
    <p:sldId id="260" r:id="rId9"/>
    <p:sldId id="261" r:id="rId10"/>
    <p:sldId id="262" r:id="rId11"/>
    <p:sldId id="271"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3" name=""/>
        <p:cNvGrpSpPr/>
        <p:nvPr/>
      </p:nvGrpSpPr>
      <p:grpSpPr>
        <a:xfrm>
          <a:off x="0" y="0"/>
          <a:ext cx="0" cy="0"/>
          <a:chOff x="0" y="0"/>
          <a:chExt cx="0" cy="0"/>
        </a:xfrm>
      </p:grpSpPr>
      <p:sp>
        <p:nvSpPr>
          <p:cNvPr id="1048676"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77"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78"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79"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0"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81"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 name=""/>
        <p:cNvGrpSpPr/>
        <p:nvPr/>
      </p:nvGrpSpPr>
      <p:grpSpPr>
        <a:xfrm>
          <a:off x="0" y="0"/>
          <a:ext cx="0" cy="0"/>
          <a:chOff x="0" y="0"/>
          <a:chExt cx="0" cy="0"/>
        </a:xfrm>
      </p:grpSpPr>
      <p:sp>
        <p:nvSpPr>
          <p:cNvPr id="1048581" name="Slide Image Placeholder 1"/>
          <p:cNvSpPr>
            <a:spLocks noChangeAspect="1" noRot="1" noGrp="1"/>
          </p:cNvSpPr>
          <p:nvPr>
            <p:ph type="sldImg"/>
          </p:nvPr>
        </p:nvSpPr>
        <p:spPr/>
      </p:sp>
      <p:sp>
        <p:nvSpPr>
          <p:cNvPr id="1048582" name="Notes Placeholder 2"/>
          <p:cNvSpPr>
            <a:spLocks noGrp="1"/>
          </p:cNvSpPr>
          <p:nvPr>
            <p:ph type="body" idx="1"/>
          </p:nvPr>
        </p:nvSpPr>
        <p:spPr/>
        <p:txBody>
          <a:bodyPr/>
          <a:p>
            <a:r>
              <a:rPr dirty="0" lang="en-US"/>
              <a:t/>
            </a:r>
            <a:endParaRPr dirty="0" lang="en-US"/>
          </a:p>
        </p:txBody>
      </p:sp>
      <p:sp>
        <p:nvSpPr>
          <p:cNvPr id="1048583"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048595" name="Slide Image Placeholder 1"/>
          <p:cNvSpPr>
            <a:spLocks noChangeAspect="1" noRot="1" noGrp="1"/>
          </p:cNvSpPr>
          <p:nvPr>
            <p:ph type="sldImg"/>
          </p:nvPr>
        </p:nvSpPr>
        <p:spPr/>
      </p:sp>
      <p:sp>
        <p:nvSpPr>
          <p:cNvPr id="1048596" name="Notes Placeholder 2"/>
          <p:cNvSpPr>
            <a:spLocks noGrp="1"/>
          </p:cNvSpPr>
          <p:nvPr>
            <p:ph type="body" idx="1"/>
          </p:nvPr>
        </p:nvSpPr>
        <p:spPr/>
        <p:txBody>
          <a:bodyPr/>
          <a:p>
            <a:r>
              <a:rPr dirty="0" lang="en-US"/>
              <a:t/>
            </a:r>
            <a:endParaRPr dirty="0" lang="en-US"/>
          </a:p>
        </p:txBody>
      </p:sp>
      <p:sp>
        <p:nvSpPr>
          <p:cNvPr id="1048597"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605" name="Slide Image Placeholder 1"/>
          <p:cNvSpPr>
            <a:spLocks noChangeAspect="1" noRot="1" noGrp="1"/>
          </p:cNvSpPr>
          <p:nvPr>
            <p:ph type="sldImg"/>
          </p:nvPr>
        </p:nvSpPr>
        <p:spPr/>
      </p:sp>
      <p:sp>
        <p:nvSpPr>
          <p:cNvPr id="1048606" name="Notes Placeholder 2"/>
          <p:cNvSpPr>
            <a:spLocks noGrp="1"/>
          </p:cNvSpPr>
          <p:nvPr>
            <p:ph type="body" idx="1"/>
          </p:nvPr>
        </p:nvSpPr>
        <p:spPr/>
        <p:txBody>
          <a:bodyPr/>
          <a:p>
            <a:r>
              <a:rPr dirty="0" lang="en-US"/>
              <a:t/>
            </a:r>
            <a:endParaRPr dirty="0" lang="en-US"/>
          </a:p>
        </p:txBody>
      </p:sp>
      <p:sp>
        <p:nvSpPr>
          <p:cNvPr id="1048607"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627" name="Slide Image Placeholder 1"/>
          <p:cNvSpPr>
            <a:spLocks noChangeAspect="1" noRot="1" noGrp="1"/>
          </p:cNvSpPr>
          <p:nvPr>
            <p:ph type="sldImg"/>
          </p:nvPr>
        </p:nvSpPr>
        <p:spPr/>
      </p:sp>
      <p:sp>
        <p:nvSpPr>
          <p:cNvPr id="1048628" name="Notes Placeholder 2"/>
          <p:cNvSpPr>
            <a:spLocks noGrp="1"/>
          </p:cNvSpPr>
          <p:nvPr>
            <p:ph type="body" idx="1"/>
          </p:nvPr>
        </p:nvSpPr>
        <p:spPr/>
        <p:txBody>
          <a:bodyPr/>
          <a:p>
            <a:r>
              <a:rPr dirty="0" lang="en-US"/>
              <a:t/>
            </a:r>
            <a:endParaRPr dirty="0" lang="en-US"/>
          </a:p>
        </p:txBody>
      </p:sp>
      <p:sp>
        <p:nvSpPr>
          <p:cNvPr id="1048629"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39" name="Slide Image Placeholder 1"/>
          <p:cNvSpPr>
            <a:spLocks noChangeAspect="1" noRot="1" noGrp="1"/>
          </p:cNvSpPr>
          <p:nvPr>
            <p:ph type="sldImg"/>
          </p:nvPr>
        </p:nvSpPr>
        <p:spPr/>
      </p:sp>
      <p:sp>
        <p:nvSpPr>
          <p:cNvPr id="1048640" name="Notes Placeholder 2"/>
          <p:cNvSpPr>
            <a:spLocks noGrp="1"/>
          </p:cNvSpPr>
          <p:nvPr>
            <p:ph type="body" idx="1"/>
          </p:nvPr>
        </p:nvSpPr>
        <p:spPr/>
        <p:txBody>
          <a:bodyPr/>
          <a:p>
            <a:r>
              <a:rPr dirty="0" lang="en-US"/>
              <a:t/>
            </a:r>
            <a:endParaRPr dirty="0" lang="en-US"/>
          </a:p>
        </p:txBody>
      </p:sp>
      <p:sp>
        <p:nvSpPr>
          <p:cNvPr id="1048641"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51" name="Slide Image Placeholder 1"/>
          <p:cNvSpPr>
            <a:spLocks noChangeAspect="1" noRot="1" noGrp="1"/>
          </p:cNvSpPr>
          <p:nvPr>
            <p:ph type="sldImg"/>
          </p:nvPr>
        </p:nvSpPr>
        <p:spPr/>
      </p:sp>
      <p:sp>
        <p:nvSpPr>
          <p:cNvPr id="1048652" name="Notes Placeholder 2"/>
          <p:cNvSpPr>
            <a:spLocks noGrp="1"/>
          </p:cNvSpPr>
          <p:nvPr>
            <p:ph type="body" idx="1"/>
          </p:nvPr>
        </p:nvSpPr>
        <p:spPr/>
        <p:txBody>
          <a:bodyPr/>
          <a:p>
            <a:r>
              <a:rPr dirty="0" lang="en-US"/>
              <a:t/>
            </a:r>
            <a:endParaRPr dirty="0" lang="en-US"/>
          </a:p>
        </p:txBody>
      </p:sp>
      <p:sp>
        <p:nvSpPr>
          <p:cNvPr id="1048653"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73" name="Slide Image Placeholder 1"/>
          <p:cNvSpPr>
            <a:spLocks noChangeAspect="1" noRot="1" noGrp="1"/>
          </p:cNvSpPr>
          <p:nvPr>
            <p:ph type="sldImg"/>
          </p:nvPr>
        </p:nvSpPr>
        <p:spPr/>
      </p:sp>
      <p:sp>
        <p:nvSpPr>
          <p:cNvPr id="1048674" name="Notes Placeholder 2"/>
          <p:cNvSpPr>
            <a:spLocks noGrp="1"/>
          </p:cNvSpPr>
          <p:nvPr>
            <p:ph type="body" idx="1"/>
          </p:nvPr>
        </p:nvSpPr>
        <p:spPr/>
        <p:txBody>
          <a:bodyPr/>
          <a:p>
            <a:r>
              <a:rPr dirty="0" lang="en-US"/>
              <a:t/>
            </a:r>
            <a:endParaRPr dirty="0" lang="en-US"/>
          </a:p>
        </p:txBody>
      </p:sp>
      <p:sp>
        <p:nvSpPr>
          <p:cNvPr id="1048675"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9"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5" name=""/>
        <p:cNvGrpSpPr/>
        <p:nvPr/>
      </p:nvGrpSpPr>
      <p:grpSpPr>
        <a:xfrm>
          <a:off x="0" y="0"/>
          <a:ext cx="0" cy="0"/>
          <a:chOff x="0" y="0"/>
          <a:chExt cx="0" cy="0"/>
        </a:xfrm>
      </p:grpSpPr>
      <p:sp>
        <p:nvSpPr>
          <p:cNvPr id="1048682" name=""/>
          <p:cNvSpPr txBox="1"/>
          <p:nvPr/>
        </p:nvSpPr>
        <p:spPr>
          <a:xfrm>
            <a:off x="157297" y="2943859"/>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683" name=""/>
          <p:cNvSpPr txBox="1"/>
          <p:nvPr/>
        </p:nvSpPr>
        <p:spPr>
          <a:xfrm>
            <a:off x="9242274" y="4114800"/>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684"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
        <p:nvSpPr>
          <p:cNvPr id="1048685" name=""/>
          <p:cNvSpPr txBox="1"/>
          <p:nvPr/>
        </p:nvSpPr>
        <p:spPr>
          <a:xfrm rot="21600000">
            <a:off x="456499" y="1212848"/>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02A5E3"/>
                </a:solidFill>
                <a:latin typeface="Calibri"/>
              </a:rPr>
              <a:t>DANTULARI NARAYANA RAJA COLLEGE
(AUTONOMUS)
</a:t>
            </a:r>
            <a:endParaRPr sz="3600" lang="en-IN">
              <a:solidFill>
                <a:srgbClr val="02A5E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pic>
        <p:nvPicPr>
          <p:cNvPr id="2097179" name=""/>
          <p:cNvPicPr>
            <a:picLocks/>
          </p:cNvPicPr>
          <p:nvPr/>
        </p:nvPicPr>
        <p:blipFill>
          <a:blip xmlns:r="http://schemas.openxmlformats.org/officeDocument/2006/relationships" r:embed="rId1"/>
          <a:stretch>
            <a:fillRect/>
          </a:stretch>
        </p:blipFill>
        <p:spPr>
          <a:xfrm rot="0">
            <a:off x="2890126" y="1337105"/>
            <a:ext cx="8850147" cy="5555390"/>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6" name=""/>
        <p:cNvGrpSpPr/>
        <p:nvPr/>
      </p:nvGrpSpPr>
      <p:grpSpPr>
        <a:xfrm>
          <a:off x="0" y="0"/>
          <a:ext cx="0" cy="0"/>
          <a:chOff x="0" y="0"/>
          <a:chExt cx="0" cy="0"/>
        </a:xfrm>
      </p:grpSpPr>
      <p:sp>
        <p:nvSpPr>
          <p:cNvPr id="1048686" name=""/>
          <p:cNvSpPr txBox="1"/>
          <p:nvPr/>
        </p:nvSpPr>
        <p:spPr>
          <a:xfrm>
            <a:off x="738684" y="3167380"/>
            <a:ext cx="12219550" cy="1894840"/>
          </a:xfrm>
          <a:prstGeom prst="rect"/>
        </p:spPr>
        <p:txBody>
          <a:bodyPr rtlCol="0" wrap="square">
            <a:spAutoFit/>
          </a:bodyPr>
          <a:p>
            <a:r>
              <a:rPr b="1" sz="6000" i="1" lang="en-IN">
                <a:solidFill>
                  <a:srgbClr val="FFC000"/>
                </a:solidFill>
              </a:rPr>
              <a:t>ORGANIZATION OF CELL STRUCTURE </a:t>
            </a:r>
            <a:endParaRPr b="1" sz="6000" i="1" lang="en-IN">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2" name=""/>
        <p:cNvGrpSpPr/>
        <p:nvPr/>
      </p:nvGrpSpPr>
      <p:grpSpPr>
        <a:xfrm>
          <a:off x="0" y="0"/>
          <a:ext cx="0" cy="0"/>
          <a:chOff x="0" y="0"/>
          <a:chExt cx="0" cy="0"/>
        </a:xfrm>
      </p:grpSpPr>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pic>
        <p:nvPicPr>
          <p:cNvPr id="2097153"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577" name="Text 1"/>
          <p:cNvSpPr/>
          <p:nvPr/>
        </p:nvSpPr>
        <p:spPr>
          <a:xfrm>
            <a:off x="833199" y="1777365"/>
            <a:ext cx="7477601" cy="1703308"/>
          </a:xfrm>
          <a:prstGeom prst="rect"/>
          <a:noFill/>
        </p:spPr>
        <p:txBody>
          <a:bodyPr anchor="t" rtlCol="0" wrap="square"/>
          <a:p>
            <a:pPr indent="0" marL="0">
              <a:lnSpc>
                <a:spcPts val="6707"/>
              </a:lnSpc>
              <a:buNone/>
            </a:pPr>
            <a:r>
              <a:rPr dirty="0" sz="5365" lang="en-US">
                <a:solidFill>
                  <a:srgbClr val="C6BFEE"/>
                </a:solidFill>
                <a:latin typeface="Prompt" pitchFamily="34" charset="0"/>
                <a:ea typeface="Prompt" pitchFamily="34" charset="-122"/>
                <a:cs typeface="Prompt" pitchFamily="34" charset="-120"/>
              </a:rPr>
              <a:t>Introduction to Cell Biology</a:t>
            </a:r>
            <a:endParaRPr dirty="0" sz="5365" lang="en-US"/>
          </a:p>
        </p:txBody>
      </p:sp>
      <p:sp>
        <p:nvSpPr>
          <p:cNvPr id="1048578" name="Text 2"/>
          <p:cNvSpPr/>
          <p:nvPr/>
        </p:nvSpPr>
        <p:spPr>
          <a:xfrm>
            <a:off x="833199" y="3813929"/>
            <a:ext cx="7477601" cy="1999536"/>
          </a:xfrm>
          <a:prstGeom prst="rect"/>
          <a:noFill/>
        </p:spPr>
        <p:txBody>
          <a:bodyPr anchor="t" rtlCol="0" wrap="square"/>
          <a:p>
            <a:pPr indent="0" marL="0">
              <a:lnSpc>
                <a:spcPts val="2624"/>
              </a:lnSpc>
              <a:buNone/>
            </a:pPr>
            <a:r>
              <a:rPr dirty="0" sz="1750" lang="en-US">
                <a:solidFill>
                  <a:srgbClr val="DAD8E9"/>
                </a:solidFill>
                <a:latin typeface="Mukta" pitchFamily="34" charset="0"/>
                <a:ea typeface="Mukta" pitchFamily="34" charset="-122"/>
                <a:cs typeface="Mukta" pitchFamily="34" charset="-120"/>
              </a:rPr>
              <a:t>Cell biology is the study of the fundamental unit of life: the cell. From the smallest bacteria to the largest trees, all living organisms are made up of cells. Cells are incredibly complex, with intricate structures and processes that work together to sustain life. By understanding the structure and function of cells, we can gain insights into a wide range of biological processes, from disease mechanisms to the development of new technologies.</a:t>
            </a:r>
            <a:endParaRPr dirty="0" sz="1750" lang="en-US"/>
          </a:p>
        </p:txBody>
      </p:sp>
      <p:sp>
        <p:nvSpPr>
          <p:cNvPr id="1048579" name="Shape 3"/>
          <p:cNvSpPr/>
          <p:nvPr/>
        </p:nvSpPr>
        <p:spPr>
          <a:xfrm>
            <a:off x="833199" y="6080046"/>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5" name=""/>
        <p:cNvGrpSpPr/>
        <p:nvPr/>
      </p:nvGrpSpPr>
      <p:grpSpPr>
        <a:xfrm>
          <a:off x="0" y="0"/>
          <a:ext cx="0" cy="0"/>
          <a:chOff x="0" y="0"/>
          <a:chExt cx="0" cy="0"/>
        </a:xfrm>
      </p:grpSpPr>
      <p:pic>
        <p:nvPicPr>
          <p:cNvPr id="2097156"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5" name="Text 1"/>
          <p:cNvSpPr/>
          <p:nvPr/>
        </p:nvSpPr>
        <p:spPr>
          <a:xfrm>
            <a:off x="2947868" y="568881"/>
            <a:ext cx="8734663" cy="1149191"/>
          </a:xfrm>
          <a:prstGeom prst="rect"/>
          <a:noFill/>
        </p:spPr>
        <p:txBody>
          <a:bodyPr anchor="t" rtlCol="0" wrap="square"/>
          <a:p>
            <a:pPr indent="0" marL="0">
              <a:lnSpc>
                <a:spcPts val="4525"/>
              </a:lnSpc>
              <a:buNone/>
            </a:pPr>
            <a:r>
              <a:rPr dirty="0" sz="3620" lang="en-US">
                <a:solidFill>
                  <a:srgbClr val="C6BFEE"/>
                </a:solidFill>
                <a:latin typeface="Prompt" pitchFamily="34" charset="0"/>
                <a:ea typeface="Prompt" pitchFamily="34" charset="-122"/>
                <a:cs typeface="Prompt" pitchFamily="34" charset="-120"/>
              </a:rPr>
              <a:t>The Cell Membrane: Structure and Function</a:t>
            </a:r>
            <a:endParaRPr dirty="0" sz="3620" lang="en-US"/>
          </a:p>
        </p:txBody>
      </p:sp>
      <p:sp>
        <p:nvSpPr>
          <p:cNvPr id="1048586" name="Text 2"/>
          <p:cNvSpPr/>
          <p:nvPr/>
        </p:nvSpPr>
        <p:spPr>
          <a:xfrm>
            <a:off x="2947868" y="2131814"/>
            <a:ext cx="8734663" cy="2172772"/>
          </a:xfrm>
          <a:prstGeom prst="rect"/>
          <a:noFill/>
        </p:spPr>
        <p:txBody>
          <a:bodyPr anchor="t" rtlCol="0" wrap="square"/>
          <a:p>
            <a:pPr indent="0" marL="0">
              <a:lnSpc>
                <a:spcPts val="2443"/>
              </a:lnSpc>
              <a:buNone/>
            </a:pPr>
            <a:r>
              <a:rPr dirty="0" sz="1629" lang="en-US">
                <a:solidFill>
                  <a:srgbClr val="DAD8E9"/>
                </a:solidFill>
                <a:latin typeface="Mukta" pitchFamily="34" charset="0"/>
                <a:ea typeface="Mukta" pitchFamily="34" charset="-122"/>
                <a:cs typeface="Mukta" pitchFamily="34" charset="-120"/>
              </a:rPr>
              <a:t>The cell membrane is a vital structure that encloses every cell, acting as a barrier between the cell's internal environment and the external world. It is composed primarily of a phospholipid bilayer, with a hydrophilic head facing the watery environment inside and outside the cell, and hydrophobic tails forming the core of the membrane. Embedded within this bilayer are various proteins that play crucial roles in communication, transport, and structural support. Some of these proteins act as channels, allowing specific molecules to pass through the membrane, while others act as receptors, binding to signaling molecules and triggering responses within the cell.</a:t>
            </a:r>
            <a:endParaRPr dirty="0" sz="1629" lang="en-US"/>
          </a:p>
        </p:txBody>
      </p:sp>
      <p:sp>
        <p:nvSpPr>
          <p:cNvPr id="1048587" name="Shape 3"/>
          <p:cNvSpPr/>
          <p:nvPr/>
        </p:nvSpPr>
        <p:spPr>
          <a:xfrm>
            <a:off x="2947868" y="4769882"/>
            <a:ext cx="465415" cy="465415"/>
          </a:xfrm>
          <a:prstGeom prst="roundRect">
            <a:avLst>
              <a:gd name="adj" fmla="val 20002"/>
            </a:avLst>
          </a:prstGeom>
          <a:solidFill>
            <a:srgbClr val="542C49"/>
          </a:solidFill>
          <a:ln w="7620">
            <a:solidFill>
              <a:srgbClr val="6D4562"/>
            </a:solidFill>
            <a:prstDash val="solid"/>
          </a:ln>
        </p:spPr>
      </p:sp>
      <p:sp>
        <p:nvSpPr>
          <p:cNvPr id="1048588" name="Text 4"/>
          <p:cNvSpPr/>
          <p:nvPr/>
        </p:nvSpPr>
        <p:spPr>
          <a:xfrm>
            <a:off x="3128963" y="4864656"/>
            <a:ext cx="103227" cy="275868"/>
          </a:xfrm>
          <a:prstGeom prst="rect"/>
          <a:noFill/>
        </p:spPr>
        <p:txBody>
          <a:bodyPr anchor="t" rtlCol="0" wrap="none"/>
          <a:p>
            <a:pPr algn="ctr" indent="0" marL="0">
              <a:lnSpc>
                <a:spcPts val="2172"/>
              </a:lnSpc>
              <a:buNone/>
            </a:pPr>
            <a:r>
              <a:rPr dirty="0" sz="2172" lang="en-US">
                <a:solidFill>
                  <a:srgbClr val="DAD8E9"/>
                </a:solidFill>
                <a:latin typeface="Prompt" pitchFamily="34" charset="0"/>
                <a:ea typeface="Prompt" pitchFamily="34" charset="-122"/>
                <a:cs typeface="Prompt" pitchFamily="34" charset="-120"/>
              </a:rPr>
              <a:t>1</a:t>
            </a:r>
            <a:endParaRPr dirty="0" sz="2172" lang="en-US"/>
          </a:p>
        </p:txBody>
      </p:sp>
      <p:sp>
        <p:nvSpPr>
          <p:cNvPr id="1048589" name="Text 5"/>
          <p:cNvSpPr/>
          <p:nvPr/>
        </p:nvSpPr>
        <p:spPr>
          <a:xfrm>
            <a:off x="3620095" y="4769882"/>
            <a:ext cx="2475071" cy="287298"/>
          </a:xfrm>
          <a:prstGeom prst="rect"/>
          <a:noFill/>
        </p:spPr>
        <p:txBody>
          <a:bodyPr anchor="t" rtlCol="0" wrap="none"/>
          <a:p>
            <a:pPr indent="0" marL="0">
              <a:lnSpc>
                <a:spcPts val="2262"/>
              </a:lnSpc>
              <a:buNone/>
            </a:pPr>
            <a:r>
              <a:rPr dirty="0" sz="1810" lang="en-US">
                <a:solidFill>
                  <a:srgbClr val="DAD8E9"/>
                </a:solidFill>
                <a:latin typeface="Prompt" pitchFamily="34" charset="0"/>
                <a:ea typeface="Prompt" pitchFamily="34" charset="-122"/>
                <a:cs typeface="Prompt" pitchFamily="34" charset="-120"/>
              </a:rPr>
              <a:t>Selective Permeability</a:t>
            </a:r>
            <a:endParaRPr dirty="0" sz="1810" lang="en-US"/>
          </a:p>
        </p:txBody>
      </p:sp>
      <p:sp>
        <p:nvSpPr>
          <p:cNvPr id="1048590" name="Text 6"/>
          <p:cNvSpPr/>
          <p:nvPr/>
        </p:nvSpPr>
        <p:spPr>
          <a:xfrm>
            <a:off x="3620095" y="5181243"/>
            <a:ext cx="3591758" cy="2483168"/>
          </a:xfrm>
          <a:prstGeom prst="rect"/>
          <a:noFill/>
        </p:spPr>
        <p:txBody>
          <a:bodyPr anchor="t" rtlCol="0" wrap="square"/>
          <a:p>
            <a:pPr indent="0" marL="0">
              <a:lnSpc>
                <a:spcPts val="2443"/>
              </a:lnSpc>
              <a:buNone/>
            </a:pPr>
            <a:r>
              <a:rPr dirty="0" sz="1629" lang="en-US">
                <a:solidFill>
                  <a:srgbClr val="DAD8E9"/>
                </a:solidFill>
                <a:latin typeface="Mukta" pitchFamily="34" charset="0"/>
                <a:ea typeface="Mukta" pitchFamily="34" charset="-122"/>
                <a:cs typeface="Mukta" pitchFamily="34" charset="-120"/>
              </a:rPr>
              <a:t>The cell membrane is selectively permeable, meaning that it allows some substances to pass through while blocking others. This selective permeability is essential for maintaining the cell's internal environment, regulating the flow of nutrients, waste products, and signaling molecules.</a:t>
            </a:r>
            <a:endParaRPr dirty="0" sz="1629" lang="en-US"/>
          </a:p>
        </p:txBody>
      </p:sp>
      <p:sp>
        <p:nvSpPr>
          <p:cNvPr id="1048591" name="Shape 7"/>
          <p:cNvSpPr/>
          <p:nvPr/>
        </p:nvSpPr>
        <p:spPr>
          <a:xfrm>
            <a:off x="7418665" y="4769882"/>
            <a:ext cx="465415" cy="465415"/>
          </a:xfrm>
          <a:prstGeom prst="roundRect">
            <a:avLst>
              <a:gd name="adj" fmla="val 20002"/>
            </a:avLst>
          </a:prstGeom>
          <a:solidFill>
            <a:srgbClr val="542C49"/>
          </a:solidFill>
          <a:ln w="7620">
            <a:solidFill>
              <a:srgbClr val="6D4562"/>
            </a:solidFill>
            <a:prstDash val="solid"/>
          </a:ln>
        </p:spPr>
      </p:sp>
      <p:sp>
        <p:nvSpPr>
          <p:cNvPr id="1048592" name="Text 8"/>
          <p:cNvSpPr/>
          <p:nvPr/>
        </p:nvSpPr>
        <p:spPr>
          <a:xfrm>
            <a:off x="7570708" y="4864656"/>
            <a:ext cx="161330" cy="275868"/>
          </a:xfrm>
          <a:prstGeom prst="rect"/>
          <a:noFill/>
        </p:spPr>
        <p:txBody>
          <a:bodyPr anchor="t" rtlCol="0" wrap="none"/>
          <a:p>
            <a:pPr algn="ctr" indent="0" marL="0">
              <a:lnSpc>
                <a:spcPts val="2172"/>
              </a:lnSpc>
              <a:buNone/>
            </a:pPr>
            <a:r>
              <a:rPr dirty="0" sz="2172" lang="en-US">
                <a:solidFill>
                  <a:srgbClr val="DAD8E9"/>
                </a:solidFill>
                <a:latin typeface="Prompt" pitchFamily="34" charset="0"/>
                <a:ea typeface="Prompt" pitchFamily="34" charset="-122"/>
                <a:cs typeface="Prompt" pitchFamily="34" charset="-120"/>
              </a:rPr>
              <a:t>2</a:t>
            </a:r>
            <a:endParaRPr dirty="0" sz="2172" lang="en-US"/>
          </a:p>
        </p:txBody>
      </p:sp>
      <p:sp>
        <p:nvSpPr>
          <p:cNvPr id="1048593" name="Text 9"/>
          <p:cNvSpPr/>
          <p:nvPr/>
        </p:nvSpPr>
        <p:spPr>
          <a:xfrm>
            <a:off x="8090892" y="4769882"/>
            <a:ext cx="2298502" cy="287298"/>
          </a:xfrm>
          <a:prstGeom prst="rect"/>
          <a:noFill/>
        </p:spPr>
        <p:txBody>
          <a:bodyPr anchor="t" rtlCol="0" wrap="none"/>
          <a:p>
            <a:pPr indent="0" marL="0">
              <a:lnSpc>
                <a:spcPts val="2262"/>
              </a:lnSpc>
              <a:buNone/>
            </a:pPr>
            <a:r>
              <a:rPr dirty="0" sz="1810" lang="en-US">
                <a:solidFill>
                  <a:srgbClr val="DAD8E9"/>
                </a:solidFill>
                <a:latin typeface="Prompt" pitchFamily="34" charset="0"/>
                <a:ea typeface="Prompt" pitchFamily="34" charset="-122"/>
                <a:cs typeface="Prompt" pitchFamily="34" charset="-120"/>
              </a:rPr>
              <a:t>Fluid Mosaic Model</a:t>
            </a:r>
            <a:endParaRPr dirty="0" sz="1810" lang="en-US"/>
          </a:p>
        </p:txBody>
      </p:sp>
      <p:sp>
        <p:nvSpPr>
          <p:cNvPr id="1048594" name="Text 10"/>
          <p:cNvSpPr/>
          <p:nvPr/>
        </p:nvSpPr>
        <p:spPr>
          <a:xfrm>
            <a:off x="8090892" y="5181243"/>
            <a:ext cx="3591758" cy="2172772"/>
          </a:xfrm>
          <a:prstGeom prst="rect"/>
          <a:noFill/>
        </p:spPr>
        <p:txBody>
          <a:bodyPr anchor="t" rtlCol="0" wrap="square"/>
          <a:p>
            <a:pPr indent="0" marL="0">
              <a:lnSpc>
                <a:spcPts val="2443"/>
              </a:lnSpc>
              <a:buNone/>
            </a:pPr>
            <a:r>
              <a:rPr dirty="0" sz="1629" lang="en-US">
                <a:solidFill>
                  <a:srgbClr val="DAD8E9"/>
                </a:solidFill>
                <a:latin typeface="Mukta" pitchFamily="34" charset="0"/>
                <a:ea typeface="Mukta" pitchFamily="34" charset="-122"/>
                <a:cs typeface="Mukta" pitchFamily="34" charset="-120"/>
              </a:rPr>
              <a:t>The cell membrane is not static but rather a dynamic structure that is constantly changing. The fluid mosaic model describes the cell membrane as a fluid, mosaic-like structure, with phospholipids and proteins moving freely within the membrane.</a:t>
            </a:r>
            <a:endParaRPr dirty="0" sz="1629"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8" name=""/>
        <p:cNvGrpSpPr/>
        <p:nvPr/>
      </p:nvGrpSpPr>
      <p:grpSpPr>
        <a:xfrm>
          <a:off x="0" y="0"/>
          <a:ext cx="0" cy="0"/>
          <a:chOff x="0" y="0"/>
          <a:chExt cx="0" cy="0"/>
        </a:xfrm>
      </p:grpSpPr>
      <p:pic>
        <p:nvPicPr>
          <p:cNvPr id="209715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98" name="Shape 0"/>
          <p:cNvSpPr/>
          <p:nvPr/>
        </p:nvSpPr>
        <p:spPr>
          <a:xfrm>
            <a:off x="0" y="0"/>
            <a:ext cx="14630400" cy="8229600"/>
          </a:xfrm>
          <a:prstGeom prst="rect"/>
          <a:solidFill>
            <a:srgbClr val="0B0C23">
              <a:alpha val="75000"/>
            </a:srgbClr>
          </a:solidFill>
        </p:spPr>
      </p:sp>
      <p:sp>
        <p:nvSpPr>
          <p:cNvPr id="1048599" name="Text 1"/>
          <p:cNvSpPr/>
          <p:nvPr/>
        </p:nvSpPr>
        <p:spPr>
          <a:xfrm>
            <a:off x="2624376" y="1149787"/>
            <a:ext cx="7905036" cy="617101"/>
          </a:xfrm>
          <a:prstGeom prst="rect"/>
          <a:noFill/>
        </p:spPr>
        <p:txBody>
          <a:bodyPr anchor="t" rtlCol="0" wrap="none"/>
          <a:p>
            <a:pPr indent="0" marL="0">
              <a:lnSpc>
                <a:spcPts val="4860"/>
              </a:lnSpc>
              <a:buNone/>
            </a:pPr>
            <a:r>
              <a:rPr dirty="0" sz="3888" lang="en-US">
                <a:solidFill>
                  <a:srgbClr val="C6BFEE"/>
                </a:solidFill>
                <a:latin typeface="Prompt" pitchFamily="34" charset="0"/>
                <a:ea typeface="Prompt" pitchFamily="34" charset="-122"/>
                <a:cs typeface="Prompt" pitchFamily="34" charset="-120"/>
              </a:rPr>
              <a:t>The Nucleus: The Control Center</a:t>
            </a:r>
            <a:endParaRPr dirty="0" sz="3888" lang="en-US"/>
          </a:p>
        </p:txBody>
      </p:sp>
      <p:sp>
        <p:nvSpPr>
          <p:cNvPr id="1048600" name="Text 2"/>
          <p:cNvSpPr/>
          <p:nvPr/>
        </p:nvSpPr>
        <p:spPr>
          <a:xfrm>
            <a:off x="2624376" y="2211229"/>
            <a:ext cx="9381649" cy="1999536"/>
          </a:xfrm>
          <a:prstGeom prst="rect"/>
          <a:noFill/>
        </p:spPr>
        <p:txBody>
          <a:bodyPr anchor="t" rtlCol="0" wrap="square"/>
          <a:p>
            <a:pPr indent="0" marL="0">
              <a:lnSpc>
                <a:spcPts val="2624"/>
              </a:lnSpc>
              <a:buNone/>
            </a:pPr>
            <a:r>
              <a:rPr dirty="0" sz="1750" lang="en-US">
                <a:solidFill>
                  <a:srgbClr val="DAD8E9"/>
                </a:solidFill>
                <a:latin typeface="Mukta" pitchFamily="34" charset="0"/>
                <a:ea typeface="Mukta" pitchFamily="34" charset="-122"/>
                <a:cs typeface="Mukta" pitchFamily="34" charset="-120"/>
              </a:rPr>
              <a:t>The nucleus is the command center of the cell, containing the cell's genetic material in the form of DNA. DNA is organized into structures called chromosomes, which carry the instructions for building and maintaining the cell. The nucleus is enclosed by a double membrane called the nuclear envelope, which regulates the movement of molecules between the nucleus and the cytoplasm. Within the nucleus is a specialized region called the nucleolus, where ribosomes, the protein-making machinery of the cell, are assembled.</a:t>
            </a:r>
            <a:endParaRPr dirty="0" sz="1750" lang="en-US"/>
          </a:p>
        </p:txBody>
      </p:sp>
      <p:sp>
        <p:nvSpPr>
          <p:cNvPr id="1048601" name="Text 3"/>
          <p:cNvSpPr/>
          <p:nvPr/>
        </p:nvSpPr>
        <p:spPr>
          <a:xfrm>
            <a:off x="2624376" y="4682847"/>
            <a:ext cx="2468880" cy="308610"/>
          </a:xfrm>
          <a:prstGeom prst="rect"/>
          <a:noFill/>
        </p:spPr>
        <p:txBody>
          <a:bodyPr anchor="t" rtlCol="0" wrap="none"/>
          <a:p>
            <a:pPr indent="0" marL="0">
              <a:lnSpc>
                <a:spcPts val="2430"/>
              </a:lnSpc>
              <a:buNone/>
            </a:pPr>
            <a:r>
              <a:rPr dirty="0" sz="1944" lang="en-US">
                <a:solidFill>
                  <a:srgbClr val="C6BFEE"/>
                </a:solidFill>
                <a:latin typeface="Prompt" pitchFamily="34" charset="0"/>
                <a:ea typeface="Prompt" pitchFamily="34" charset="-122"/>
                <a:cs typeface="Prompt" pitchFamily="34" charset="-120"/>
              </a:rPr>
              <a:t>DNA Replication</a:t>
            </a:r>
            <a:endParaRPr dirty="0" sz="1944" lang="en-US"/>
          </a:p>
        </p:txBody>
      </p:sp>
      <p:sp>
        <p:nvSpPr>
          <p:cNvPr id="1048602" name="Text 4"/>
          <p:cNvSpPr/>
          <p:nvPr/>
        </p:nvSpPr>
        <p:spPr>
          <a:xfrm>
            <a:off x="2624376" y="5213628"/>
            <a:ext cx="4419838" cy="1666280"/>
          </a:xfrm>
          <a:prstGeom prst="rect"/>
          <a:noFill/>
        </p:spPr>
        <p:txBody>
          <a:bodyPr anchor="t" rtlCol="0" wrap="square"/>
          <a:p>
            <a:pPr indent="0" marL="0">
              <a:lnSpc>
                <a:spcPts val="2624"/>
              </a:lnSpc>
              <a:buNone/>
            </a:pPr>
            <a:r>
              <a:rPr dirty="0" sz="1750" lang="en-US">
                <a:solidFill>
                  <a:srgbClr val="DAD8E9"/>
                </a:solidFill>
                <a:latin typeface="Mukta" pitchFamily="34" charset="0"/>
                <a:ea typeface="Mukta" pitchFamily="34" charset="-122"/>
                <a:cs typeface="Mukta" pitchFamily="34" charset="-120"/>
              </a:rPr>
              <a:t>DNA replication is the process by which the cell makes a copy of its DNA before cell division. This process occurs within the nucleus and ensures that each daughter cell receives a complete set of genetic instructions.</a:t>
            </a:r>
            <a:endParaRPr dirty="0" sz="1750" lang="en-US"/>
          </a:p>
        </p:txBody>
      </p:sp>
      <p:sp>
        <p:nvSpPr>
          <p:cNvPr id="1048603" name="Text 5"/>
          <p:cNvSpPr/>
          <p:nvPr/>
        </p:nvSpPr>
        <p:spPr>
          <a:xfrm>
            <a:off x="7593806" y="4682847"/>
            <a:ext cx="2468880" cy="308610"/>
          </a:xfrm>
          <a:prstGeom prst="rect"/>
          <a:noFill/>
        </p:spPr>
        <p:txBody>
          <a:bodyPr anchor="t" rtlCol="0" wrap="none"/>
          <a:p>
            <a:pPr indent="0" marL="0">
              <a:lnSpc>
                <a:spcPts val="2430"/>
              </a:lnSpc>
              <a:buNone/>
            </a:pPr>
            <a:r>
              <a:rPr dirty="0" sz="1944" lang="en-US">
                <a:solidFill>
                  <a:srgbClr val="C6BFEE"/>
                </a:solidFill>
                <a:latin typeface="Prompt" pitchFamily="34" charset="0"/>
                <a:ea typeface="Prompt" pitchFamily="34" charset="-122"/>
                <a:cs typeface="Prompt" pitchFamily="34" charset="-120"/>
              </a:rPr>
              <a:t>Transcription</a:t>
            </a:r>
            <a:endParaRPr dirty="0" sz="1944" lang="en-US"/>
          </a:p>
        </p:txBody>
      </p:sp>
      <p:sp>
        <p:nvSpPr>
          <p:cNvPr id="1048604" name="Text 6"/>
          <p:cNvSpPr/>
          <p:nvPr/>
        </p:nvSpPr>
        <p:spPr>
          <a:xfrm>
            <a:off x="7593806" y="5213628"/>
            <a:ext cx="4419838" cy="1666280"/>
          </a:xfrm>
          <a:prstGeom prst="rect"/>
          <a:noFill/>
        </p:spPr>
        <p:txBody>
          <a:bodyPr anchor="t" rtlCol="0" wrap="square"/>
          <a:p>
            <a:pPr indent="0" marL="0">
              <a:lnSpc>
                <a:spcPts val="2624"/>
              </a:lnSpc>
              <a:buNone/>
            </a:pPr>
            <a:r>
              <a:rPr dirty="0" sz="1750" lang="en-US">
                <a:solidFill>
                  <a:srgbClr val="DAD8E9"/>
                </a:solidFill>
                <a:latin typeface="Mukta" pitchFamily="34" charset="0"/>
                <a:ea typeface="Mukta" pitchFamily="34" charset="-122"/>
                <a:cs typeface="Mukta" pitchFamily="34" charset="-120"/>
              </a:rPr>
              <a:t>Transcription is the process by which the genetic information encoded in DNA is copied into RNA. RNA carries the genetic information from the nucleus to the ribosomes, where it is used to direct protein synthesis.</a:t>
            </a:r>
            <a:endParaRPr dirty="0" sz="175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1" name=""/>
        <p:cNvGrpSpPr/>
        <p:nvPr/>
      </p:nvGrpSpPr>
      <p:grpSpPr>
        <a:xfrm>
          <a:off x="0" y="0"/>
          <a:ext cx="0" cy="0"/>
          <a:chOff x="0" y="0"/>
          <a:chExt cx="0" cy="0"/>
        </a:xfrm>
      </p:grpSpPr>
      <p:pic>
        <p:nvPicPr>
          <p:cNvPr id="2097160"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9" name="Text 1"/>
          <p:cNvSpPr/>
          <p:nvPr/>
        </p:nvSpPr>
        <p:spPr>
          <a:xfrm>
            <a:off x="3418165" y="507563"/>
            <a:ext cx="7793950" cy="1025366"/>
          </a:xfrm>
          <a:prstGeom prst="rect"/>
          <a:noFill/>
        </p:spPr>
        <p:txBody>
          <a:bodyPr anchor="t" rtlCol="0" wrap="square"/>
          <a:p>
            <a:pPr indent="0" marL="0">
              <a:lnSpc>
                <a:spcPts val="4038"/>
              </a:lnSpc>
              <a:buNone/>
            </a:pPr>
            <a:r>
              <a:rPr dirty="0" sz="3230" lang="en-US">
                <a:solidFill>
                  <a:srgbClr val="C6BFEE"/>
                </a:solidFill>
                <a:latin typeface="Prompt" pitchFamily="34" charset="0"/>
                <a:ea typeface="Prompt" pitchFamily="34" charset="-122"/>
                <a:cs typeface="Prompt" pitchFamily="34" charset="-120"/>
              </a:rPr>
              <a:t>Cytoplasm and Organelles: The Workhorses of the Cell</a:t>
            </a:r>
            <a:endParaRPr dirty="0" sz="3230" lang="en-US"/>
          </a:p>
        </p:txBody>
      </p:sp>
      <p:sp>
        <p:nvSpPr>
          <p:cNvPr id="1048610" name="Text 2"/>
          <p:cNvSpPr/>
          <p:nvPr/>
        </p:nvSpPr>
        <p:spPr>
          <a:xfrm>
            <a:off x="3418165" y="1902023"/>
            <a:ext cx="7793950" cy="1384102"/>
          </a:xfrm>
          <a:prstGeom prst="rect"/>
          <a:noFill/>
        </p:spPr>
        <p:txBody>
          <a:bodyPr anchor="t" rtlCol="0" wrap="square"/>
          <a:p>
            <a:pPr indent="0" marL="0">
              <a:lnSpc>
                <a:spcPts val="2180"/>
              </a:lnSpc>
              <a:buNone/>
            </a:pPr>
            <a:r>
              <a:rPr dirty="0" sz="1454" lang="en-US">
                <a:solidFill>
                  <a:srgbClr val="DAD8E9"/>
                </a:solidFill>
                <a:latin typeface="Mukta" pitchFamily="34" charset="0"/>
                <a:ea typeface="Mukta" pitchFamily="34" charset="-122"/>
                <a:cs typeface="Mukta" pitchFamily="34" charset="-120"/>
              </a:rPr>
              <a:t>The cytoplasm is the gel-like substance that fills the space between the cell membrane and the nucleus. It is composed mainly of water, but it also contains a variety of dissolved molecules, including enzymes, proteins, and nutrients. Scattered throughout the cytoplasm are various organelles, each with a specific function. These organelles work together to carry out the essential tasks of the cell, such as energy production, protein synthesis, and waste removal.</a:t>
            </a:r>
            <a:endParaRPr dirty="0" sz="1454" lang="en-US"/>
          </a:p>
        </p:txBody>
      </p:sp>
      <p:sp>
        <p:nvSpPr>
          <p:cNvPr id="1048611" name="Shape 3"/>
          <p:cNvSpPr/>
          <p:nvPr/>
        </p:nvSpPr>
        <p:spPr>
          <a:xfrm>
            <a:off x="3418165" y="3493770"/>
            <a:ext cx="7793950" cy="4243745"/>
          </a:xfrm>
          <a:prstGeom prst="roundRect">
            <a:avLst>
              <a:gd name="adj" fmla="val 1957"/>
            </a:avLst>
          </a:prstGeom>
          <a:noFill/>
          <a:ln w="7620">
            <a:solidFill>
              <a:srgbClr val="FFFFFF">
                <a:alpha val="24000"/>
              </a:srgbClr>
            </a:solidFill>
            <a:prstDash val="solid"/>
          </a:ln>
        </p:spPr>
      </p:sp>
      <p:sp>
        <p:nvSpPr>
          <p:cNvPr id="1048612" name="Shape 4"/>
          <p:cNvSpPr/>
          <p:nvPr/>
        </p:nvSpPr>
        <p:spPr>
          <a:xfrm>
            <a:off x="3425785" y="3501390"/>
            <a:ext cx="7778710" cy="513517"/>
          </a:xfrm>
          <a:prstGeom prst="rect"/>
          <a:solidFill>
            <a:srgbClr val="FFFFFF">
              <a:alpha val="4000"/>
            </a:srgbClr>
          </a:solidFill>
        </p:spPr>
      </p:sp>
      <p:sp>
        <p:nvSpPr>
          <p:cNvPr id="1048613" name="Text 5"/>
          <p:cNvSpPr/>
          <p:nvPr/>
        </p:nvSpPr>
        <p:spPr>
          <a:xfrm>
            <a:off x="3610451" y="3619738"/>
            <a:ext cx="3516392" cy="276820"/>
          </a:xfrm>
          <a:prstGeom prst="rect"/>
          <a:noFill/>
        </p:spPr>
        <p:txBody>
          <a:bodyPr anchor="t" rtlCol="0" wrap="none"/>
          <a:p>
            <a:pPr indent="0" marL="0">
              <a:lnSpc>
                <a:spcPts val="2180"/>
              </a:lnSpc>
              <a:buNone/>
            </a:pPr>
            <a:r>
              <a:rPr dirty="0" sz="1454" lang="en-US">
                <a:solidFill>
                  <a:srgbClr val="DAD8E9"/>
                </a:solidFill>
                <a:latin typeface="Mukta" pitchFamily="34" charset="0"/>
                <a:ea typeface="Mukta" pitchFamily="34" charset="-122"/>
                <a:cs typeface="Mukta" pitchFamily="34" charset="-120"/>
              </a:rPr>
              <a:t>Organelle</a:t>
            </a:r>
            <a:endParaRPr dirty="0" sz="1454" lang="en-US"/>
          </a:p>
        </p:txBody>
      </p:sp>
      <p:sp>
        <p:nvSpPr>
          <p:cNvPr id="1048614" name="Text 6"/>
          <p:cNvSpPr/>
          <p:nvPr/>
        </p:nvSpPr>
        <p:spPr>
          <a:xfrm>
            <a:off x="7503557" y="3619738"/>
            <a:ext cx="3516392" cy="276820"/>
          </a:xfrm>
          <a:prstGeom prst="rect"/>
          <a:noFill/>
        </p:spPr>
        <p:txBody>
          <a:bodyPr anchor="t" rtlCol="0" wrap="none"/>
          <a:p>
            <a:pPr indent="0" marL="0">
              <a:lnSpc>
                <a:spcPts val="2180"/>
              </a:lnSpc>
              <a:buNone/>
            </a:pPr>
            <a:r>
              <a:rPr dirty="0" sz="1454" lang="en-US">
                <a:solidFill>
                  <a:srgbClr val="DAD8E9"/>
                </a:solidFill>
                <a:latin typeface="Mukta" pitchFamily="34" charset="0"/>
                <a:ea typeface="Mukta" pitchFamily="34" charset="-122"/>
                <a:cs typeface="Mukta" pitchFamily="34" charset="-120"/>
              </a:rPr>
              <a:t>Function</a:t>
            </a:r>
            <a:endParaRPr dirty="0" sz="1454" lang="en-US"/>
          </a:p>
        </p:txBody>
      </p:sp>
      <p:sp>
        <p:nvSpPr>
          <p:cNvPr id="1048615" name="Shape 7"/>
          <p:cNvSpPr/>
          <p:nvPr/>
        </p:nvSpPr>
        <p:spPr>
          <a:xfrm>
            <a:off x="3425785" y="4014907"/>
            <a:ext cx="7778710" cy="790337"/>
          </a:xfrm>
          <a:prstGeom prst="rect"/>
          <a:solidFill>
            <a:srgbClr val="000000">
              <a:alpha val="4000"/>
            </a:srgbClr>
          </a:solidFill>
        </p:spPr>
      </p:sp>
      <p:sp>
        <p:nvSpPr>
          <p:cNvPr id="1048616" name="Text 8"/>
          <p:cNvSpPr/>
          <p:nvPr/>
        </p:nvSpPr>
        <p:spPr>
          <a:xfrm>
            <a:off x="3610451" y="4133255"/>
            <a:ext cx="3516392" cy="276820"/>
          </a:xfrm>
          <a:prstGeom prst="rect"/>
          <a:noFill/>
        </p:spPr>
        <p:txBody>
          <a:bodyPr anchor="t" rtlCol="0" wrap="none"/>
          <a:p>
            <a:pPr indent="0" marL="0">
              <a:lnSpc>
                <a:spcPts val="2180"/>
              </a:lnSpc>
              <a:buNone/>
            </a:pPr>
            <a:r>
              <a:rPr dirty="0" sz="1454" lang="en-US">
                <a:solidFill>
                  <a:srgbClr val="DAD8E9"/>
                </a:solidFill>
                <a:latin typeface="Mukta" pitchFamily="34" charset="0"/>
                <a:ea typeface="Mukta" pitchFamily="34" charset="-122"/>
                <a:cs typeface="Mukta" pitchFamily="34" charset="-120"/>
              </a:rPr>
              <a:t>Mitochondria</a:t>
            </a:r>
            <a:endParaRPr dirty="0" sz="1454" lang="en-US"/>
          </a:p>
        </p:txBody>
      </p:sp>
      <p:sp>
        <p:nvSpPr>
          <p:cNvPr id="1048617" name="Text 9"/>
          <p:cNvSpPr/>
          <p:nvPr/>
        </p:nvSpPr>
        <p:spPr>
          <a:xfrm>
            <a:off x="7503557" y="4133255"/>
            <a:ext cx="3516392" cy="553641"/>
          </a:xfrm>
          <a:prstGeom prst="rect"/>
          <a:noFill/>
        </p:spPr>
        <p:txBody>
          <a:bodyPr anchor="t" rtlCol="0" wrap="square"/>
          <a:p>
            <a:pPr indent="0" marL="0">
              <a:lnSpc>
                <a:spcPts val="2180"/>
              </a:lnSpc>
              <a:buNone/>
            </a:pPr>
            <a:r>
              <a:rPr dirty="0" sz="1454" lang="en-US">
                <a:solidFill>
                  <a:srgbClr val="DAD8E9"/>
                </a:solidFill>
                <a:latin typeface="Mukta" pitchFamily="34" charset="0"/>
                <a:ea typeface="Mukta" pitchFamily="34" charset="-122"/>
                <a:cs typeface="Mukta" pitchFamily="34" charset="-120"/>
              </a:rPr>
              <a:t>Powerhouse of the cell, responsible for energy production through cellular respiration.</a:t>
            </a:r>
            <a:endParaRPr dirty="0" sz="1454" lang="en-US"/>
          </a:p>
        </p:txBody>
      </p:sp>
      <p:sp>
        <p:nvSpPr>
          <p:cNvPr id="1048618" name="Shape 10"/>
          <p:cNvSpPr/>
          <p:nvPr/>
        </p:nvSpPr>
        <p:spPr>
          <a:xfrm>
            <a:off x="3425785" y="4805243"/>
            <a:ext cx="7778710" cy="1067157"/>
          </a:xfrm>
          <a:prstGeom prst="rect"/>
          <a:solidFill>
            <a:srgbClr val="FFFFFF">
              <a:alpha val="4000"/>
            </a:srgbClr>
          </a:solidFill>
        </p:spPr>
      </p:sp>
      <p:sp>
        <p:nvSpPr>
          <p:cNvPr id="1048619" name="Text 11"/>
          <p:cNvSpPr/>
          <p:nvPr/>
        </p:nvSpPr>
        <p:spPr>
          <a:xfrm>
            <a:off x="3610451" y="4923592"/>
            <a:ext cx="3516392" cy="276820"/>
          </a:xfrm>
          <a:prstGeom prst="rect"/>
          <a:noFill/>
        </p:spPr>
        <p:txBody>
          <a:bodyPr anchor="t" rtlCol="0" wrap="none"/>
          <a:p>
            <a:pPr indent="0" marL="0">
              <a:lnSpc>
                <a:spcPts val="2180"/>
              </a:lnSpc>
              <a:buNone/>
            </a:pPr>
            <a:r>
              <a:rPr dirty="0" sz="1454" lang="en-US">
                <a:solidFill>
                  <a:srgbClr val="DAD8E9"/>
                </a:solidFill>
                <a:latin typeface="Mukta" pitchFamily="34" charset="0"/>
                <a:ea typeface="Mukta" pitchFamily="34" charset="-122"/>
                <a:cs typeface="Mukta" pitchFamily="34" charset="-120"/>
              </a:rPr>
              <a:t>Endoplasmic Reticulum (ER)</a:t>
            </a:r>
            <a:endParaRPr dirty="0" sz="1454" lang="en-US"/>
          </a:p>
        </p:txBody>
      </p:sp>
      <p:sp>
        <p:nvSpPr>
          <p:cNvPr id="1048620" name="Text 12"/>
          <p:cNvSpPr/>
          <p:nvPr/>
        </p:nvSpPr>
        <p:spPr>
          <a:xfrm>
            <a:off x="7503557" y="4923592"/>
            <a:ext cx="3516392" cy="830461"/>
          </a:xfrm>
          <a:prstGeom prst="rect"/>
          <a:noFill/>
        </p:spPr>
        <p:txBody>
          <a:bodyPr anchor="t" rtlCol="0" wrap="square"/>
          <a:p>
            <a:pPr indent="0" marL="0">
              <a:lnSpc>
                <a:spcPts val="2180"/>
              </a:lnSpc>
              <a:buNone/>
            </a:pPr>
            <a:r>
              <a:rPr dirty="0" sz="1454" lang="en-US">
                <a:solidFill>
                  <a:srgbClr val="DAD8E9"/>
                </a:solidFill>
                <a:latin typeface="Mukta" pitchFamily="34" charset="0"/>
                <a:ea typeface="Mukta" pitchFamily="34" charset="-122"/>
                <a:cs typeface="Mukta" pitchFamily="34" charset="-120"/>
              </a:rPr>
              <a:t>Network of interconnected membranes involved in protein synthesis, lipid metabolism, and detoxification.</a:t>
            </a:r>
            <a:endParaRPr dirty="0" sz="1454" lang="en-US"/>
          </a:p>
        </p:txBody>
      </p:sp>
      <p:sp>
        <p:nvSpPr>
          <p:cNvPr id="1048621" name="Shape 13"/>
          <p:cNvSpPr/>
          <p:nvPr/>
        </p:nvSpPr>
        <p:spPr>
          <a:xfrm>
            <a:off x="3425785" y="5872401"/>
            <a:ext cx="7778710" cy="1067157"/>
          </a:xfrm>
          <a:prstGeom prst="rect"/>
          <a:solidFill>
            <a:srgbClr val="000000">
              <a:alpha val="4000"/>
            </a:srgbClr>
          </a:solidFill>
        </p:spPr>
      </p:sp>
      <p:sp>
        <p:nvSpPr>
          <p:cNvPr id="1048622" name="Text 14"/>
          <p:cNvSpPr/>
          <p:nvPr/>
        </p:nvSpPr>
        <p:spPr>
          <a:xfrm>
            <a:off x="3610451" y="5990749"/>
            <a:ext cx="3516392" cy="276820"/>
          </a:xfrm>
          <a:prstGeom prst="rect"/>
          <a:noFill/>
        </p:spPr>
        <p:txBody>
          <a:bodyPr anchor="t" rtlCol="0" wrap="none"/>
          <a:p>
            <a:pPr indent="0" marL="0">
              <a:lnSpc>
                <a:spcPts val="2180"/>
              </a:lnSpc>
              <a:buNone/>
            </a:pPr>
            <a:r>
              <a:rPr dirty="0" sz="1454" lang="en-US">
                <a:solidFill>
                  <a:srgbClr val="DAD8E9"/>
                </a:solidFill>
                <a:latin typeface="Mukta" pitchFamily="34" charset="0"/>
                <a:ea typeface="Mukta" pitchFamily="34" charset="-122"/>
                <a:cs typeface="Mukta" pitchFamily="34" charset="-120"/>
              </a:rPr>
              <a:t>Golgi Apparatus</a:t>
            </a:r>
            <a:endParaRPr dirty="0" sz="1454" lang="en-US"/>
          </a:p>
        </p:txBody>
      </p:sp>
      <p:sp>
        <p:nvSpPr>
          <p:cNvPr id="1048623" name="Text 15"/>
          <p:cNvSpPr/>
          <p:nvPr/>
        </p:nvSpPr>
        <p:spPr>
          <a:xfrm>
            <a:off x="7503557" y="5990749"/>
            <a:ext cx="3516392" cy="830461"/>
          </a:xfrm>
          <a:prstGeom prst="rect"/>
          <a:noFill/>
        </p:spPr>
        <p:txBody>
          <a:bodyPr anchor="t" rtlCol="0" wrap="square"/>
          <a:p>
            <a:pPr indent="0" marL="0">
              <a:lnSpc>
                <a:spcPts val="2180"/>
              </a:lnSpc>
              <a:buNone/>
            </a:pPr>
            <a:r>
              <a:rPr dirty="0" sz="1454" lang="en-US">
                <a:solidFill>
                  <a:srgbClr val="DAD8E9"/>
                </a:solidFill>
                <a:latin typeface="Mukta" pitchFamily="34" charset="0"/>
                <a:ea typeface="Mukta" pitchFamily="34" charset="-122"/>
                <a:cs typeface="Mukta" pitchFamily="34" charset="-120"/>
              </a:rPr>
              <a:t>Processes and packages proteins and lipids for transport within the cell or secretion outside the cell.</a:t>
            </a:r>
            <a:endParaRPr dirty="0" sz="1454" lang="en-US"/>
          </a:p>
        </p:txBody>
      </p:sp>
      <p:sp>
        <p:nvSpPr>
          <p:cNvPr id="1048624" name="Shape 16"/>
          <p:cNvSpPr/>
          <p:nvPr/>
        </p:nvSpPr>
        <p:spPr>
          <a:xfrm>
            <a:off x="3425785" y="6939558"/>
            <a:ext cx="7778710" cy="790337"/>
          </a:xfrm>
          <a:prstGeom prst="rect"/>
          <a:solidFill>
            <a:srgbClr val="FFFFFF">
              <a:alpha val="4000"/>
            </a:srgbClr>
          </a:solidFill>
        </p:spPr>
      </p:sp>
      <p:sp>
        <p:nvSpPr>
          <p:cNvPr id="1048625" name="Text 17"/>
          <p:cNvSpPr/>
          <p:nvPr/>
        </p:nvSpPr>
        <p:spPr>
          <a:xfrm>
            <a:off x="3610451" y="7057906"/>
            <a:ext cx="3516392" cy="276820"/>
          </a:xfrm>
          <a:prstGeom prst="rect"/>
          <a:noFill/>
        </p:spPr>
        <p:txBody>
          <a:bodyPr anchor="t" rtlCol="0" wrap="none"/>
          <a:p>
            <a:pPr indent="0" marL="0">
              <a:lnSpc>
                <a:spcPts val="2180"/>
              </a:lnSpc>
              <a:buNone/>
            </a:pPr>
            <a:r>
              <a:rPr dirty="0" sz="1454" lang="en-US">
                <a:solidFill>
                  <a:srgbClr val="DAD8E9"/>
                </a:solidFill>
                <a:latin typeface="Mukta" pitchFamily="34" charset="0"/>
                <a:ea typeface="Mukta" pitchFamily="34" charset="-122"/>
                <a:cs typeface="Mukta" pitchFamily="34" charset="-120"/>
              </a:rPr>
              <a:t>Lysosomes</a:t>
            </a:r>
            <a:endParaRPr dirty="0" sz="1454" lang="en-US"/>
          </a:p>
        </p:txBody>
      </p:sp>
      <p:sp>
        <p:nvSpPr>
          <p:cNvPr id="1048626" name="Text 18"/>
          <p:cNvSpPr/>
          <p:nvPr/>
        </p:nvSpPr>
        <p:spPr>
          <a:xfrm>
            <a:off x="7503557" y="7057906"/>
            <a:ext cx="3516392" cy="553641"/>
          </a:xfrm>
          <a:prstGeom prst="rect"/>
          <a:noFill/>
        </p:spPr>
        <p:txBody>
          <a:bodyPr anchor="t" rtlCol="0" wrap="square"/>
          <a:p>
            <a:pPr indent="0" marL="0">
              <a:lnSpc>
                <a:spcPts val="2180"/>
              </a:lnSpc>
              <a:buNone/>
            </a:pPr>
            <a:r>
              <a:rPr dirty="0" sz="1454" lang="en-US">
                <a:solidFill>
                  <a:srgbClr val="DAD8E9"/>
                </a:solidFill>
                <a:latin typeface="Mukta" pitchFamily="34" charset="0"/>
                <a:ea typeface="Mukta" pitchFamily="34" charset="-122"/>
                <a:cs typeface="Mukta" pitchFamily="34" charset="-120"/>
              </a:rPr>
              <a:t>Digestive organelles that break down waste products and cellular debris.</a:t>
            </a:r>
            <a:endParaRPr dirty="0" sz="1454"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4" name=""/>
        <p:cNvGrpSpPr/>
        <p:nvPr/>
      </p:nvGrpSpPr>
      <p:grpSpPr>
        <a:xfrm>
          <a:off x="0" y="0"/>
          <a:ext cx="0" cy="0"/>
          <a:chOff x="0" y="0"/>
          <a:chExt cx="0" cy="0"/>
        </a:xfrm>
      </p:grpSpPr>
      <p:pic>
        <p:nvPicPr>
          <p:cNvPr id="209716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30" name="Shape 0"/>
          <p:cNvSpPr/>
          <p:nvPr/>
        </p:nvSpPr>
        <p:spPr>
          <a:xfrm>
            <a:off x="0" y="0"/>
            <a:ext cx="14630400" cy="8232338"/>
          </a:xfrm>
          <a:prstGeom prst="rect"/>
          <a:solidFill>
            <a:srgbClr val="0B0C23">
              <a:alpha val="75000"/>
            </a:srgbClr>
          </a:solidFill>
        </p:spPr>
      </p:sp>
      <p:pic>
        <p:nvPicPr>
          <p:cNvPr id="2097163" name="Image 1" descr="preencoded.png"/>
          <p:cNvPicPr>
            <a:picLocks noChangeAspect="1"/>
          </p:cNvPicPr>
          <p:nvPr/>
        </p:nvPicPr>
        <p:blipFill>
          <a:blip xmlns:r="http://schemas.openxmlformats.org/officeDocument/2006/relationships" r:embed="rId2"/>
          <a:stretch>
            <a:fillRect/>
          </a:stretch>
        </p:blipFill>
        <p:spPr>
          <a:xfrm>
            <a:off x="0" y="0"/>
            <a:ext cx="3657600" cy="8232338"/>
          </a:xfrm>
          <a:prstGeom prst="rect"/>
        </p:spPr>
      </p:pic>
      <p:sp>
        <p:nvSpPr>
          <p:cNvPr id="1048631" name="Text 1"/>
          <p:cNvSpPr/>
          <p:nvPr/>
        </p:nvSpPr>
        <p:spPr>
          <a:xfrm>
            <a:off x="5045154" y="533876"/>
            <a:ext cx="6938962" cy="539353"/>
          </a:xfrm>
          <a:prstGeom prst="rect"/>
          <a:noFill/>
        </p:spPr>
        <p:txBody>
          <a:bodyPr anchor="t" rtlCol="0" wrap="none"/>
          <a:p>
            <a:pPr indent="0" marL="0">
              <a:lnSpc>
                <a:spcPts val="4247"/>
              </a:lnSpc>
              <a:buNone/>
            </a:pPr>
            <a:r>
              <a:rPr dirty="0" sz="3397" lang="en-US">
                <a:solidFill>
                  <a:srgbClr val="C6BFEE"/>
                </a:solidFill>
                <a:latin typeface="Prompt" pitchFamily="34" charset="0"/>
                <a:ea typeface="Prompt" pitchFamily="34" charset="-122"/>
                <a:cs typeface="Prompt" pitchFamily="34" charset="-120"/>
              </a:rPr>
              <a:t>Energy Production: Mitochondria</a:t>
            </a:r>
            <a:endParaRPr dirty="0" sz="3397" lang="en-US"/>
          </a:p>
        </p:txBody>
      </p:sp>
      <p:sp>
        <p:nvSpPr>
          <p:cNvPr id="1048632" name="Text 2"/>
          <p:cNvSpPr/>
          <p:nvPr/>
        </p:nvSpPr>
        <p:spPr>
          <a:xfrm>
            <a:off x="5045154" y="1364456"/>
            <a:ext cx="8197572" cy="1456134"/>
          </a:xfrm>
          <a:prstGeom prst="rect"/>
          <a:noFill/>
        </p:spPr>
        <p:txBody>
          <a:bodyPr anchor="t" rtlCol="0" wrap="square"/>
          <a:p>
            <a:pPr indent="0" marL="0">
              <a:lnSpc>
                <a:spcPts val="2293"/>
              </a:lnSpc>
              <a:buNone/>
            </a:pPr>
            <a:r>
              <a:rPr dirty="0" sz="1529" lang="en-US">
                <a:solidFill>
                  <a:srgbClr val="DAD8E9"/>
                </a:solidFill>
                <a:latin typeface="Mukta" pitchFamily="34" charset="0"/>
                <a:ea typeface="Mukta" pitchFamily="34" charset="-122"/>
                <a:cs typeface="Mukta" pitchFamily="34" charset="-120"/>
              </a:rPr>
              <a:t>Mitochondria are the powerhouses of the cell, responsible for generating the energy that the cell needs to function. They are enclosed by two membranes, with the inner membrane folded into cristae, which increase the surface area for energy production. Within the mitochondrial matrix, the space enclosed by the inner membrane, the process of cellular respiration occurs, converting glucose into ATP, the energy currency of the cell.</a:t>
            </a:r>
            <a:endParaRPr dirty="0" sz="1529" lang="en-US"/>
          </a:p>
        </p:txBody>
      </p:sp>
      <p:pic>
        <p:nvPicPr>
          <p:cNvPr id="2097164" name="Image 2" descr="preencoded.png"/>
          <p:cNvPicPr>
            <a:picLocks noChangeAspect="1"/>
          </p:cNvPicPr>
          <p:nvPr/>
        </p:nvPicPr>
        <p:blipFill>
          <a:blip xmlns:r="http://schemas.openxmlformats.org/officeDocument/2006/relationships" r:embed="rId3"/>
          <a:stretch>
            <a:fillRect/>
          </a:stretch>
        </p:blipFill>
        <p:spPr>
          <a:xfrm>
            <a:off x="5045154" y="3038951"/>
            <a:ext cx="970717" cy="1553170"/>
          </a:xfrm>
          <a:prstGeom prst="rect"/>
        </p:spPr>
      </p:pic>
      <p:sp>
        <p:nvSpPr>
          <p:cNvPr id="1048633" name="Text 3"/>
          <p:cNvSpPr/>
          <p:nvPr/>
        </p:nvSpPr>
        <p:spPr>
          <a:xfrm>
            <a:off x="6307098" y="3233023"/>
            <a:ext cx="2157174" cy="269677"/>
          </a:xfrm>
          <a:prstGeom prst="rect"/>
          <a:noFill/>
        </p:spPr>
        <p:txBody>
          <a:bodyPr anchor="t" rtlCol="0" wrap="none"/>
          <a:p>
            <a:pPr algn="l" indent="0" marL="0">
              <a:lnSpc>
                <a:spcPts val="2123"/>
              </a:lnSpc>
              <a:buNone/>
            </a:pPr>
            <a:r>
              <a:rPr dirty="0" sz="1699" lang="en-US">
                <a:solidFill>
                  <a:srgbClr val="DAD8E9"/>
                </a:solidFill>
                <a:latin typeface="Prompt" pitchFamily="34" charset="0"/>
                <a:ea typeface="Prompt" pitchFamily="34" charset="-122"/>
                <a:cs typeface="Prompt" pitchFamily="34" charset="-120"/>
              </a:rPr>
              <a:t>Glycolysis</a:t>
            </a:r>
            <a:endParaRPr dirty="0" sz="1699" lang="en-US"/>
          </a:p>
        </p:txBody>
      </p:sp>
      <p:sp>
        <p:nvSpPr>
          <p:cNvPr id="1048634" name="Text 4"/>
          <p:cNvSpPr/>
          <p:nvPr/>
        </p:nvSpPr>
        <p:spPr>
          <a:xfrm>
            <a:off x="6307098" y="3619143"/>
            <a:ext cx="6935629" cy="582454"/>
          </a:xfrm>
          <a:prstGeom prst="rect"/>
          <a:noFill/>
        </p:spPr>
        <p:txBody>
          <a:bodyPr anchor="t" rtlCol="0" wrap="square"/>
          <a:p>
            <a:pPr algn="l" indent="0" marL="0">
              <a:lnSpc>
                <a:spcPts val="2293"/>
              </a:lnSpc>
              <a:buNone/>
            </a:pPr>
            <a:r>
              <a:rPr dirty="0" sz="1529" lang="en-US">
                <a:solidFill>
                  <a:srgbClr val="DAD8E9"/>
                </a:solidFill>
                <a:latin typeface="Mukta" pitchFamily="34" charset="0"/>
                <a:ea typeface="Mukta" pitchFamily="34" charset="-122"/>
                <a:cs typeface="Mukta" pitchFamily="34" charset="-120"/>
              </a:rPr>
              <a:t>The first stage of cellular respiration, glycolysis occurs in the cytoplasm and breaks down glucose into pyruvate.</a:t>
            </a:r>
            <a:endParaRPr dirty="0" sz="1529" lang="en-US"/>
          </a:p>
        </p:txBody>
      </p:sp>
      <p:pic>
        <p:nvPicPr>
          <p:cNvPr id="2097165" name="Image 3" descr="preencoded.png"/>
          <p:cNvPicPr>
            <a:picLocks noChangeAspect="1"/>
          </p:cNvPicPr>
          <p:nvPr/>
        </p:nvPicPr>
        <p:blipFill>
          <a:blip xmlns:r="http://schemas.openxmlformats.org/officeDocument/2006/relationships" r:embed="rId4"/>
          <a:stretch>
            <a:fillRect/>
          </a:stretch>
        </p:blipFill>
        <p:spPr>
          <a:xfrm>
            <a:off x="5045154" y="4592122"/>
            <a:ext cx="970717" cy="1553170"/>
          </a:xfrm>
          <a:prstGeom prst="rect"/>
        </p:spPr>
      </p:pic>
      <p:sp>
        <p:nvSpPr>
          <p:cNvPr id="1048635" name="Text 5"/>
          <p:cNvSpPr/>
          <p:nvPr/>
        </p:nvSpPr>
        <p:spPr>
          <a:xfrm>
            <a:off x="6307098" y="4786193"/>
            <a:ext cx="2157174" cy="269677"/>
          </a:xfrm>
          <a:prstGeom prst="rect"/>
          <a:noFill/>
        </p:spPr>
        <p:txBody>
          <a:bodyPr anchor="t" rtlCol="0" wrap="none"/>
          <a:p>
            <a:pPr algn="l" indent="0" marL="0">
              <a:lnSpc>
                <a:spcPts val="2123"/>
              </a:lnSpc>
              <a:buNone/>
            </a:pPr>
            <a:r>
              <a:rPr dirty="0" sz="1699" lang="en-US">
                <a:solidFill>
                  <a:srgbClr val="DAD8E9"/>
                </a:solidFill>
                <a:latin typeface="Prompt" pitchFamily="34" charset="0"/>
                <a:ea typeface="Prompt" pitchFamily="34" charset="-122"/>
                <a:cs typeface="Prompt" pitchFamily="34" charset="-120"/>
              </a:rPr>
              <a:t>Krebs Cycle</a:t>
            </a:r>
            <a:endParaRPr dirty="0" sz="1699" lang="en-US"/>
          </a:p>
        </p:txBody>
      </p:sp>
      <p:sp>
        <p:nvSpPr>
          <p:cNvPr id="1048636" name="Text 6"/>
          <p:cNvSpPr/>
          <p:nvPr/>
        </p:nvSpPr>
        <p:spPr>
          <a:xfrm>
            <a:off x="6307098" y="5172313"/>
            <a:ext cx="6935629" cy="582454"/>
          </a:xfrm>
          <a:prstGeom prst="rect"/>
          <a:noFill/>
        </p:spPr>
        <p:txBody>
          <a:bodyPr anchor="t" rtlCol="0" wrap="square"/>
          <a:p>
            <a:pPr algn="l" indent="0" marL="0">
              <a:lnSpc>
                <a:spcPts val="2293"/>
              </a:lnSpc>
              <a:buNone/>
            </a:pPr>
            <a:r>
              <a:rPr dirty="0" sz="1529" lang="en-US">
                <a:solidFill>
                  <a:srgbClr val="DAD8E9"/>
                </a:solidFill>
                <a:latin typeface="Mukta" pitchFamily="34" charset="0"/>
                <a:ea typeface="Mukta" pitchFamily="34" charset="-122"/>
                <a:cs typeface="Mukta" pitchFamily="34" charset="-120"/>
              </a:rPr>
              <a:t>The second stage, the Krebs cycle, takes place in the mitochondrial matrix and further breaks down pyruvate, releasing carbon dioxide and electrons.</a:t>
            </a:r>
            <a:endParaRPr dirty="0" sz="1529" lang="en-US"/>
          </a:p>
        </p:txBody>
      </p:sp>
      <p:pic>
        <p:nvPicPr>
          <p:cNvPr id="2097166" name="Image 4" descr="preencoded.png"/>
          <p:cNvPicPr>
            <a:picLocks noChangeAspect="1"/>
          </p:cNvPicPr>
          <p:nvPr/>
        </p:nvPicPr>
        <p:blipFill>
          <a:blip xmlns:r="http://schemas.openxmlformats.org/officeDocument/2006/relationships" r:embed="rId5"/>
          <a:stretch>
            <a:fillRect/>
          </a:stretch>
        </p:blipFill>
        <p:spPr>
          <a:xfrm>
            <a:off x="5045154" y="6145292"/>
            <a:ext cx="970717" cy="1553170"/>
          </a:xfrm>
          <a:prstGeom prst="rect"/>
        </p:spPr>
      </p:pic>
      <p:sp>
        <p:nvSpPr>
          <p:cNvPr id="1048637" name="Text 7"/>
          <p:cNvSpPr/>
          <p:nvPr/>
        </p:nvSpPr>
        <p:spPr>
          <a:xfrm>
            <a:off x="6307098" y="6339364"/>
            <a:ext cx="2610326" cy="269677"/>
          </a:xfrm>
          <a:prstGeom prst="rect"/>
          <a:noFill/>
        </p:spPr>
        <p:txBody>
          <a:bodyPr anchor="t" rtlCol="0" wrap="none"/>
          <a:p>
            <a:pPr algn="l" indent="0" marL="0">
              <a:lnSpc>
                <a:spcPts val="2123"/>
              </a:lnSpc>
              <a:buNone/>
            </a:pPr>
            <a:r>
              <a:rPr dirty="0" sz="1699" lang="en-US">
                <a:solidFill>
                  <a:srgbClr val="DAD8E9"/>
                </a:solidFill>
                <a:latin typeface="Prompt" pitchFamily="34" charset="0"/>
                <a:ea typeface="Prompt" pitchFamily="34" charset="-122"/>
                <a:cs typeface="Prompt" pitchFamily="34" charset="-120"/>
              </a:rPr>
              <a:t>Electron Transport Chain</a:t>
            </a:r>
            <a:endParaRPr dirty="0" sz="1699" lang="en-US"/>
          </a:p>
        </p:txBody>
      </p:sp>
      <p:sp>
        <p:nvSpPr>
          <p:cNvPr id="1048638" name="Text 8"/>
          <p:cNvSpPr/>
          <p:nvPr/>
        </p:nvSpPr>
        <p:spPr>
          <a:xfrm>
            <a:off x="6307098" y="6725483"/>
            <a:ext cx="6935629" cy="582454"/>
          </a:xfrm>
          <a:prstGeom prst="rect"/>
          <a:noFill/>
        </p:spPr>
        <p:txBody>
          <a:bodyPr anchor="t" rtlCol="0" wrap="square"/>
          <a:p>
            <a:pPr algn="l" indent="0" marL="0">
              <a:lnSpc>
                <a:spcPts val="2293"/>
              </a:lnSpc>
              <a:buNone/>
            </a:pPr>
            <a:r>
              <a:rPr dirty="0" sz="1529" lang="en-US">
                <a:solidFill>
                  <a:srgbClr val="DAD8E9"/>
                </a:solidFill>
                <a:latin typeface="Mukta" pitchFamily="34" charset="0"/>
                <a:ea typeface="Mukta" pitchFamily="34" charset="-122"/>
                <a:cs typeface="Mukta" pitchFamily="34" charset="-120"/>
              </a:rPr>
              <a:t>The third stage, the electron transport chain, occurs on the inner mitochondrial membrane and uses the electrons from the Krebs cycle to generate ATP.</a:t>
            </a:r>
            <a:endParaRPr dirty="0" sz="1529"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27" name=""/>
        <p:cNvGrpSpPr/>
        <p:nvPr/>
      </p:nvGrpSpPr>
      <p:grpSpPr>
        <a:xfrm>
          <a:off x="0" y="0"/>
          <a:ext cx="0" cy="0"/>
          <a:chOff x="0" y="0"/>
          <a:chExt cx="0" cy="0"/>
        </a:xfrm>
      </p:grpSpPr>
      <p:pic>
        <p:nvPicPr>
          <p:cNvPr id="209716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43" name="Text 1"/>
          <p:cNvSpPr/>
          <p:nvPr/>
        </p:nvSpPr>
        <p:spPr>
          <a:xfrm>
            <a:off x="2624376" y="874514"/>
            <a:ext cx="9381649" cy="1234202"/>
          </a:xfrm>
          <a:prstGeom prst="rect"/>
          <a:noFill/>
        </p:spPr>
        <p:txBody>
          <a:bodyPr anchor="t" rtlCol="0" wrap="square"/>
          <a:p>
            <a:pPr indent="0" marL="0">
              <a:lnSpc>
                <a:spcPts val="4860"/>
              </a:lnSpc>
              <a:buNone/>
            </a:pPr>
            <a:r>
              <a:rPr dirty="0" sz="3888" lang="en-US">
                <a:solidFill>
                  <a:srgbClr val="C6BFEE"/>
                </a:solidFill>
                <a:latin typeface="Prompt" pitchFamily="34" charset="0"/>
                <a:ea typeface="Prompt" pitchFamily="34" charset="-122"/>
                <a:cs typeface="Prompt" pitchFamily="34" charset="-120"/>
              </a:rPr>
              <a:t>Protein Synthesis: Ribosomes and the Endoplasmic Reticulum</a:t>
            </a:r>
            <a:endParaRPr dirty="0" sz="3888" lang="en-US"/>
          </a:p>
        </p:txBody>
      </p:sp>
      <p:sp>
        <p:nvSpPr>
          <p:cNvPr id="1048644" name="Text 2"/>
          <p:cNvSpPr/>
          <p:nvPr/>
        </p:nvSpPr>
        <p:spPr>
          <a:xfrm>
            <a:off x="2624376" y="2553057"/>
            <a:ext cx="9381649" cy="1999536"/>
          </a:xfrm>
          <a:prstGeom prst="rect"/>
          <a:noFill/>
        </p:spPr>
        <p:txBody>
          <a:bodyPr anchor="t" rtlCol="0" wrap="square"/>
          <a:p>
            <a:pPr indent="0" marL="0">
              <a:lnSpc>
                <a:spcPts val="2624"/>
              </a:lnSpc>
              <a:buNone/>
            </a:pPr>
            <a:r>
              <a:rPr dirty="0" sz="1750" lang="en-US">
                <a:solidFill>
                  <a:srgbClr val="DAD8E9"/>
                </a:solidFill>
                <a:latin typeface="Mukta" pitchFamily="34" charset="0"/>
                <a:ea typeface="Mukta" pitchFamily="34" charset="-122"/>
                <a:cs typeface="Mukta" pitchFamily="34" charset="-120"/>
              </a:rPr>
              <a:t>Ribosomes are small, complex structures that are responsible for protein synthesis, the process by which the cell builds proteins from amino acids. Ribosomes are found in the cytoplasm and also attached to the endoplasmic reticulum (ER), a network of interconnected membranes that extends throughout the cytoplasm. The ER can be divided into rough ER, which is studded with ribosomes, and smooth ER, which lacks ribosomes. The rough ER plays a key role in protein synthesis, while the smooth ER is involved in lipid metabolism, detoxification, and calcium storage.</a:t>
            </a:r>
            <a:endParaRPr dirty="0" sz="1750" lang="en-US"/>
          </a:p>
        </p:txBody>
      </p:sp>
      <p:pic>
        <p:nvPicPr>
          <p:cNvPr id="2097169" name="Image 1" descr="preencoded.png"/>
          <p:cNvPicPr>
            <a:picLocks noChangeAspect="1"/>
          </p:cNvPicPr>
          <p:nvPr/>
        </p:nvPicPr>
        <p:blipFill>
          <a:blip xmlns:r="http://schemas.openxmlformats.org/officeDocument/2006/relationships" r:embed="rId2"/>
          <a:stretch>
            <a:fillRect/>
          </a:stretch>
        </p:blipFill>
        <p:spPr>
          <a:xfrm>
            <a:off x="2624376" y="4802505"/>
            <a:ext cx="555427" cy="555427"/>
          </a:xfrm>
          <a:prstGeom prst="rect"/>
        </p:spPr>
      </p:pic>
      <p:sp>
        <p:nvSpPr>
          <p:cNvPr id="1048645" name="Text 3"/>
          <p:cNvSpPr/>
          <p:nvPr/>
        </p:nvSpPr>
        <p:spPr>
          <a:xfrm>
            <a:off x="2624376" y="5580102"/>
            <a:ext cx="2468880" cy="308610"/>
          </a:xfrm>
          <a:prstGeom prst="rect"/>
          <a:noFill/>
        </p:spPr>
        <p:txBody>
          <a:bodyPr anchor="t" rtlCol="0" wrap="none"/>
          <a:p>
            <a:pPr algn="l" indent="0" marL="0">
              <a:lnSpc>
                <a:spcPts val="2430"/>
              </a:lnSpc>
              <a:buNone/>
            </a:pPr>
            <a:r>
              <a:rPr dirty="0" sz="1944" lang="en-US">
                <a:solidFill>
                  <a:srgbClr val="DAD8E9"/>
                </a:solidFill>
                <a:latin typeface="Prompt" pitchFamily="34" charset="0"/>
                <a:ea typeface="Prompt" pitchFamily="34" charset="-122"/>
                <a:cs typeface="Prompt" pitchFamily="34" charset="-120"/>
              </a:rPr>
              <a:t>DNA</a:t>
            </a:r>
            <a:endParaRPr dirty="0" sz="1944" lang="en-US"/>
          </a:p>
        </p:txBody>
      </p:sp>
      <p:sp>
        <p:nvSpPr>
          <p:cNvPr id="1048646" name="Text 4"/>
          <p:cNvSpPr/>
          <p:nvPr/>
        </p:nvSpPr>
        <p:spPr>
          <a:xfrm>
            <a:off x="2624376" y="6021943"/>
            <a:ext cx="2905006" cy="999768"/>
          </a:xfrm>
          <a:prstGeom prst="rect"/>
          <a:noFill/>
        </p:spPr>
        <p:txBody>
          <a:bodyPr anchor="t" rtlCol="0" wrap="square"/>
          <a:p>
            <a:pPr algn="l" indent="0" marL="0">
              <a:lnSpc>
                <a:spcPts val="2624"/>
              </a:lnSpc>
              <a:buNone/>
            </a:pPr>
            <a:r>
              <a:rPr dirty="0" sz="1750" lang="en-US">
                <a:solidFill>
                  <a:srgbClr val="DAD8E9"/>
                </a:solidFill>
                <a:latin typeface="Mukta" pitchFamily="34" charset="0"/>
                <a:ea typeface="Mukta" pitchFamily="34" charset="-122"/>
                <a:cs typeface="Mukta" pitchFamily="34" charset="-120"/>
              </a:rPr>
              <a:t>The genetic instructions for building proteins are encoded in DNA.</a:t>
            </a:r>
            <a:endParaRPr dirty="0" sz="1750" lang="en-US"/>
          </a:p>
        </p:txBody>
      </p:sp>
      <p:pic>
        <p:nvPicPr>
          <p:cNvPr id="2097170" name="Image 2" descr="preencoded.png"/>
          <p:cNvPicPr>
            <a:picLocks noChangeAspect="1"/>
          </p:cNvPicPr>
          <p:nvPr/>
        </p:nvPicPr>
        <p:blipFill>
          <a:blip xmlns:r="http://schemas.openxmlformats.org/officeDocument/2006/relationships" r:embed="rId3"/>
          <a:stretch>
            <a:fillRect/>
          </a:stretch>
        </p:blipFill>
        <p:spPr>
          <a:xfrm>
            <a:off x="5862638" y="4802505"/>
            <a:ext cx="555427" cy="555427"/>
          </a:xfrm>
          <a:prstGeom prst="rect"/>
        </p:spPr>
      </p:pic>
      <p:sp>
        <p:nvSpPr>
          <p:cNvPr id="1048647" name="Text 5"/>
          <p:cNvSpPr/>
          <p:nvPr/>
        </p:nvSpPr>
        <p:spPr>
          <a:xfrm>
            <a:off x="5862638" y="5580102"/>
            <a:ext cx="2468880" cy="308610"/>
          </a:xfrm>
          <a:prstGeom prst="rect"/>
          <a:noFill/>
        </p:spPr>
        <p:txBody>
          <a:bodyPr anchor="t" rtlCol="0" wrap="none"/>
          <a:p>
            <a:pPr algn="l" indent="0" marL="0">
              <a:lnSpc>
                <a:spcPts val="2430"/>
              </a:lnSpc>
              <a:buNone/>
            </a:pPr>
            <a:r>
              <a:rPr dirty="0" sz="1944" lang="en-US">
                <a:solidFill>
                  <a:srgbClr val="DAD8E9"/>
                </a:solidFill>
                <a:latin typeface="Prompt" pitchFamily="34" charset="0"/>
                <a:ea typeface="Prompt" pitchFamily="34" charset="-122"/>
                <a:cs typeface="Prompt" pitchFamily="34" charset="-120"/>
              </a:rPr>
              <a:t>RNA</a:t>
            </a:r>
            <a:endParaRPr dirty="0" sz="1944" lang="en-US"/>
          </a:p>
        </p:txBody>
      </p:sp>
      <p:sp>
        <p:nvSpPr>
          <p:cNvPr id="1048648" name="Text 6"/>
          <p:cNvSpPr/>
          <p:nvPr/>
        </p:nvSpPr>
        <p:spPr>
          <a:xfrm>
            <a:off x="5862638" y="6021943"/>
            <a:ext cx="2905006" cy="1333024"/>
          </a:xfrm>
          <a:prstGeom prst="rect"/>
          <a:noFill/>
        </p:spPr>
        <p:txBody>
          <a:bodyPr anchor="t" rtlCol="0" wrap="square"/>
          <a:p>
            <a:pPr algn="l" indent="0" marL="0">
              <a:lnSpc>
                <a:spcPts val="2624"/>
              </a:lnSpc>
              <a:buNone/>
            </a:pPr>
            <a:r>
              <a:rPr dirty="0" sz="1750" lang="en-US">
                <a:solidFill>
                  <a:srgbClr val="DAD8E9"/>
                </a:solidFill>
                <a:latin typeface="Mukta" pitchFamily="34" charset="0"/>
                <a:ea typeface="Mukta" pitchFamily="34" charset="-122"/>
                <a:cs typeface="Mukta" pitchFamily="34" charset="-120"/>
              </a:rPr>
              <a:t>During transcription, the DNA sequence is copied into RNA, which carries the instructions to the ribosomes.</a:t>
            </a:r>
            <a:endParaRPr dirty="0" sz="1750" lang="en-US"/>
          </a:p>
        </p:txBody>
      </p:sp>
      <p:pic>
        <p:nvPicPr>
          <p:cNvPr id="2097171" name="Image 3" descr="preencoded.png"/>
          <p:cNvPicPr>
            <a:picLocks noChangeAspect="1"/>
          </p:cNvPicPr>
          <p:nvPr/>
        </p:nvPicPr>
        <p:blipFill>
          <a:blip xmlns:r="http://schemas.openxmlformats.org/officeDocument/2006/relationships" r:embed="rId4"/>
          <a:stretch>
            <a:fillRect/>
          </a:stretch>
        </p:blipFill>
        <p:spPr>
          <a:xfrm>
            <a:off x="9100899" y="4802505"/>
            <a:ext cx="555427" cy="555427"/>
          </a:xfrm>
          <a:prstGeom prst="rect"/>
        </p:spPr>
      </p:pic>
      <p:sp>
        <p:nvSpPr>
          <p:cNvPr id="1048649" name="Text 7"/>
          <p:cNvSpPr/>
          <p:nvPr/>
        </p:nvSpPr>
        <p:spPr>
          <a:xfrm>
            <a:off x="9100899" y="5580102"/>
            <a:ext cx="2468880" cy="308610"/>
          </a:xfrm>
          <a:prstGeom prst="rect"/>
          <a:noFill/>
        </p:spPr>
        <p:txBody>
          <a:bodyPr anchor="t" rtlCol="0" wrap="none"/>
          <a:p>
            <a:pPr algn="l" indent="0" marL="0">
              <a:lnSpc>
                <a:spcPts val="2430"/>
              </a:lnSpc>
              <a:buNone/>
            </a:pPr>
            <a:r>
              <a:rPr dirty="0" sz="1944" lang="en-US">
                <a:solidFill>
                  <a:srgbClr val="DAD8E9"/>
                </a:solidFill>
                <a:latin typeface="Prompt" pitchFamily="34" charset="0"/>
                <a:ea typeface="Prompt" pitchFamily="34" charset="-122"/>
                <a:cs typeface="Prompt" pitchFamily="34" charset="-120"/>
              </a:rPr>
              <a:t>Protein</a:t>
            </a:r>
            <a:endParaRPr dirty="0" sz="1944" lang="en-US"/>
          </a:p>
        </p:txBody>
      </p:sp>
      <p:sp>
        <p:nvSpPr>
          <p:cNvPr id="1048650" name="Text 8"/>
          <p:cNvSpPr/>
          <p:nvPr/>
        </p:nvSpPr>
        <p:spPr>
          <a:xfrm>
            <a:off x="9100899" y="6021943"/>
            <a:ext cx="2905125" cy="999768"/>
          </a:xfrm>
          <a:prstGeom prst="rect"/>
          <a:noFill/>
        </p:spPr>
        <p:txBody>
          <a:bodyPr anchor="t" rtlCol="0" wrap="square"/>
          <a:p>
            <a:pPr algn="l" indent="0" marL="0">
              <a:lnSpc>
                <a:spcPts val="2624"/>
              </a:lnSpc>
              <a:buNone/>
            </a:pPr>
            <a:r>
              <a:rPr dirty="0" sz="1750" lang="en-US">
                <a:solidFill>
                  <a:srgbClr val="DAD8E9"/>
                </a:solidFill>
                <a:latin typeface="Mukta" pitchFamily="34" charset="0"/>
                <a:ea typeface="Mukta" pitchFamily="34" charset="-122"/>
                <a:cs typeface="Mukta" pitchFamily="34" charset="-120"/>
              </a:rPr>
              <a:t>The ribosome translates the RNA instructions into a protein, adding amino acids one by one.</a:t>
            </a:r>
            <a:endParaRPr dirty="0" sz="175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0" name=""/>
        <p:cNvGrpSpPr/>
        <p:nvPr/>
      </p:nvGrpSpPr>
      <p:grpSpPr>
        <a:xfrm>
          <a:off x="0" y="0"/>
          <a:ext cx="0" cy="0"/>
          <a:chOff x="0" y="0"/>
          <a:chExt cx="0" cy="0"/>
        </a:xfrm>
      </p:grpSpPr>
      <p:pic>
        <p:nvPicPr>
          <p:cNvPr id="2097173"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pic>
        <p:nvPicPr>
          <p:cNvPr id="2097174" name="Image 1" descr="preencoded.png"/>
          <p:cNvPicPr>
            <a:picLocks noChangeAspect="1"/>
          </p:cNvPicPr>
          <p:nvPr/>
        </p:nvPicPr>
        <p:blipFill>
          <a:blip xmlns:r="http://schemas.openxmlformats.org/officeDocument/2006/relationships" r:embed="rId2"/>
          <a:stretch>
            <a:fillRect/>
          </a:stretch>
        </p:blipFill>
        <p:spPr>
          <a:xfrm>
            <a:off x="0" y="0"/>
            <a:ext cx="3657600" cy="8232458"/>
          </a:xfrm>
          <a:prstGeom prst="rect"/>
        </p:spPr>
      </p:pic>
      <p:sp>
        <p:nvSpPr>
          <p:cNvPr id="1048655" name="Text 1"/>
          <p:cNvSpPr/>
          <p:nvPr/>
        </p:nvSpPr>
        <p:spPr>
          <a:xfrm>
            <a:off x="4784169" y="567809"/>
            <a:ext cx="7678698" cy="573643"/>
          </a:xfrm>
          <a:prstGeom prst="rect"/>
          <a:noFill/>
        </p:spPr>
        <p:txBody>
          <a:bodyPr anchor="t" rtlCol="0" wrap="none"/>
          <a:p>
            <a:pPr indent="0" marL="0">
              <a:lnSpc>
                <a:spcPts val="4517"/>
              </a:lnSpc>
              <a:buNone/>
            </a:pPr>
            <a:r>
              <a:rPr dirty="0" sz="3614" lang="en-US">
                <a:solidFill>
                  <a:srgbClr val="C6BFEE"/>
                </a:solidFill>
                <a:latin typeface="Prompt" pitchFamily="34" charset="0"/>
                <a:ea typeface="Prompt" pitchFamily="34" charset="-122"/>
                <a:cs typeface="Prompt" pitchFamily="34" charset="-120"/>
              </a:rPr>
              <a:t>Cell Communication and Signaling</a:t>
            </a:r>
            <a:endParaRPr dirty="0" sz="3614" lang="en-US"/>
          </a:p>
        </p:txBody>
      </p:sp>
      <p:sp>
        <p:nvSpPr>
          <p:cNvPr id="1048656" name="Text 2"/>
          <p:cNvSpPr/>
          <p:nvPr/>
        </p:nvSpPr>
        <p:spPr>
          <a:xfrm>
            <a:off x="4784169" y="1451134"/>
            <a:ext cx="8719661" cy="1549003"/>
          </a:xfrm>
          <a:prstGeom prst="rect"/>
          <a:noFill/>
        </p:spPr>
        <p:txBody>
          <a:bodyPr anchor="t" rtlCol="0" wrap="square"/>
          <a:p>
            <a:pPr indent="0" marL="0">
              <a:lnSpc>
                <a:spcPts val="2439"/>
              </a:lnSpc>
              <a:buNone/>
            </a:pPr>
            <a:r>
              <a:rPr dirty="0" sz="1626" lang="en-US">
                <a:solidFill>
                  <a:srgbClr val="DAD8E9"/>
                </a:solidFill>
                <a:latin typeface="Mukta" pitchFamily="34" charset="0"/>
                <a:ea typeface="Mukta" pitchFamily="34" charset="-122"/>
                <a:cs typeface="Mukta" pitchFamily="34" charset="-120"/>
              </a:rPr>
              <a:t>Cells constantly communicate with each other, coordinating their activities and responding to changes in their environment. This communication can occur through direct contact between cells, or through the release of signaling molecules that travel through the extracellular space. These signaling molecules can be proteins, lipids, or other types of molecules, and they bind to specific receptors on the surface of target cells, triggering a cascade of events that leads to a cellular response.</a:t>
            </a:r>
            <a:endParaRPr dirty="0" sz="1626" lang="en-US"/>
          </a:p>
        </p:txBody>
      </p:sp>
      <p:sp>
        <p:nvSpPr>
          <p:cNvPr id="1048657" name="Shape 3"/>
          <p:cNvSpPr/>
          <p:nvPr/>
        </p:nvSpPr>
        <p:spPr>
          <a:xfrm>
            <a:off x="5073253" y="3232428"/>
            <a:ext cx="41196" cy="4432221"/>
          </a:xfrm>
          <a:prstGeom prst="roundRect">
            <a:avLst>
              <a:gd name="adj" fmla="val 225588"/>
            </a:avLst>
          </a:prstGeom>
          <a:solidFill>
            <a:srgbClr val="6D4562"/>
          </a:solidFill>
        </p:spPr>
      </p:sp>
      <p:sp>
        <p:nvSpPr>
          <p:cNvPr id="1048658" name="Shape 4"/>
          <p:cNvSpPr/>
          <p:nvPr/>
        </p:nvSpPr>
        <p:spPr>
          <a:xfrm>
            <a:off x="5326142" y="3676412"/>
            <a:ext cx="722709" cy="41196"/>
          </a:xfrm>
          <a:prstGeom prst="roundRect">
            <a:avLst>
              <a:gd name="adj" fmla="val 225588"/>
            </a:avLst>
          </a:prstGeom>
          <a:solidFill>
            <a:srgbClr val="6D4562"/>
          </a:solidFill>
        </p:spPr>
      </p:sp>
      <p:sp>
        <p:nvSpPr>
          <p:cNvPr id="1048659" name="Shape 5"/>
          <p:cNvSpPr/>
          <p:nvPr/>
        </p:nvSpPr>
        <p:spPr>
          <a:xfrm>
            <a:off x="4861560" y="3464719"/>
            <a:ext cx="464582" cy="464582"/>
          </a:xfrm>
          <a:prstGeom prst="roundRect">
            <a:avLst>
              <a:gd name="adj" fmla="val 20004"/>
            </a:avLst>
          </a:prstGeom>
          <a:solidFill>
            <a:srgbClr val="542C49"/>
          </a:solidFill>
          <a:ln w="7620">
            <a:solidFill>
              <a:srgbClr val="6D4562"/>
            </a:solidFill>
            <a:prstDash val="solid"/>
          </a:ln>
        </p:spPr>
      </p:sp>
      <p:sp>
        <p:nvSpPr>
          <p:cNvPr id="1048660" name="Text 6"/>
          <p:cNvSpPr/>
          <p:nvPr/>
        </p:nvSpPr>
        <p:spPr>
          <a:xfrm>
            <a:off x="5042297" y="3559254"/>
            <a:ext cx="102989" cy="275392"/>
          </a:xfrm>
          <a:prstGeom prst="rect"/>
          <a:noFill/>
        </p:spPr>
        <p:txBody>
          <a:bodyPr anchor="t" rtlCol="0" wrap="none"/>
          <a:p>
            <a:pPr algn="ctr" indent="0" marL="0">
              <a:lnSpc>
                <a:spcPts val="2168"/>
              </a:lnSpc>
              <a:buNone/>
            </a:pPr>
            <a:r>
              <a:rPr dirty="0" sz="2168" lang="en-US">
                <a:solidFill>
                  <a:srgbClr val="DAD8E9"/>
                </a:solidFill>
                <a:latin typeface="Prompt" pitchFamily="34" charset="0"/>
                <a:ea typeface="Prompt" pitchFamily="34" charset="-122"/>
                <a:cs typeface="Prompt" pitchFamily="34" charset="-120"/>
              </a:rPr>
              <a:t>1</a:t>
            </a:r>
            <a:endParaRPr dirty="0" sz="2168" lang="en-US"/>
          </a:p>
        </p:txBody>
      </p:sp>
      <p:sp>
        <p:nvSpPr>
          <p:cNvPr id="1048661" name="Text 7"/>
          <p:cNvSpPr/>
          <p:nvPr/>
        </p:nvSpPr>
        <p:spPr>
          <a:xfrm>
            <a:off x="6229588" y="3438882"/>
            <a:ext cx="2294573" cy="286703"/>
          </a:xfrm>
          <a:prstGeom prst="rect"/>
          <a:noFill/>
        </p:spPr>
        <p:txBody>
          <a:bodyPr anchor="t" rtlCol="0" wrap="none"/>
          <a:p>
            <a:pPr algn="l" indent="0" marL="0">
              <a:lnSpc>
                <a:spcPts val="2259"/>
              </a:lnSpc>
              <a:buNone/>
            </a:pPr>
            <a:r>
              <a:rPr dirty="0" sz="1807" lang="en-US">
                <a:solidFill>
                  <a:srgbClr val="DAD8E9"/>
                </a:solidFill>
                <a:latin typeface="Prompt" pitchFamily="34" charset="0"/>
                <a:ea typeface="Prompt" pitchFamily="34" charset="-122"/>
                <a:cs typeface="Prompt" pitchFamily="34" charset="-120"/>
              </a:rPr>
              <a:t>Reception</a:t>
            </a:r>
            <a:endParaRPr dirty="0" sz="1807" lang="en-US"/>
          </a:p>
        </p:txBody>
      </p:sp>
      <p:sp>
        <p:nvSpPr>
          <p:cNvPr id="1048662" name="Text 8"/>
          <p:cNvSpPr/>
          <p:nvPr/>
        </p:nvSpPr>
        <p:spPr>
          <a:xfrm>
            <a:off x="6229588" y="3849410"/>
            <a:ext cx="7274243" cy="309801"/>
          </a:xfrm>
          <a:prstGeom prst="rect"/>
          <a:noFill/>
        </p:spPr>
        <p:txBody>
          <a:bodyPr anchor="t" rtlCol="0" wrap="none"/>
          <a:p>
            <a:pPr algn="l" indent="0" marL="0">
              <a:lnSpc>
                <a:spcPts val="2439"/>
              </a:lnSpc>
              <a:buNone/>
            </a:pPr>
            <a:r>
              <a:rPr dirty="0" sz="1626" lang="en-US">
                <a:solidFill>
                  <a:srgbClr val="DAD8E9"/>
                </a:solidFill>
                <a:latin typeface="Mukta" pitchFamily="34" charset="0"/>
                <a:ea typeface="Mukta" pitchFamily="34" charset="-122"/>
                <a:cs typeface="Mukta" pitchFamily="34" charset="-120"/>
              </a:rPr>
              <a:t>The signaling molecule binds to a receptor protein on the target cell's surface.</a:t>
            </a:r>
            <a:endParaRPr dirty="0" sz="1626" lang="en-US"/>
          </a:p>
        </p:txBody>
      </p:sp>
      <p:sp>
        <p:nvSpPr>
          <p:cNvPr id="1048663" name="Shape 9"/>
          <p:cNvSpPr/>
          <p:nvPr/>
        </p:nvSpPr>
        <p:spPr>
          <a:xfrm>
            <a:off x="5326142" y="5016103"/>
            <a:ext cx="722709" cy="41196"/>
          </a:xfrm>
          <a:prstGeom prst="roundRect">
            <a:avLst>
              <a:gd name="adj" fmla="val 225588"/>
            </a:avLst>
          </a:prstGeom>
          <a:solidFill>
            <a:srgbClr val="6D4562"/>
          </a:solidFill>
        </p:spPr>
      </p:sp>
      <p:sp>
        <p:nvSpPr>
          <p:cNvPr id="1048664" name="Shape 10"/>
          <p:cNvSpPr/>
          <p:nvPr/>
        </p:nvSpPr>
        <p:spPr>
          <a:xfrm>
            <a:off x="4861560" y="4804410"/>
            <a:ext cx="464582" cy="464582"/>
          </a:xfrm>
          <a:prstGeom prst="roundRect">
            <a:avLst>
              <a:gd name="adj" fmla="val 20004"/>
            </a:avLst>
          </a:prstGeom>
          <a:solidFill>
            <a:srgbClr val="542C49"/>
          </a:solidFill>
          <a:ln w="7620">
            <a:solidFill>
              <a:srgbClr val="6D4562"/>
            </a:solidFill>
            <a:prstDash val="solid"/>
          </a:ln>
        </p:spPr>
      </p:sp>
      <p:sp>
        <p:nvSpPr>
          <p:cNvPr id="1048665" name="Text 11"/>
          <p:cNvSpPr/>
          <p:nvPr/>
        </p:nvSpPr>
        <p:spPr>
          <a:xfrm>
            <a:off x="5013246" y="4898946"/>
            <a:ext cx="161092" cy="275392"/>
          </a:xfrm>
          <a:prstGeom prst="rect"/>
          <a:noFill/>
        </p:spPr>
        <p:txBody>
          <a:bodyPr anchor="t" rtlCol="0" wrap="none"/>
          <a:p>
            <a:pPr algn="ctr" indent="0" marL="0">
              <a:lnSpc>
                <a:spcPts val="2168"/>
              </a:lnSpc>
              <a:buNone/>
            </a:pPr>
            <a:r>
              <a:rPr dirty="0" sz="2168" lang="en-US">
                <a:solidFill>
                  <a:srgbClr val="DAD8E9"/>
                </a:solidFill>
                <a:latin typeface="Prompt" pitchFamily="34" charset="0"/>
                <a:ea typeface="Prompt" pitchFamily="34" charset="-122"/>
                <a:cs typeface="Prompt" pitchFamily="34" charset="-120"/>
              </a:rPr>
              <a:t>2</a:t>
            </a:r>
            <a:endParaRPr dirty="0" sz="2168" lang="en-US"/>
          </a:p>
        </p:txBody>
      </p:sp>
      <p:sp>
        <p:nvSpPr>
          <p:cNvPr id="1048666" name="Text 12"/>
          <p:cNvSpPr/>
          <p:nvPr/>
        </p:nvSpPr>
        <p:spPr>
          <a:xfrm>
            <a:off x="6229588" y="4778573"/>
            <a:ext cx="2294573" cy="286703"/>
          </a:xfrm>
          <a:prstGeom prst="rect"/>
          <a:noFill/>
        </p:spPr>
        <p:txBody>
          <a:bodyPr anchor="t" rtlCol="0" wrap="none"/>
          <a:p>
            <a:pPr algn="l" indent="0" marL="0">
              <a:lnSpc>
                <a:spcPts val="2259"/>
              </a:lnSpc>
              <a:buNone/>
            </a:pPr>
            <a:r>
              <a:rPr dirty="0" sz="1807" lang="en-US">
                <a:solidFill>
                  <a:srgbClr val="DAD8E9"/>
                </a:solidFill>
                <a:latin typeface="Prompt" pitchFamily="34" charset="0"/>
                <a:ea typeface="Prompt" pitchFamily="34" charset="-122"/>
                <a:cs typeface="Prompt" pitchFamily="34" charset="-120"/>
              </a:rPr>
              <a:t>Transduction</a:t>
            </a:r>
            <a:endParaRPr dirty="0" sz="1807" lang="en-US"/>
          </a:p>
        </p:txBody>
      </p:sp>
      <p:sp>
        <p:nvSpPr>
          <p:cNvPr id="1048667" name="Text 13"/>
          <p:cNvSpPr/>
          <p:nvPr/>
        </p:nvSpPr>
        <p:spPr>
          <a:xfrm>
            <a:off x="6229588" y="5189101"/>
            <a:ext cx="7274243" cy="619601"/>
          </a:xfrm>
          <a:prstGeom prst="rect"/>
          <a:noFill/>
        </p:spPr>
        <p:txBody>
          <a:bodyPr anchor="t" rtlCol="0" wrap="square"/>
          <a:p>
            <a:pPr algn="l" indent="0" marL="0">
              <a:lnSpc>
                <a:spcPts val="2439"/>
              </a:lnSpc>
              <a:buNone/>
            </a:pPr>
            <a:r>
              <a:rPr dirty="0" sz="1626" lang="en-US">
                <a:solidFill>
                  <a:srgbClr val="DAD8E9"/>
                </a:solidFill>
                <a:latin typeface="Mukta" pitchFamily="34" charset="0"/>
                <a:ea typeface="Mukta" pitchFamily="34" charset="-122"/>
                <a:cs typeface="Mukta" pitchFamily="34" charset="-120"/>
              </a:rPr>
              <a:t>The binding of the signaling molecule triggers a series of intracellular events, often involving a cascade of protein kinases and phosphatases.</a:t>
            </a:r>
            <a:endParaRPr dirty="0" sz="1626" lang="en-US"/>
          </a:p>
        </p:txBody>
      </p:sp>
      <p:sp>
        <p:nvSpPr>
          <p:cNvPr id="1048668" name="Shape 14"/>
          <p:cNvSpPr/>
          <p:nvPr/>
        </p:nvSpPr>
        <p:spPr>
          <a:xfrm>
            <a:off x="5326142" y="6665595"/>
            <a:ext cx="722709" cy="41196"/>
          </a:xfrm>
          <a:prstGeom prst="roundRect">
            <a:avLst>
              <a:gd name="adj" fmla="val 225588"/>
            </a:avLst>
          </a:prstGeom>
          <a:solidFill>
            <a:srgbClr val="6D4562"/>
          </a:solidFill>
        </p:spPr>
      </p:sp>
      <p:sp>
        <p:nvSpPr>
          <p:cNvPr id="1048669" name="Shape 15"/>
          <p:cNvSpPr/>
          <p:nvPr/>
        </p:nvSpPr>
        <p:spPr>
          <a:xfrm>
            <a:off x="4861560" y="6453902"/>
            <a:ext cx="464582" cy="464582"/>
          </a:xfrm>
          <a:prstGeom prst="roundRect">
            <a:avLst>
              <a:gd name="adj" fmla="val 20004"/>
            </a:avLst>
          </a:prstGeom>
          <a:solidFill>
            <a:srgbClr val="542C49"/>
          </a:solidFill>
          <a:ln w="7620">
            <a:solidFill>
              <a:srgbClr val="6D4562"/>
            </a:solidFill>
            <a:prstDash val="solid"/>
          </a:ln>
        </p:spPr>
      </p:sp>
      <p:sp>
        <p:nvSpPr>
          <p:cNvPr id="1048670" name="Text 16"/>
          <p:cNvSpPr/>
          <p:nvPr/>
        </p:nvSpPr>
        <p:spPr>
          <a:xfrm>
            <a:off x="5013960" y="6548438"/>
            <a:ext cx="159663" cy="275392"/>
          </a:xfrm>
          <a:prstGeom prst="rect"/>
          <a:noFill/>
        </p:spPr>
        <p:txBody>
          <a:bodyPr anchor="t" rtlCol="0" wrap="none"/>
          <a:p>
            <a:pPr algn="ctr" indent="0" marL="0">
              <a:lnSpc>
                <a:spcPts val="2168"/>
              </a:lnSpc>
              <a:buNone/>
            </a:pPr>
            <a:r>
              <a:rPr dirty="0" sz="2168" lang="en-US">
                <a:solidFill>
                  <a:srgbClr val="DAD8E9"/>
                </a:solidFill>
                <a:latin typeface="Prompt" pitchFamily="34" charset="0"/>
                <a:ea typeface="Prompt" pitchFamily="34" charset="-122"/>
                <a:cs typeface="Prompt" pitchFamily="34" charset="-120"/>
              </a:rPr>
              <a:t>3</a:t>
            </a:r>
            <a:endParaRPr dirty="0" sz="2168" lang="en-US"/>
          </a:p>
        </p:txBody>
      </p:sp>
      <p:sp>
        <p:nvSpPr>
          <p:cNvPr id="1048671" name="Text 17"/>
          <p:cNvSpPr/>
          <p:nvPr/>
        </p:nvSpPr>
        <p:spPr>
          <a:xfrm>
            <a:off x="6229588" y="6428065"/>
            <a:ext cx="2294573" cy="286703"/>
          </a:xfrm>
          <a:prstGeom prst="rect"/>
          <a:noFill/>
        </p:spPr>
        <p:txBody>
          <a:bodyPr anchor="t" rtlCol="0" wrap="none"/>
          <a:p>
            <a:pPr algn="l" indent="0" marL="0">
              <a:lnSpc>
                <a:spcPts val="2259"/>
              </a:lnSpc>
              <a:buNone/>
            </a:pPr>
            <a:r>
              <a:rPr dirty="0" sz="1807" lang="en-US">
                <a:solidFill>
                  <a:srgbClr val="DAD8E9"/>
                </a:solidFill>
                <a:latin typeface="Prompt" pitchFamily="34" charset="0"/>
                <a:ea typeface="Prompt" pitchFamily="34" charset="-122"/>
                <a:cs typeface="Prompt" pitchFamily="34" charset="-120"/>
              </a:rPr>
              <a:t>Response</a:t>
            </a:r>
            <a:endParaRPr dirty="0" sz="1807" lang="en-US"/>
          </a:p>
        </p:txBody>
      </p:sp>
      <p:sp>
        <p:nvSpPr>
          <p:cNvPr id="1048672" name="Text 18"/>
          <p:cNvSpPr/>
          <p:nvPr/>
        </p:nvSpPr>
        <p:spPr>
          <a:xfrm>
            <a:off x="6229588" y="6838593"/>
            <a:ext cx="7274243" cy="619601"/>
          </a:xfrm>
          <a:prstGeom prst="rect"/>
          <a:noFill/>
        </p:spPr>
        <p:txBody>
          <a:bodyPr anchor="t" rtlCol="0" wrap="square"/>
          <a:p>
            <a:pPr algn="l" indent="0" marL="0">
              <a:lnSpc>
                <a:spcPts val="2439"/>
              </a:lnSpc>
              <a:buNone/>
            </a:pPr>
            <a:r>
              <a:rPr dirty="0" sz="1626" lang="en-US">
                <a:solidFill>
                  <a:srgbClr val="DAD8E9"/>
                </a:solidFill>
                <a:latin typeface="Mukta" pitchFamily="34" charset="0"/>
                <a:ea typeface="Mukta" pitchFamily="34" charset="-122"/>
                <a:cs typeface="Mukta" pitchFamily="34" charset="-120"/>
              </a:rPr>
              <a:t>The signal transduction pathway ultimately leads to a specific cellular response, such as changes in gene expression, protein synthesis, or cell behavior.</a:t>
            </a:r>
            <a:endParaRPr dirty="0" sz="1626"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2024-06-17T16:48:53Z</dcterms:created>
  <dcterms:modified xsi:type="dcterms:W3CDTF">2024-06-18T04:13:24Z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ef0f8db4b29d41e7b865d414569f2926</vt:lpwstr>
  </property>
</Properties>
</file>