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s/slide4.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notesSlides/notesSlide3.xml" ContentType="application/vnd.openxmlformats-officedocument.presentationml.notesSlide+xml"/>
  <Override PartName="/ppt/slides/slide6.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5.xml" ContentType="application/vnd.openxmlformats-officedocument.presentationml.notesSlide+xml"/>
  <Override PartName="/ppt/slides/slide8.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7.xml" ContentType="application/vnd.openxmlformats-officedocument.presentationml.notesSlide+xml"/>
  <Override PartName="/ppt/slides/slide10.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autoCompressPictures="0" saveSubsetFonts="1">
  <p:sldMasterIdLst>
    <p:sldMasterId id="2147483648" r:id="rId1"/>
  </p:sldMasterIdLst>
  <p:notesMasterIdLst>
    <p:notesMasterId r:id="rId2"/>
  </p:notesMasterIdLst>
  <p:sldIdLst>
    <p:sldId id="271" r:id="rId3"/>
    <p:sldId id="273" r:id="rId4"/>
    <p:sldId id="256" r:id="rId5"/>
    <p:sldId id="257" r:id="rId6"/>
    <p:sldId id="258" r:id="rId7"/>
    <p:sldId id="259" r:id="rId8"/>
    <p:sldId id="260" r:id="rId9"/>
    <p:sldId id="261" r:id="rId10"/>
    <p:sldId id="262" r:id="rId11"/>
    <p:sldId id="272" r:id="rId12"/>
  </p:sldIdLst>
  <p:sldSz cy="8229600" cx="14630400"/>
  <p:notesSz cx="8229600" cy="14630400"/>
  <p:defaultTextStyle>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5611"/>
    <p:restoredTop sz="94610"/>
  </p:normalViewPr>
  <p:slideViewPr>
    <p:cSldViewPr snapToGrid="0" snapToObjects="1">
      <p:cViewPr varScale="1">
        <p:scale>
          <a:sx n="136" d="100"/>
          <a:sy n="136" d="100"/>
        </p:scale>
        <p:origin x="216" y="312"/>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tableStyles" Target="tableStyle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33" name=""/>
        <p:cNvGrpSpPr/>
        <p:nvPr/>
      </p:nvGrpSpPr>
      <p:grpSpPr>
        <a:xfrm>
          <a:off x="0" y="0"/>
          <a:ext cx="0" cy="0"/>
          <a:chOff x="0" y="0"/>
          <a:chExt cx="0" cy="0"/>
        </a:xfrm>
      </p:grpSpPr>
      <p:sp>
        <p:nvSpPr>
          <p:cNvPr id="1048685"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48686"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5282F153-3F37-0F45-9E97-73ACFA13230C}" type="datetimeFigureOut">
              <a:rPr lang="en-US"/>
              <a:t>7/23/19</a:t>
            </a:fld>
            <a:endParaRPr lang="en-US"/>
          </a:p>
        </p:txBody>
      </p:sp>
      <p:sp>
        <p:nvSpPr>
          <p:cNvPr id="1048687" name="Slide Image Placeholder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lang="en-US"/>
          </a:p>
        </p:txBody>
      </p:sp>
      <p:sp>
        <p:nvSpPr>
          <p:cNvPr id="1048688"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89"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48690"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CE5E9CC1-C706-0F49-92D6-E571CC5EEA8F}" type="slidenum">
              <a:rPr lang="en-US"/>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4" name=""/>
        <p:cNvGrpSpPr/>
        <p:nvPr/>
      </p:nvGrpSpPr>
      <p:grpSpPr>
        <a:xfrm>
          <a:off x="0" y="0"/>
          <a:ext cx="0" cy="0"/>
          <a:chOff x="0" y="0"/>
          <a:chExt cx="0" cy="0"/>
        </a:xfrm>
      </p:grpSpPr>
      <p:sp>
        <p:nvSpPr>
          <p:cNvPr id="1048581" name="Slide Image Placeholder 1"/>
          <p:cNvSpPr>
            <a:spLocks noChangeAspect="1" noRot="1" noGrp="1"/>
          </p:cNvSpPr>
          <p:nvPr>
            <p:ph type="sldImg"/>
          </p:nvPr>
        </p:nvSpPr>
        <p:spPr/>
      </p:sp>
      <p:sp>
        <p:nvSpPr>
          <p:cNvPr id="1048582" name="Notes Placeholder 2"/>
          <p:cNvSpPr>
            <a:spLocks noGrp="1"/>
          </p:cNvSpPr>
          <p:nvPr>
            <p:ph type="body" idx="1"/>
          </p:nvPr>
        </p:nvSpPr>
        <p:spPr/>
        <p:txBody>
          <a:bodyPr/>
          <a:p>
            <a:r>
              <a:rPr dirty="0" lang="en-US"/>
              <a:t/>
            </a:r>
            <a:endParaRPr dirty="0" lang="en-US"/>
          </a:p>
        </p:txBody>
      </p:sp>
      <p:sp>
        <p:nvSpPr>
          <p:cNvPr id="1048583" name="Slide Number Placeholder 3"/>
          <p:cNvSpPr>
            <a:spLocks noGrp="1"/>
          </p:cNvSpPr>
          <p:nvPr>
            <p:ph type="sldNum" sz="quarter" idx="10"/>
          </p:nvPr>
        </p:nvSpPr>
        <p:spPr/>
        <p:txBody>
          <a:bodyPr/>
          <a:p>
            <a:fld id="{F7021451-1387-4CA6-816F-3879F97B5CBC}" type="slidenum">
              <a:rPr lang="en-US"/>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sp>
        <p:nvSpPr>
          <p:cNvPr id="1048602" name="Slide Image Placeholder 1"/>
          <p:cNvSpPr>
            <a:spLocks noChangeAspect="1" noRot="1" noGrp="1"/>
          </p:cNvSpPr>
          <p:nvPr>
            <p:ph type="sldImg"/>
          </p:nvPr>
        </p:nvSpPr>
        <p:spPr/>
      </p:sp>
      <p:sp>
        <p:nvSpPr>
          <p:cNvPr id="1048603" name="Notes Placeholder 2"/>
          <p:cNvSpPr>
            <a:spLocks noGrp="1"/>
          </p:cNvSpPr>
          <p:nvPr>
            <p:ph type="body" idx="1"/>
          </p:nvPr>
        </p:nvSpPr>
        <p:spPr/>
        <p:txBody>
          <a:bodyPr/>
          <a:p>
            <a:r>
              <a:rPr dirty="0" lang="en-US"/>
              <a:t/>
            </a:r>
            <a:endParaRPr dirty="0" lang="en-US"/>
          </a:p>
        </p:txBody>
      </p:sp>
      <p:sp>
        <p:nvSpPr>
          <p:cNvPr id="1048604" name="Slide Number Placeholder 3"/>
          <p:cNvSpPr>
            <a:spLocks noGrp="1"/>
          </p:cNvSpPr>
          <p:nvPr>
            <p:ph type="sldNum" sz="quarter" idx="10"/>
          </p:nvPr>
        </p:nvSpPr>
        <p:spPr/>
        <p:txBody>
          <a:bodyPr/>
          <a:p>
            <a:fld id="{F7021451-1387-4CA6-816F-3879F97B5CBC}"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20" name=""/>
        <p:cNvGrpSpPr/>
        <p:nvPr/>
      </p:nvGrpSpPr>
      <p:grpSpPr>
        <a:xfrm>
          <a:off x="0" y="0"/>
          <a:ext cx="0" cy="0"/>
          <a:chOff x="0" y="0"/>
          <a:chExt cx="0" cy="0"/>
        </a:xfrm>
      </p:grpSpPr>
      <p:sp>
        <p:nvSpPr>
          <p:cNvPr id="1048623" name="Slide Image Placeholder 1"/>
          <p:cNvSpPr>
            <a:spLocks noChangeAspect="1" noRot="1" noGrp="1"/>
          </p:cNvSpPr>
          <p:nvPr>
            <p:ph type="sldImg"/>
          </p:nvPr>
        </p:nvSpPr>
        <p:spPr/>
      </p:sp>
      <p:sp>
        <p:nvSpPr>
          <p:cNvPr id="1048624" name="Notes Placeholder 2"/>
          <p:cNvSpPr>
            <a:spLocks noGrp="1"/>
          </p:cNvSpPr>
          <p:nvPr>
            <p:ph type="body" idx="1"/>
          </p:nvPr>
        </p:nvSpPr>
        <p:spPr/>
        <p:txBody>
          <a:bodyPr/>
          <a:p>
            <a:r>
              <a:rPr dirty="0" lang="en-US"/>
              <a:t/>
            </a:r>
            <a:endParaRPr dirty="0" lang="en-US"/>
          </a:p>
        </p:txBody>
      </p:sp>
      <p:sp>
        <p:nvSpPr>
          <p:cNvPr id="1048625" name="Slide Number Placeholder 3"/>
          <p:cNvSpPr>
            <a:spLocks noGrp="1"/>
          </p:cNvSpPr>
          <p:nvPr>
            <p:ph type="sldNum" sz="quarter" idx="10"/>
          </p:nvPr>
        </p:nvSpPr>
        <p:spPr/>
        <p:txBody>
          <a:bodyPr/>
          <a:p>
            <a:fld id="{F7021451-1387-4CA6-816F-3879F97B5CBC}" type="slidenum">
              <a:rPr lang="en-US"/>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23" name=""/>
        <p:cNvGrpSpPr/>
        <p:nvPr/>
      </p:nvGrpSpPr>
      <p:grpSpPr>
        <a:xfrm>
          <a:off x="0" y="0"/>
          <a:ext cx="0" cy="0"/>
          <a:chOff x="0" y="0"/>
          <a:chExt cx="0" cy="0"/>
        </a:xfrm>
      </p:grpSpPr>
      <p:sp>
        <p:nvSpPr>
          <p:cNvPr id="1048634" name="Slide Image Placeholder 1"/>
          <p:cNvSpPr>
            <a:spLocks noChangeAspect="1" noRot="1" noGrp="1"/>
          </p:cNvSpPr>
          <p:nvPr>
            <p:ph type="sldImg"/>
          </p:nvPr>
        </p:nvSpPr>
        <p:spPr/>
      </p:sp>
      <p:sp>
        <p:nvSpPr>
          <p:cNvPr id="1048635" name="Notes Placeholder 2"/>
          <p:cNvSpPr>
            <a:spLocks noGrp="1"/>
          </p:cNvSpPr>
          <p:nvPr>
            <p:ph type="body" idx="1"/>
          </p:nvPr>
        </p:nvSpPr>
        <p:spPr/>
        <p:txBody>
          <a:bodyPr/>
          <a:p>
            <a:r>
              <a:rPr dirty="0" lang="en-US"/>
              <a:t/>
            </a:r>
            <a:endParaRPr dirty="0" lang="en-US"/>
          </a:p>
        </p:txBody>
      </p:sp>
      <p:sp>
        <p:nvSpPr>
          <p:cNvPr id="1048636" name="Slide Number Placeholder 3"/>
          <p:cNvSpPr>
            <a:spLocks noGrp="1"/>
          </p:cNvSpPr>
          <p:nvPr>
            <p:ph type="sldNum" sz="quarter" idx="10"/>
          </p:nvPr>
        </p:nvSpPr>
        <p:spPr/>
        <p:txBody>
          <a:bodyPr/>
          <a:p>
            <a:fld id="{F7021451-1387-4CA6-816F-3879F97B5CBC}"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sp>
        <p:nvSpPr>
          <p:cNvPr id="1048651" name="Slide Image Placeholder 1"/>
          <p:cNvSpPr>
            <a:spLocks noChangeAspect="1" noRot="1" noGrp="1"/>
          </p:cNvSpPr>
          <p:nvPr>
            <p:ph type="sldImg"/>
          </p:nvPr>
        </p:nvSpPr>
        <p:spPr/>
      </p:sp>
      <p:sp>
        <p:nvSpPr>
          <p:cNvPr id="1048652" name="Notes Placeholder 2"/>
          <p:cNvSpPr>
            <a:spLocks noGrp="1"/>
          </p:cNvSpPr>
          <p:nvPr>
            <p:ph type="body" idx="1"/>
          </p:nvPr>
        </p:nvSpPr>
        <p:spPr/>
        <p:txBody>
          <a:bodyPr/>
          <a:p>
            <a:r>
              <a:rPr dirty="0" lang="en-US"/>
              <a:t/>
            </a:r>
            <a:endParaRPr dirty="0" lang="en-US"/>
          </a:p>
        </p:txBody>
      </p:sp>
      <p:sp>
        <p:nvSpPr>
          <p:cNvPr id="1048653" name="Slide Number Placeholder 3"/>
          <p:cNvSpPr>
            <a:spLocks noGrp="1"/>
          </p:cNvSpPr>
          <p:nvPr>
            <p:ph type="sldNum" sz="quarter" idx="10"/>
          </p:nvPr>
        </p:nvSpPr>
        <p:spPr/>
        <p:txBody>
          <a:bodyPr/>
          <a:p>
            <a:fld id="{F7021451-1387-4CA6-816F-3879F97B5CBC}"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sp>
        <p:nvSpPr>
          <p:cNvPr id="1048669" name="Slide Image Placeholder 1"/>
          <p:cNvSpPr>
            <a:spLocks noChangeAspect="1" noRot="1" noGrp="1"/>
          </p:cNvSpPr>
          <p:nvPr>
            <p:ph type="sldImg"/>
          </p:nvPr>
        </p:nvSpPr>
        <p:spPr/>
      </p:sp>
      <p:sp>
        <p:nvSpPr>
          <p:cNvPr id="1048670" name="Notes Placeholder 2"/>
          <p:cNvSpPr>
            <a:spLocks noGrp="1"/>
          </p:cNvSpPr>
          <p:nvPr>
            <p:ph type="body" idx="1"/>
          </p:nvPr>
        </p:nvSpPr>
        <p:spPr/>
        <p:txBody>
          <a:bodyPr/>
          <a:p>
            <a:r>
              <a:rPr dirty="0" lang="en-US"/>
              <a:t/>
            </a:r>
            <a:endParaRPr dirty="0" lang="en-US"/>
          </a:p>
        </p:txBody>
      </p:sp>
      <p:sp>
        <p:nvSpPr>
          <p:cNvPr id="1048671" name="Slide Number Placeholder 3"/>
          <p:cNvSpPr>
            <a:spLocks noGrp="1"/>
          </p:cNvSpPr>
          <p:nvPr>
            <p:ph type="sldNum" sz="quarter" idx="10"/>
          </p:nvPr>
        </p:nvSpPr>
        <p:spPr/>
        <p:txBody>
          <a:bodyPr/>
          <a:p>
            <a:fld id="{F7021451-1387-4CA6-816F-3879F97B5CBC}"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sp>
        <p:nvSpPr>
          <p:cNvPr id="1048682" name="Slide Image Placeholder 1"/>
          <p:cNvSpPr>
            <a:spLocks noChangeAspect="1" noRot="1" noGrp="1"/>
          </p:cNvSpPr>
          <p:nvPr>
            <p:ph type="sldImg"/>
          </p:nvPr>
        </p:nvSpPr>
        <p:spPr/>
      </p:sp>
      <p:sp>
        <p:nvSpPr>
          <p:cNvPr id="1048683" name="Notes Placeholder 2"/>
          <p:cNvSpPr>
            <a:spLocks noGrp="1"/>
          </p:cNvSpPr>
          <p:nvPr>
            <p:ph type="body" idx="1"/>
          </p:nvPr>
        </p:nvSpPr>
        <p:spPr/>
        <p:txBody>
          <a:bodyPr/>
          <a:p>
            <a:r>
              <a:rPr dirty="0" lang="en-US"/>
              <a:t/>
            </a:r>
            <a:endParaRPr dirty="0" lang="en-US"/>
          </a:p>
        </p:txBody>
      </p:sp>
      <p:sp>
        <p:nvSpPr>
          <p:cNvPr id="1048684" name="Slide Number Placeholder 3"/>
          <p:cNvSpPr>
            <a:spLocks noGrp="1"/>
          </p:cNvSpPr>
          <p:nvPr>
            <p:ph type="sldNum" sz="quarter" idx="10"/>
          </p:nvPr>
        </p:nvSpPr>
        <p:spPr/>
        <p:txBody>
          <a:bodyPr/>
          <a:p>
            <a:fld id="{F7021451-1387-4CA6-816F-3879F97B5CBC}" type="slidenum">
              <a:rPr lang="en-US"/>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9" name=""/>
        <p:cNvGrpSpPr/>
        <p:nvPr/>
      </p:nvGrpSpPr>
      <p:grpSpPr>
        <a:xfrm>
          <a:off x="0" y="0"/>
          <a:ext cx="0" cy="0"/>
          <a:chOff x="0" y="0"/>
          <a:chExt cx="0" cy="0"/>
        </a:xfrm>
      </p:grpSpPr>
    </p:spTree>
  </p:cSld>
  <p:clrMap accent1="accent1" accent2="accent2" accent3="accent3" accent4="accent4" accent5="accent5" accent6="accent6" bg1="lt1" bg2="lt2" tx1="dk1" tx2="dk2" hlink="hlink" folHlink="folHlink"/>
  <p:sldLayoutIdLst>
    <p:sldLayoutId id="2147483649" r:id="rId1"/>
  </p:sldLayoutIdLst>
  <p:hf dt="0" ftr="0" hdr="0" sldNum="0"/>
  <p:txStyles>
    <p:titleStyle>
      <a:lvl1pPr algn="ctr" defTabSz="914400" eaLnBrk="1" hangingPunct="1" latinLnBrk="0" rtl="0">
        <a:spcBef>
          <a:spcPct val="0"/>
        </a:spcBef>
        <a:buNone/>
        <a:defRPr sz="4400" kern="1200">
          <a:solidFill>
            <a:schemeClr val="tx1"/>
          </a:solidFill>
          <a:latin typeface="+mj-lt"/>
          <a:ea typeface="+mj-ea"/>
          <a:cs typeface="+mj-cs"/>
        </a:defRPr>
      </a:lvl1pPr>
    </p:titleStyle>
    <p:bodyStyle>
      <a:lvl1pPr algn="l" defTabSz="914400" eaLnBrk="1" hangingPunct="1" indent="-342900" latinLnBrk="0" marL="342900" rtl="0">
        <a:spcBef>
          <a:spcPct val="20000"/>
        </a:spcBef>
        <a:buFont typeface="Arial" pitchFamily="34" charset="0"/>
        <a:buChar char="•"/>
        <a:defRPr sz="3200" kern="1200">
          <a:solidFill>
            <a:schemeClr val="tx1"/>
          </a:solidFill>
          <a:latin typeface="+mn-lt"/>
          <a:ea typeface="+mn-ea"/>
          <a:cs typeface="+mn-cs"/>
        </a:defRPr>
      </a:lvl1pPr>
      <a:lvl2pPr algn="l" defTabSz="914400" eaLnBrk="1" hangingPunct="1" indent="-285750" latinLnBrk="0" marL="742950" rtl="0">
        <a:spcBef>
          <a:spcPct val="20000"/>
        </a:spcBef>
        <a:buFont typeface="Arial" pitchFamily="34" charset="0"/>
        <a:buChar char="–"/>
        <a:defRPr sz="2800" kern="1200">
          <a:solidFill>
            <a:schemeClr val="tx1"/>
          </a:solidFill>
          <a:latin typeface="+mn-lt"/>
          <a:ea typeface="+mn-ea"/>
          <a:cs typeface="+mn-cs"/>
        </a:defRPr>
      </a:lvl2pPr>
      <a:lvl3pPr algn="l" defTabSz="914400" eaLnBrk="1" hangingPunct="1" indent="-228600" latinLnBrk="0" marL="1143000" rtl="0">
        <a:spcBef>
          <a:spcPct val="20000"/>
        </a:spcBef>
        <a:buFont typeface="Arial" pitchFamily="34" charset="0"/>
        <a:buChar char="•"/>
        <a:defRPr sz="2400" kern="1200">
          <a:solidFill>
            <a:schemeClr val="tx1"/>
          </a:solidFill>
          <a:latin typeface="+mn-lt"/>
          <a:ea typeface="+mn-ea"/>
          <a:cs typeface="+mn-cs"/>
        </a:defRPr>
      </a:lvl3pPr>
      <a:lvl4pPr algn="l" defTabSz="914400" eaLnBrk="1" hangingPunct="1" indent="-228600" latinLnBrk="0" marL="1600200" rtl="0">
        <a:spcBef>
          <a:spcPct val="20000"/>
        </a:spcBef>
        <a:buFont typeface="Arial" pitchFamily="34" charset="0"/>
        <a:buChar char="–"/>
        <a:defRPr sz="2000" kern="1200">
          <a:solidFill>
            <a:schemeClr val="tx1"/>
          </a:solidFill>
          <a:latin typeface="+mn-lt"/>
          <a:ea typeface="+mn-ea"/>
          <a:cs typeface="+mn-cs"/>
        </a:defRPr>
      </a:lvl4pPr>
      <a:lvl5pPr algn="l" defTabSz="914400" eaLnBrk="1" hangingPunct="1" indent="-228600" latinLnBrk="0" marL="2057400" rtl="0">
        <a:spcBef>
          <a:spcPct val="20000"/>
        </a:spcBef>
        <a:buFont typeface="Arial" pitchFamily="34" charset="0"/>
        <a:buChar char="»"/>
        <a:defRPr sz="2000" kern="1200">
          <a:solidFill>
            <a:schemeClr val="tx1"/>
          </a:solidFill>
          <a:latin typeface="+mn-lt"/>
          <a:ea typeface="+mn-ea"/>
          <a:cs typeface="+mn-cs"/>
        </a:defRPr>
      </a:lvl5pPr>
      <a:lvl6pPr algn="l" defTabSz="914400" eaLnBrk="1" hangingPunct="1" indent="-228600" latinLnBrk="0" marL="2514600" rtl="0">
        <a:spcBef>
          <a:spcPct val="20000"/>
        </a:spcBef>
        <a:buFont typeface="Arial" pitchFamily="34" charset="0"/>
        <a:buChar char="•"/>
        <a:defRPr sz="2000" kern="1200">
          <a:solidFill>
            <a:schemeClr val="tx1"/>
          </a:solidFill>
          <a:latin typeface="+mn-lt"/>
          <a:ea typeface="+mn-ea"/>
          <a:cs typeface="+mn-cs"/>
        </a:defRPr>
      </a:lvl6pPr>
      <a:lvl7pPr algn="l" defTabSz="914400" eaLnBrk="1" hangingPunct="1" indent="-228600" latinLnBrk="0" marL="2971800" rtl="0">
        <a:spcBef>
          <a:spcPct val="20000"/>
        </a:spcBef>
        <a:buFont typeface="Arial" pitchFamily="34" charset="0"/>
        <a:buChar char="•"/>
        <a:defRPr sz="2000" kern="1200">
          <a:solidFill>
            <a:schemeClr val="tx1"/>
          </a:solidFill>
          <a:latin typeface="+mn-lt"/>
          <a:ea typeface="+mn-ea"/>
          <a:cs typeface="+mn-cs"/>
        </a:defRPr>
      </a:lvl7pPr>
      <a:lvl8pPr algn="l" defTabSz="914400" eaLnBrk="1" hangingPunct="1" indent="-228600" latinLnBrk="0" marL="3429000" rtl="0">
        <a:spcBef>
          <a:spcPct val="20000"/>
        </a:spcBef>
        <a:buFont typeface="Arial" pitchFamily="34" charset="0"/>
        <a:buChar char="•"/>
        <a:defRPr sz="2000" kern="1200">
          <a:solidFill>
            <a:schemeClr val="tx1"/>
          </a:solidFill>
          <a:latin typeface="+mn-lt"/>
          <a:ea typeface="+mn-ea"/>
          <a:cs typeface="+mn-cs"/>
        </a:defRPr>
      </a:lvl8pPr>
      <a:lvl9pPr algn="l" defTabSz="914400" eaLnBrk="1" hangingPunct="1" indent="-228600" latinLnBrk="0" marL="3886200" rtl="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jpeg"/><Relationship Id="rId3" Type="http://schemas.openxmlformats.org/officeDocument/2006/relationships/slideLayout" Target="../slideLayouts/slideLayout1.xm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1.xml"/><Relationship Id="rId7"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p:bgPr>
    </p:bg>
    <p:spTree>
      <p:nvGrpSpPr>
        <p:cNvPr id="34" name=""/>
        <p:cNvGrpSpPr/>
        <p:nvPr/>
      </p:nvGrpSpPr>
      <p:grpSpPr>
        <a:xfrm>
          <a:off x="0" y="0"/>
          <a:ext cx="0" cy="0"/>
          <a:chOff x="0" y="0"/>
          <a:chExt cx="0" cy="0"/>
        </a:xfrm>
      </p:grpSpPr>
      <p:sp>
        <p:nvSpPr>
          <p:cNvPr id="1048692" name=""/>
          <p:cNvSpPr txBox="1"/>
          <p:nvPr/>
        </p:nvSpPr>
        <p:spPr>
          <a:xfrm>
            <a:off x="157297" y="2943859"/>
            <a:ext cx="14473103" cy="1170941"/>
          </a:xfrm>
          <a:prstGeom prst="rect"/>
        </p:spPr>
        <p:txBody>
          <a:bodyPr rtlCol="0" wrap="square">
            <a:spAutoFit/>
          </a:bodyPr>
          <a:lstStyle>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b="1" sz="7200" lang="en-IN">
                <a:solidFill>
                  <a:srgbClr val="FFFFFF"/>
                </a:solidFill>
                <a:latin typeface="Calibri"/>
              </a:rPr>
              <a:t>ADIKAVI NANNAYA UNIVERSITY</a:t>
            </a:r>
            <a:endParaRPr b="1" sz="7200" lang="en-IN">
              <a:solidFill>
                <a:srgbClr val="FFFFFF"/>
              </a:solidFill>
            </a:endParaRPr>
          </a:p>
        </p:txBody>
      </p:sp>
      <p:sp>
        <p:nvSpPr>
          <p:cNvPr id="1048693" name=""/>
          <p:cNvSpPr txBox="1"/>
          <p:nvPr/>
        </p:nvSpPr>
        <p:spPr>
          <a:xfrm>
            <a:off x="9242274" y="4114800"/>
            <a:ext cx="5636783" cy="510540"/>
          </a:xfrm>
          <a:prstGeom prst="rect"/>
        </p:spPr>
        <p:txBody>
          <a:bodyPr rtlCol="0" wrap="square">
            <a:spAutoFit/>
          </a:bodyPr>
          <a:lstStyle>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b="1" sz="2800" i="1" lang="en-IN">
                <a:solidFill>
                  <a:srgbClr val="FFFFFF"/>
                </a:solidFill>
                <a:effectLst>
                  <a:outerShdw algn="br" blurRad="38100" dir="2700000" dist="38100" rotWithShape="0">
                    <a:srgbClr val="000000"/>
                  </a:outerShdw>
                </a:effectLst>
                <a:latin typeface="Calibri"/>
              </a:rPr>
              <a:t>Department of Biochemistry</a:t>
            </a:r>
            <a:endParaRPr b="1" sz="2800" i="1" lang="en-IN">
              <a:solidFill>
                <a:srgbClr val="FFFFFF"/>
              </a:solidFill>
              <a:effectLst>
                <a:outerShdw algn="br" blurRad="38100" dir="2700000" dist="38100" rotWithShape="0">
                  <a:srgbClr val="000000"/>
                </a:outerShdw>
              </a:effectLst>
            </a:endParaRPr>
          </a:p>
        </p:txBody>
      </p:sp>
      <p:sp>
        <p:nvSpPr>
          <p:cNvPr id="1048694" name=""/>
          <p:cNvSpPr txBox="1"/>
          <p:nvPr/>
        </p:nvSpPr>
        <p:spPr>
          <a:xfrm>
            <a:off x="10912037" y="6241989"/>
            <a:ext cx="4572000" cy="1348740"/>
          </a:xfrm>
          <a:prstGeom prst="rect"/>
        </p:spPr>
        <p:txBody>
          <a:bodyPr rtlCol="0" wrap="square">
            <a:spAutoFit/>
          </a:bodyPr>
          <a:lstStyle>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sz="2800" lang="en-US">
                <a:solidFill>
                  <a:srgbClr val="CCFECC"/>
                </a:solidFill>
                <a:latin typeface="Arial"/>
              </a:rPr>
              <a:t>C</a:t>
            </a:r>
            <a:r>
              <a:rPr sz="2800" lang="en-US">
                <a:solidFill>
                  <a:srgbClr val="CCFECC"/>
                </a:solidFill>
                <a:latin typeface="Arial"/>
              </a:rPr>
              <a:t>o</a:t>
            </a:r>
            <a:r>
              <a:rPr sz="2800" lang="en-US">
                <a:solidFill>
                  <a:srgbClr val="CCFECC"/>
                </a:solidFill>
                <a:latin typeface="Arial"/>
              </a:rPr>
              <a:t>nducted </a:t>
            </a:r>
            <a:r>
              <a:rPr sz="2800" lang="en-IN">
                <a:solidFill>
                  <a:srgbClr val="CCFECC"/>
                </a:solidFill>
                <a:latin typeface="Calibri"/>
              </a:rPr>
              <a:t>BY 
SIR.RAMESH (HOD)
M.SC M.PHIL</a:t>
            </a:r>
            <a:endParaRPr sz="2800" lang="en-IN">
              <a:solidFill>
                <a:srgbClr val="CCFECC"/>
              </a:solidFill>
            </a:endParaRPr>
          </a:p>
        </p:txBody>
      </p:sp>
      <p:sp>
        <p:nvSpPr>
          <p:cNvPr id="1048695" name=""/>
          <p:cNvSpPr txBox="1"/>
          <p:nvPr/>
        </p:nvSpPr>
        <p:spPr>
          <a:xfrm rot="21600000">
            <a:off x="456499" y="1212848"/>
            <a:ext cx="13448387" cy="1691640"/>
          </a:xfrm>
          <a:prstGeom prst="rect"/>
        </p:spPr>
        <p:txBody>
          <a:bodyPr rtlCol="0" wrap="square">
            <a:spAutoFit/>
          </a:bodyPr>
          <a:lstStyle>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sz="3600" lang="en-IN">
                <a:solidFill>
                  <a:srgbClr val="02A5E3"/>
                </a:solidFill>
                <a:latin typeface="Calibri"/>
              </a:rPr>
              <a:t>DANTULARI NARAYANA RAJA COLLEGE
(AUTONOMUS)
</a:t>
            </a:r>
            <a:endParaRPr sz="3600" lang="en-IN">
              <a:solidFill>
                <a:srgbClr val="02A5E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p:bgPr>
    </p:bg>
    <p:spTree>
      <p:nvGrpSpPr>
        <p:cNvPr id="35"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p:bgPr>
    </p:bg>
    <p:spTree>
      <p:nvGrpSpPr>
        <p:cNvPr id="36" name=""/>
        <p:cNvGrpSpPr/>
        <p:nvPr/>
      </p:nvGrpSpPr>
      <p:grpSpPr>
        <a:xfrm>
          <a:off x="0" y="0"/>
          <a:ext cx="0" cy="0"/>
          <a:chOff x="0" y="0"/>
          <a:chExt cx="0" cy="0"/>
        </a:xfrm>
      </p:grpSpPr>
      <p:sp>
        <p:nvSpPr>
          <p:cNvPr id="1048696" name=""/>
          <p:cNvSpPr txBox="1"/>
          <p:nvPr/>
        </p:nvSpPr>
        <p:spPr>
          <a:xfrm>
            <a:off x="1457413" y="3562676"/>
            <a:ext cx="13172987" cy="2250440"/>
          </a:xfrm>
          <a:prstGeom prst="rect"/>
        </p:spPr>
        <p:txBody>
          <a:bodyPr rtlCol="0" wrap="square">
            <a:spAutoFit/>
          </a:bodyPr>
          <a:lstStyle>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b="1" sz="7200" i="1" lang="en-IN">
                <a:solidFill>
                  <a:srgbClr val="FFC000"/>
                </a:solidFill>
                <a:latin typeface="Calibri"/>
              </a:rPr>
              <a:t>ORGANIZATION OF CELL STRUCTURE </a:t>
            </a:r>
            <a:endParaRPr b="1" sz="7200" i="1" lang="en-IN">
              <a:solidFill>
                <a:srgbClr val="FFC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
    <p:spTree>
      <p:nvGrpSpPr>
        <p:cNvPr id="12" name=""/>
        <p:cNvGrpSpPr/>
        <p:nvPr/>
      </p:nvGrpSpPr>
      <p:grpSpPr>
        <a:xfrm>
          <a:off x="0" y="0"/>
          <a:ext cx="0" cy="0"/>
          <a:chOff x="0" y="0"/>
          <a:chExt cx="0" cy="0"/>
        </a:xfrm>
      </p:grpSpPr>
      <p:pic>
        <p:nvPicPr>
          <p:cNvPr id="2097152"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576" name="Shape 0"/>
          <p:cNvSpPr/>
          <p:nvPr/>
        </p:nvSpPr>
        <p:spPr>
          <a:xfrm>
            <a:off x="-91440" y="920629"/>
            <a:ext cx="14630400" cy="8229600"/>
          </a:xfrm>
          <a:prstGeom prst="rect"/>
          <a:solidFill>
            <a:srgbClr val="FFFFFF">
              <a:alpha val="75000"/>
            </a:srgbClr>
          </a:solidFill>
        </p:spPr>
      </p:sp>
      <p:pic>
        <p:nvPicPr>
          <p:cNvPr id="2097153" name="Image 1" descr="preencoded.png"/>
          <p:cNvPicPr>
            <a:picLocks noChangeAspect="1"/>
          </p:cNvPicPr>
          <p:nvPr/>
        </p:nvPicPr>
        <p:blipFill>
          <a:blip xmlns:r="http://schemas.openxmlformats.org/officeDocument/2006/relationships" r:embed="rId2"/>
          <a:srcRect t="6523" b="6523"/>
          <a:stretch>
            <a:fillRect/>
          </a:stretch>
        </p:blipFill>
        <p:spPr>
          <a:xfrm>
            <a:off x="0" y="300887"/>
            <a:ext cx="5486400" cy="7618507"/>
          </a:xfrm>
          <a:prstGeom prst="rect"/>
        </p:spPr>
      </p:pic>
      <p:sp>
        <p:nvSpPr>
          <p:cNvPr id="1048577" name="Text 1"/>
          <p:cNvSpPr/>
          <p:nvPr/>
        </p:nvSpPr>
        <p:spPr>
          <a:xfrm>
            <a:off x="6319599" y="1670804"/>
            <a:ext cx="7477601" cy="1916430"/>
          </a:xfrm>
          <a:prstGeom prst="rect"/>
          <a:noFill/>
        </p:spPr>
        <p:txBody>
          <a:bodyPr anchor="t" rtlCol="0" wrap="square"/>
          <a:p>
            <a:pPr indent="0" marL="0">
              <a:lnSpc>
                <a:spcPts val="7545"/>
              </a:lnSpc>
              <a:buNone/>
            </a:pPr>
            <a:r>
              <a:rPr b="1" dirty="0" sz="6036" lang="en-US">
                <a:solidFill>
                  <a:srgbClr val="000000"/>
                </a:solidFill>
                <a:latin typeface="p22-mackinac-pro" pitchFamily="34" charset="0"/>
                <a:ea typeface="p22-mackinac-pro" pitchFamily="34" charset="-122"/>
                <a:cs typeface="p22-mackinac-pro" pitchFamily="34" charset="-120"/>
              </a:rPr>
              <a:t>Introduction to Cell Signaling</a:t>
            </a:r>
            <a:endParaRPr dirty="0" sz="6036" lang="en-US"/>
          </a:p>
        </p:txBody>
      </p:sp>
      <p:sp>
        <p:nvSpPr>
          <p:cNvPr id="1048578" name="Text 2"/>
          <p:cNvSpPr/>
          <p:nvPr/>
        </p:nvSpPr>
        <p:spPr>
          <a:xfrm>
            <a:off x="6319599" y="3920490"/>
            <a:ext cx="7477601" cy="1999536"/>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Cell signaling is a complex and fundamental process in all living organisms. It is the means by which cells communicate with each other, coordinating their activities and ensuring the proper functioning of tissues and organs. This intricate dance of molecular messengers and receptors allows cells to respond to changes in their environment, adapt to external stimuli, and maintain homeostasis.</a:t>
            </a:r>
            <a:endParaRPr dirty="0" sz="1750" lang="en-US"/>
          </a:p>
        </p:txBody>
      </p:sp>
      <p:sp>
        <p:nvSpPr>
          <p:cNvPr id="1048579" name="Shape 3"/>
          <p:cNvSpPr/>
          <p:nvPr/>
        </p:nvSpPr>
        <p:spPr>
          <a:xfrm>
            <a:off x="6319599" y="6186607"/>
            <a:ext cx="355402" cy="355402"/>
          </a:xfrm>
          <a:prstGeom prst="roundRect">
            <a:avLst>
              <a:gd name="adj" fmla="val 25726039"/>
            </a:avLst>
          </a:prstGeom>
          <a:noFill/>
          <a:ln w="7620">
            <a:solidFill>
              <a:srgbClr val="FFFFFF"/>
            </a:solidFill>
            <a:prstDash val="soli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5" name=""/>
        <p:cNvGrpSpPr/>
        <p:nvPr/>
      </p:nvGrpSpPr>
      <p:grpSpPr>
        <a:xfrm>
          <a:off x="0" y="0"/>
          <a:ext cx="0" cy="0"/>
          <a:chOff x="0" y="0"/>
          <a:chExt cx="0" cy="0"/>
        </a:xfrm>
      </p:grpSpPr>
      <p:pic>
        <p:nvPicPr>
          <p:cNvPr id="2097156"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585" name="Text 1"/>
          <p:cNvSpPr/>
          <p:nvPr/>
        </p:nvSpPr>
        <p:spPr>
          <a:xfrm>
            <a:off x="2037993" y="871061"/>
            <a:ext cx="6106358" cy="694373"/>
          </a:xfrm>
          <a:prstGeom prst="rect"/>
          <a:noFill/>
        </p:spPr>
        <p:txBody>
          <a:bodyPr anchor="t" rtlCol="0" wrap="none"/>
          <a:p>
            <a:pPr indent="0" marL="0">
              <a:lnSpc>
                <a:spcPts val="5468"/>
              </a:lnSpc>
              <a:buNone/>
            </a:pPr>
            <a:r>
              <a:rPr b="1" dirty="0" sz="4374" lang="en-US">
                <a:solidFill>
                  <a:srgbClr val="000000"/>
                </a:solidFill>
                <a:latin typeface="p22-mackinac-pro" pitchFamily="34" charset="0"/>
                <a:ea typeface="p22-mackinac-pro" pitchFamily="34" charset="-122"/>
                <a:cs typeface="p22-mackinac-pro" pitchFamily="34" charset="-120"/>
              </a:rPr>
              <a:t>Types of Cell Signaling</a:t>
            </a:r>
            <a:endParaRPr dirty="0" sz="4374" lang="en-US"/>
          </a:p>
        </p:txBody>
      </p:sp>
      <p:sp>
        <p:nvSpPr>
          <p:cNvPr id="1048586" name="Shape 2"/>
          <p:cNvSpPr/>
          <p:nvPr/>
        </p:nvSpPr>
        <p:spPr>
          <a:xfrm>
            <a:off x="2037993" y="2259687"/>
            <a:ext cx="499943" cy="499943"/>
          </a:xfrm>
          <a:prstGeom prst="roundRect">
            <a:avLst>
              <a:gd name="adj" fmla="val 20000"/>
            </a:avLst>
          </a:prstGeom>
          <a:solidFill>
            <a:srgbClr val="CCEEFF"/>
          </a:solidFill>
          <a:ln w="7620">
            <a:solidFill>
              <a:srgbClr val="B2D4E5"/>
            </a:solidFill>
            <a:prstDash val="solid"/>
          </a:ln>
        </p:spPr>
      </p:sp>
      <p:sp>
        <p:nvSpPr>
          <p:cNvPr id="1048587" name="Text 3"/>
          <p:cNvSpPr/>
          <p:nvPr/>
        </p:nvSpPr>
        <p:spPr>
          <a:xfrm>
            <a:off x="2220278" y="2343031"/>
            <a:ext cx="135374"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1</a:t>
            </a:r>
            <a:endParaRPr dirty="0" sz="2624" lang="en-US"/>
          </a:p>
        </p:txBody>
      </p:sp>
      <p:sp>
        <p:nvSpPr>
          <p:cNvPr id="1048588" name="Text 4"/>
          <p:cNvSpPr/>
          <p:nvPr/>
        </p:nvSpPr>
        <p:spPr>
          <a:xfrm>
            <a:off x="2760107" y="225968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Autocrine Signaling</a:t>
            </a:r>
            <a:endParaRPr dirty="0" sz="2187" lang="en-US"/>
          </a:p>
        </p:txBody>
      </p:sp>
      <p:sp>
        <p:nvSpPr>
          <p:cNvPr id="1048589" name="Text 5"/>
          <p:cNvSpPr/>
          <p:nvPr/>
        </p:nvSpPr>
        <p:spPr>
          <a:xfrm>
            <a:off x="2760107" y="2740104"/>
            <a:ext cx="4444008" cy="1666280"/>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A cell secretes a signaling molecule that binds to receptors on its own surface, essentially communicating with itself. This type of signaling is crucial for self-regulation and development.</a:t>
            </a:r>
            <a:endParaRPr dirty="0" sz="1750" lang="en-US"/>
          </a:p>
        </p:txBody>
      </p:sp>
      <p:sp>
        <p:nvSpPr>
          <p:cNvPr id="1048590" name="Shape 6"/>
          <p:cNvSpPr/>
          <p:nvPr/>
        </p:nvSpPr>
        <p:spPr>
          <a:xfrm>
            <a:off x="7426285" y="2259687"/>
            <a:ext cx="499943" cy="499943"/>
          </a:xfrm>
          <a:prstGeom prst="roundRect">
            <a:avLst>
              <a:gd name="adj" fmla="val 20000"/>
            </a:avLst>
          </a:prstGeom>
          <a:solidFill>
            <a:srgbClr val="CCEEFF"/>
          </a:solidFill>
          <a:ln w="7620">
            <a:solidFill>
              <a:srgbClr val="B2D4E5"/>
            </a:solidFill>
            <a:prstDash val="solid"/>
          </a:ln>
        </p:spPr>
      </p:sp>
      <p:sp>
        <p:nvSpPr>
          <p:cNvPr id="1048591" name="Text 7"/>
          <p:cNvSpPr/>
          <p:nvPr/>
        </p:nvSpPr>
        <p:spPr>
          <a:xfrm>
            <a:off x="7579162" y="2343031"/>
            <a:ext cx="194072"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2</a:t>
            </a:r>
            <a:endParaRPr dirty="0" sz="2624" lang="en-US"/>
          </a:p>
        </p:txBody>
      </p:sp>
      <p:sp>
        <p:nvSpPr>
          <p:cNvPr id="1048592" name="Text 8"/>
          <p:cNvSpPr/>
          <p:nvPr/>
        </p:nvSpPr>
        <p:spPr>
          <a:xfrm>
            <a:off x="8148399" y="225968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Paracrine Signaling</a:t>
            </a:r>
            <a:endParaRPr dirty="0" sz="2187" lang="en-US"/>
          </a:p>
        </p:txBody>
      </p:sp>
      <p:sp>
        <p:nvSpPr>
          <p:cNvPr id="1048593" name="Text 9"/>
          <p:cNvSpPr/>
          <p:nvPr/>
        </p:nvSpPr>
        <p:spPr>
          <a:xfrm>
            <a:off x="8148399" y="2740104"/>
            <a:ext cx="4444008" cy="1666280"/>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A cell releases a signaling molecule that travels a short distance to nearby target cells, affecting their behavior. This is vital for local communication and coordination within tissues.</a:t>
            </a:r>
            <a:endParaRPr dirty="0" sz="1750" lang="en-US"/>
          </a:p>
        </p:txBody>
      </p:sp>
      <p:sp>
        <p:nvSpPr>
          <p:cNvPr id="1048594" name="Shape 10"/>
          <p:cNvSpPr/>
          <p:nvPr/>
        </p:nvSpPr>
        <p:spPr>
          <a:xfrm>
            <a:off x="2037993" y="4878467"/>
            <a:ext cx="499943" cy="499943"/>
          </a:xfrm>
          <a:prstGeom prst="roundRect">
            <a:avLst>
              <a:gd name="adj" fmla="val 20000"/>
            </a:avLst>
          </a:prstGeom>
          <a:solidFill>
            <a:srgbClr val="CCEEFF"/>
          </a:solidFill>
          <a:ln w="7620">
            <a:solidFill>
              <a:srgbClr val="B2D4E5"/>
            </a:solidFill>
            <a:prstDash val="solid"/>
          </a:ln>
        </p:spPr>
      </p:sp>
      <p:sp>
        <p:nvSpPr>
          <p:cNvPr id="1048595" name="Text 11"/>
          <p:cNvSpPr/>
          <p:nvPr/>
        </p:nvSpPr>
        <p:spPr>
          <a:xfrm>
            <a:off x="2188131" y="4961811"/>
            <a:ext cx="199668"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3</a:t>
            </a:r>
            <a:endParaRPr dirty="0" sz="2624" lang="en-US"/>
          </a:p>
        </p:txBody>
      </p:sp>
      <p:sp>
        <p:nvSpPr>
          <p:cNvPr id="1048596" name="Text 12"/>
          <p:cNvSpPr/>
          <p:nvPr/>
        </p:nvSpPr>
        <p:spPr>
          <a:xfrm>
            <a:off x="2760107" y="487846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Endocrine Signaling</a:t>
            </a:r>
            <a:endParaRPr dirty="0" sz="2187" lang="en-US"/>
          </a:p>
        </p:txBody>
      </p:sp>
      <p:sp>
        <p:nvSpPr>
          <p:cNvPr id="1048597" name="Text 13"/>
          <p:cNvSpPr/>
          <p:nvPr/>
        </p:nvSpPr>
        <p:spPr>
          <a:xfrm>
            <a:off x="2760107" y="5358884"/>
            <a:ext cx="4444008" cy="1999536"/>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Cells release hormones that travel through the bloodstream to distant target cells, influencing various physiological processes throughout the body. This long-distance communication is essential for maintaining overall homeostasis.</a:t>
            </a:r>
            <a:endParaRPr dirty="0" sz="1750" lang="en-US"/>
          </a:p>
        </p:txBody>
      </p:sp>
      <p:sp>
        <p:nvSpPr>
          <p:cNvPr id="1048598" name="Shape 14"/>
          <p:cNvSpPr/>
          <p:nvPr/>
        </p:nvSpPr>
        <p:spPr>
          <a:xfrm>
            <a:off x="7426285" y="4878467"/>
            <a:ext cx="499943" cy="499943"/>
          </a:xfrm>
          <a:prstGeom prst="roundRect">
            <a:avLst>
              <a:gd name="adj" fmla="val 20000"/>
            </a:avLst>
          </a:prstGeom>
          <a:solidFill>
            <a:srgbClr val="CCEEFF"/>
          </a:solidFill>
          <a:ln w="7620">
            <a:solidFill>
              <a:srgbClr val="B2D4E5"/>
            </a:solidFill>
            <a:prstDash val="solid"/>
          </a:ln>
        </p:spPr>
      </p:sp>
      <p:sp>
        <p:nvSpPr>
          <p:cNvPr id="1048599" name="Text 15"/>
          <p:cNvSpPr/>
          <p:nvPr/>
        </p:nvSpPr>
        <p:spPr>
          <a:xfrm>
            <a:off x="7571184" y="4961811"/>
            <a:ext cx="210026"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4</a:t>
            </a:r>
            <a:endParaRPr dirty="0" sz="2624" lang="en-US"/>
          </a:p>
        </p:txBody>
      </p:sp>
      <p:sp>
        <p:nvSpPr>
          <p:cNvPr id="1048600" name="Text 16"/>
          <p:cNvSpPr/>
          <p:nvPr/>
        </p:nvSpPr>
        <p:spPr>
          <a:xfrm>
            <a:off x="8148399" y="487846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Synaptic Signaling</a:t>
            </a:r>
            <a:endParaRPr dirty="0" sz="2187" lang="en-US"/>
          </a:p>
        </p:txBody>
      </p:sp>
      <p:sp>
        <p:nvSpPr>
          <p:cNvPr id="1048601" name="Text 17"/>
          <p:cNvSpPr/>
          <p:nvPr/>
        </p:nvSpPr>
        <p:spPr>
          <a:xfrm>
            <a:off x="8148399" y="5358884"/>
            <a:ext cx="4444008" cy="1999536"/>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Neurons release neurotransmitters that rapidly diffuse across a synapse to bind with receptors on the postsynaptic cell. This specialized form of signaling is critical for communication within the nervous system.</a:t>
            </a:r>
            <a:endParaRPr dirty="0" sz="175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8" name=""/>
        <p:cNvGrpSpPr/>
        <p:nvPr/>
      </p:nvGrpSpPr>
      <p:grpSpPr>
        <a:xfrm>
          <a:off x="0" y="0"/>
          <a:ext cx="0" cy="0"/>
          <a:chOff x="0" y="0"/>
          <a:chExt cx="0" cy="0"/>
        </a:xfrm>
      </p:grpSpPr>
      <p:pic>
        <p:nvPicPr>
          <p:cNvPr id="2097158"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606" name="Text 1"/>
          <p:cNvSpPr/>
          <p:nvPr/>
        </p:nvSpPr>
        <p:spPr>
          <a:xfrm>
            <a:off x="2037993" y="1138952"/>
            <a:ext cx="8186499" cy="694373"/>
          </a:xfrm>
          <a:prstGeom prst="rect"/>
          <a:noFill/>
        </p:spPr>
        <p:txBody>
          <a:bodyPr anchor="t" rtlCol="0" wrap="none"/>
          <a:p>
            <a:pPr indent="0" marL="0">
              <a:lnSpc>
                <a:spcPts val="5468"/>
              </a:lnSpc>
              <a:buNone/>
            </a:pPr>
            <a:r>
              <a:rPr b="1" dirty="0" sz="4374" lang="en-US">
                <a:solidFill>
                  <a:srgbClr val="000000"/>
                </a:solidFill>
                <a:latin typeface="p22-mackinac-pro" pitchFamily="34" charset="0"/>
                <a:ea typeface="p22-mackinac-pro" pitchFamily="34" charset="-122"/>
                <a:cs typeface="p22-mackinac-pro" pitchFamily="34" charset="-120"/>
              </a:rPr>
              <a:t>Signal Transduction Pathways</a:t>
            </a:r>
            <a:endParaRPr dirty="0" sz="4374" lang="en-US"/>
          </a:p>
        </p:txBody>
      </p:sp>
      <p:sp>
        <p:nvSpPr>
          <p:cNvPr id="1048607" name="Shape 2"/>
          <p:cNvSpPr/>
          <p:nvPr/>
        </p:nvSpPr>
        <p:spPr>
          <a:xfrm>
            <a:off x="2037993" y="2610922"/>
            <a:ext cx="10554414" cy="44410"/>
          </a:xfrm>
          <a:prstGeom prst="roundRect">
            <a:avLst>
              <a:gd name="adj" fmla="val 225151"/>
            </a:avLst>
          </a:prstGeom>
          <a:solidFill>
            <a:srgbClr val="B2D4E5"/>
          </a:solidFill>
        </p:spPr>
      </p:sp>
      <p:sp>
        <p:nvSpPr>
          <p:cNvPr id="1048608" name="Shape 3"/>
          <p:cNvSpPr/>
          <p:nvPr/>
        </p:nvSpPr>
        <p:spPr>
          <a:xfrm>
            <a:off x="3700760" y="2610862"/>
            <a:ext cx="44410" cy="777597"/>
          </a:xfrm>
          <a:prstGeom prst="roundRect">
            <a:avLst>
              <a:gd name="adj" fmla="val 225151"/>
            </a:avLst>
          </a:prstGeom>
          <a:solidFill>
            <a:srgbClr val="B2D4E5"/>
          </a:solidFill>
        </p:spPr>
      </p:sp>
      <p:sp>
        <p:nvSpPr>
          <p:cNvPr id="1048609" name="Shape 4"/>
          <p:cNvSpPr/>
          <p:nvPr/>
        </p:nvSpPr>
        <p:spPr>
          <a:xfrm>
            <a:off x="3473053" y="2360950"/>
            <a:ext cx="499943" cy="499943"/>
          </a:xfrm>
          <a:prstGeom prst="roundRect">
            <a:avLst>
              <a:gd name="adj" fmla="val 20000"/>
            </a:avLst>
          </a:prstGeom>
          <a:solidFill>
            <a:srgbClr val="CCEEFF"/>
          </a:solidFill>
          <a:ln w="7620">
            <a:solidFill>
              <a:srgbClr val="B2D4E5"/>
            </a:solidFill>
            <a:prstDash val="solid"/>
          </a:ln>
        </p:spPr>
      </p:sp>
      <p:sp>
        <p:nvSpPr>
          <p:cNvPr id="1048610" name="Text 5"/>
          <p:cNvSpPr/>
          <p:nvPr/>
        </p:nvSpPr>
        <p:spPr>
          <a:xfrm>
            <a:off x="3655338" y="2444294"/>
            <a:ext cx="135374"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1</a:t>
            </a:r>
            <a:endParaRPr dirty="0" sz="2624" lang="en-US"/>
          </a:p>
        </p:txBody>
      </p:sp>
      <p:sp>
        <p:nvSpPr>
          <p:cNvPr id="1048611" name="Text 6"/>
          <p:cNvSpPr/>
          <p:nvPr/>
        </p:nvSpPr>
        <p:spPr>
          <a:xfrm>
            <a:off x="2334220" y="3610808"/>
            <a:ext cx="2777490" cy="347186"/>
          </a:xfrm>
          <a:prstGeom prst="rect"/>
          <a:noFill/>
        </p:spPr>
        <p:txBody>
          <a:bodyPr anchor="t" rtlCol="0" wrap="none"/>
          <a:p>
            <a:pPr algn="ct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Reception</a:t>
            </a:r>
            <a:endParaRPr dirty="0" sz="2187" lang="en-US"/>
          </a:p>
        </p:txBody>
      </p:sp>
      <p:sp>
        <p:nvSpPr>
          <p:cNvPr id="1048612" name="Text 7"/>
          <p:cNvSpPr/>
          <p:nvPr/>
        </p:nvSpPr>
        <p:spPr>
          <a:xfrm>
            <a:off x="2260163" y="4091226"/>
            <a:ext cx="2925604" cy="2666048"/>
          </a:xfrm>
          <a:prstGeom prst="rect"/>
          <a:noFill/>
        </p:spPr>
        <p:txBody>
          <a:bodyPr anchor="t" rtlCol="0" wrap="square"/>
          <a:p>
            <a:pPr algn="ct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The signaling molecule binds to a specific receptor protein on the target cell's surface. This interaction triggers a conformational change in the receptor, initiating the signal transduction pathway.</a:t>
            </a:r>
            <a:endParaRPr dirty="0" sz="1750" lang="en-US"/>
          </a:p>
        </p:txBody>
      </p:sp>
      <p:sp>
        <p:nvSpPr>
          <p:cNvPr id="1048613" name="Shape 8"/>
          <p:cNvSpPr/>
          <p:nvPr/>
        </p:nvSpPr>
        <p:spPr>
          <a:xfrm>
            <a:off x="7292876" y="2610862"/>
            <a:ext cx="44410" cy="777597"/>
          </a:xfrm>
          <a:prstGeom prst="roundRect">
            <a:avLst>
              <a:gd name="adj" fmla="val 225151"/>
            </a:avLst>
          </a:prstGeom>
          <a:solidFill>
            <a:srgbClr val="B2D4E5"/>
          </a:solidFill>
        </p:spPr>
      </p:sp>
      <p:sp>
        <p:nvSpPr>
          <p:cNvPr id="1048614" name="Shape 9"/>
          <p:cNvSpPr/>
          <p:nvPr/>
        </p:nvSpPr>
        <p:spPr>
          <a:xfrm>
            <a:off x="7065169" y="2360950"/>
            <a:ext cx="499943" cy="499943"/>
          </a:xfrm>
          <a:prstGeom prst="roundRect">
            <a:avLst>
              <a:gd name="adj" fmla="val 20000"/>
            </a:avLst>
          </a:prstGeom>
          <a:solidFill>
            <a:srgbClr val="CCEEFF"/>
          </a:solidFill>
          <a:ln w="7620">
            <a:solidFill>
              <a:srgbClr val="B2D4E5"/>
            </a:solidFill>
            <a:prstDash val="solid"/>
          </a:ln>
        </p:spPr>
      </p:sp>
      <p:sp>
        <p:nvSpPr>
          <p:cNvPr id="1048615" name="Text 10"/>
          <p:cNvSpPr/>
          <p:nvPr/>
        </p:nvSpPr>
        <p:spPr>
          <a:xfrm>
            <a:off x="7218045" y="2444294"/>
            <a:ext cx="194072"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2</a:t>
            </a:r>
            <a:endParaRPr dirty="0" sz="2624" lang="en-US"/>
          </a:p>
        </p:txBody>
      </p:sp>
      <p:sp>
        <p:nvSpPr>
          <p:cNvPr id="1048616" name="Text 11"/>
          <p:cNvSpPr/>
          <p:nvPr/>
        </p:nvSpPr>
        <p:spPr>
          <a:xfrm>
            <a:off x="5926336" y="3610808"/>
            <a:ext cx="2777490" cy="347186"/>
          </a:xfrm>
          <a:prstGeom prst="rect"/>
          <a:noFill/>
        </p:spPr>
        <p:txBody>
          <a:bodyPr anchor="t" rtlCol="0" wrap="none"/>
          <a:p>
            <a:pPr algn="ct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Transduction</a:t>
            </a:r>
            <a:endParaRPr dirty="0" sz="2187" lang="en-US"/>
          </a:p>
        </p:txBody>
      </p:sp>
      <p:sp>
        <p:nvSpPr>
          <p:cNvPr id="1048617" name="Text 12"/>
          <p:cNvSpPr/>
          <p:nvPr/>
        </p:nvSpPr>
        <p:spPr>
          <a:xfrm>
            <a:off x="5852279" y="4091226"/>
            <a:ext cx="2925723" cy="2999303"/>
          </a:xfrm>
          <a:prstGeom prst="rect"/>
          <a:noFill/>
        </p:spPr>
        <p:txBody>
          <a:bodyPr anchor="t" rtlCol="0" wrap="square"/>
          <a:p>
            <a:pPr algn="ct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The signal is relayed through a series of intracellular proteins, often involving phosphorylation cascades or second messenger systems. Each step in the pathway amplifies and modifies the signal.</a:t>
            </a:r>
            <a:endParaRPr dirty="0" sz="1750" lang="en-US"/>
          </a:p>
        </p:txBody>
      </p:sp>
      <p:sp>
        <p:nvSpPr>
          <p:cNvPr id="1048618" name="Shape 13"/>
          <p:cNvSpPr/>
          <p:nvPr/>
        </p:nvSpPr>
        <p:spPr>
          <a:xfrm>
            <a:off x="10885110" y="2610862"/>
            <a:ext cx="44410" cy="777597"/>
          </a:xfrm>
          <a:prstGeom prst="roundRect">
            <a:avLst>
              <a:gd name="adj" fmla="val 225151"/>
            </a:avLst>
          </a:prstGeom>
          <a:solidFill>
            <a:srgbClr val="B2D4E5"/>
          </a:solidFill>
        </p:spPr>
      </p:sp>
      <p:sp>
        <p:nvSpPr>
          <p:cNvPr id="1048619" name="Shape 14"/>
          <p:cNvSpPr/>
          <p:nvPr/>
        </p:nvSpPr>
        <p:spPr>
          <a:xfrm>
            <a:off x="10657403" y="2360950"/>
            <a:ext cx="499943" cy="499943"/>
          </a:xfrm>
          <a:prstGeom prst="roundRect">
            <a:avLst>
              <a:gd name="adj" fmla="val 20000"/>
            </a:avLst>
          </a:prstGeom>
          <a:solidFill>
            <a:srgbClr val="CCEEFF"/>
          </a:solidFill>
          <a:ln w="7620">
            <a:solidFill>
              <a:srgbClr val="B2D4E5"/>
            </a:solidFill>
            <a:prstDash val="solid"/>
          </a:ln>
        </p:spPr>
      </p:sp>
      <p:sp>
        <p:nvSpPr>
          <p:cNvPr id="1048620" name="Text 15"/>
          <p:cNvSpPr/>
          <p:nvPr/>
        </p:nvSpPr>
        <p:spPr>
          <a:xfrm>
            <a:off x="10807541" y="2444294"/>
            <a:ext cx="199668" cy="333256"/>
          </a:xfrm>
          <a:prstGeom prst="rect"/>
          <a:noFill/>
        </p:spPr>
        <p:txBody>
          <a:bodyPr anchor="t" rtlCol="0" wrap="none"/>
          <a:p>
            <a:pPr algn="ctr" indent="0" marL="0">
              <a:lnSpc>
                <a:spcPts val="2624"/>
              </a:lnSpc>
              <a:buNone/>
            </a:pPr>
            <a:r>
              <a:rPr b="1" dirty="0" sz="2624" lang="en-US">
                <a:solidFill>
                  <a:srgbClr val="272525"/>
                </a:solidFill>
                <a:latin typeface="p22-mackinac-pro" pitchFamily="34" charset="0"/>
                <a:ea typeface="p22-mackinac-pro" pitchFamily="34" charset="-122"/>
                <a:cs typeface="p22-mackinac-pro" pitchFamily="34" charset="-120"/>
              </a:rPr>
              <a:t>3</a:t>
            </a:r>
            <a:endParaRPr dirty="0" sz="2624" lang="en-US"/>
          </a:p>
        </p:txBody>
      </p:sp>
      <p:sp>
        <p:nvSpPr>
          <p:cNvPr id="1048621" name="Text 16"/>
          <p:cNvSpPr/>
          <p:nvPr/>
        </p:nvSpPr>
        <p:spPr>
          <a:xfrm>
            <a:off x="9518571" y="3610808"/>
            <a:ext cx="2777490" cy="347186"/>
          </a:xfrm>
          <a:prstGeom prst="rect"/>
          <a:noFill/>
        </p:spPr>
        <p:txBody>
          <a:bodyPr anchor="t" rtlCol="0" wrap="none"/>
          <a:p>
            <a:pPr algn="ct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Response</a:t>
            </a:r>
            <a:endParaRPr dirty="0" sz="2187" lang="en-US"/>
          </a:p>
        </p:txBody>
      </p:sp>
      <p:sp>
        <p:nvSpPr>
          <p:cNvPr id="1048622" name="Text 17"/>
          <p:cNvSpPr/>
          <p:nvPr/>
        </p:nvSpPr>
        <p:spPr>
          <a:xfrm>
            <a:off x="9444514" y="4091226"/>
            <a:ext cx="2925723" cy="2332792"/>
          </a:xfrm>
          <a:prstGeom prst="rect"/>
          <a:noFill/>
        </p:spPr>
        <p:txBody>
          <a:bodyPr anchor="t" rtlCol="0" wrap="square"/>
          <a:p>
            <a:pPr algn="ct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The signal ultimately reaches a target protein, triggering a specific cellular response, such as gene expression, enzyme activation, or changes in cell shape or behavior.</a:t>
            </a:r>
            <a:endParaRPr dirty="0" sz="1750"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21" name=""/>
        <p:cNvGrpSpPr/>
        <p:nvPr/>
      </p:nvGrpSpPr>
      <p:grpSpPr>
        <a:xfrm>
          <a:off x="0" y="0"/>
          <a:ext cx="0" cy="0"/>
          <a:chOff x="0" y="0"/>
          <a:chExt cx="0" cy="0"/>
        </a:xfrm>
      </p:grpSpPr>
      <p:pic>
        <p:nvPicPr>
          <p:cNvPr id="2097160"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627" name="Text 1"/>
          <p:cNvSpPr/>
          <p:nvPr/>
        </p:nvSpPr>
        <p:spPr>
          <a:xfrm>
            <a:off x="2037993" y="1591628"/>
            <a:ext cx="10554414" cy="1388745"/>
          </a:xfrm>
          <a:prstGeom prst="rect"/>
          <a:noFill/>
        </p:spPr>
        <p:txBody>
          <a:bodyPr anchor="t" rtlCol="0" wrap="square"/>
          <a:p>
            <a:pPr indent="0" marL="0">
              <a:lnSpc>
                <a:spcPts val="5468"/>
              </a:lnSpc>
              <a:buNone/>
            </a:pPr>
            <a:r>
              <a:rPr b="1" dirty="0" sz="4374" lang="en-US">
                <a:solidFill>
                  <a:srgbClr val="000000"/>
                </a:solidFill>
                <a:latin typeface="p22-mackinac-pro" pitchFamily="34" charset="0"/>
                <a:ea typeface="p22-mackinac-pro" pitchFamily="34" charset="-122"/>
                <a:cs typeface="p22-mackinac-pro" pitchFamily="34" charset="-120"/>
              </a:rPr>
              <a:t>Key Components of Signaling Pathways</a:t>
            </a:r>
            <a:endParaRPr dirty="0" sz="4374" lang="en-US"/>
          </a:p>
        </p:txBody>
      </p:sp>
      <p:sp>
        <p:nvSpPr>
          <p:cNvPr id="1048628" name="Text 2"/>
          <p:cNvSpPr/>
          <p:nvPr/>
        </p:nvSpPr>
        <p:spPr>
          <a:xfrm>
            <a:off x="2037993" y="3535799"/>
            <a:ext cx="2777490" cy="347186"/>
          </a:xfrm>
          <a:prstGeom prst="rect"/>
          <a:noFill/>
        </p:spPr>
        <p:txBody>
          <a:bodyPr anchor="t" rtlCol="0" wrap="none"/>
          <a:p>
            <a:pPr indent="0" marL="0">
              <a:lnSpc>
                <a:spcPts val="2734"/>
              </a:lnSpc>
              <a:buNone/>
            </a:pPr>
            <a:r>
              <a:rPr b="1" dirty="0" sz="2187" lang="en-US">
                <a:solidFill>
                  <a:srgbClr val="000000"/>
                </a:solidFill>
                <a:latin typeface="p22-mackinac-pro" pitchFamily="34" charset="0"/>
                <a:ea typeface="p22-mackinac-pro" pitchFamily="34" charset="-122"/>
                <a:cs typeface="p22-mackinac-pro" pitchFamily="34" charset="-120"/>
              </a:rPr>
              <a:t>Receptors</a:t>
            </a:r>
            <a:endParaRPr dirty="0" sz="2187" lang="en-US"/>
          </a:p>
        </p:txBody>
      </p:sp>
      <p:sp>
        <p:nvSpPr>
          <p:cNvPr id="1048629" name="Text 3"/>
          <p:cNvSpPr/>
          <p:nvPr/>
        </p:nvSpPr>
        <p:spPr>
          <a:xfrm>
            <a:off x="2037993" y="4105156"/>
            <a:ext cx="3156347" cy="2332792"/>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Receptors are proteins that bind to specific signaling molecules, initiating the transduction process. They can be located on the cell surface or within the cytoplasm.</a:t>
            </a:r>
            <a:endParaRPr dirty="0" sz="1750" lang="en-US"/>
          </a:p>
        </p:txBody>
      </p:sp>
      <p:sp>
        <p:nvSpPr>
          <p:cNvPr id="1048630" name="Text 4"/>
          <p:cNvSpPr/>
          <p:nvPr/>
        </p:nvSpPr>
        <p:spPr>
          <a:xfrm>
            <a:off x="5743932" y="3535799"/>
            <a:ext cx="2777490" cy="347186"/>
          </a:xfrm>
          <a:prstGeom prst="rect"/>
          <a:noFill/>
        </p:spPr>
        <p:txBody>
          <a:bodyPr anchor="t" rtlCol="0" wrap="none"/>
          <a:p>
            <a:pPr indent="0" marL="0">
              <a:lnSpc>
                <a:spcPts val="2734"/>
              </a:lnSpc>
              <a:buNone/>
            </a:pPr>
            <a:r>
              <a:rPr b="1" dirty="0" sz="2187" lang="en-US">
                <a:solidFill>
                  <a:srgbClr val="000000"/>
                </a:solidFill>
                <a:latin typeface="p22-mackinac-pro" pitchFamily="34" charset="0"/>
                <a:ea typeface="p22-mackinac-pro" pitchFamily="34" charset="-122"/>
                <a:cs typeface="p22-mackinac-pro" pitchFamily="34" charset="-120"/>
              </a:rPr>
              <a:t>Signal Transducers</a:t>
            </a:r>
            <a:endParaRPr dirty="0" sz="2187" lang="en-US"/>
          </a:p>
        </p:txBody>
      </p:sp>
      <p:sp>
        <p:nvSpPr>
          <p:cNvPr id="1048631" name="Text 5"/>
          <p:cNvSpPr/>
          <p:nvPr/>
        </p:nvSpPr>
        <p:spPr>
          <a:xfrm>
            <a:off x="5743932" y="4105156"/>
            <a:ext cx="3156347" cy="2332792"/>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Signal transducers are intracellular proteins that relay the signal from the receptor to downstream components. They often act as switches, cycling between active and inactive states.</a:t>
            </a:r>
            <a:endParaRPr dirty="0" sz="1750" lang="en-US"/>
          </a:p>
        </p:txBody>
      </p:sp>
      <p:sp>
        <p:nvSpPr>
          <p:cNvPr id="1048632" name="Text 6"/>
          <p:cNvSpPr/>
          <p:nvPr/>
        </p:nvSpPr>
        <p:spPr>
          <a:xfrm>
            <a:off x="9449872" y="3535799"/>
            <a:ext cx="2777490" cy="347186"/>
          </a:xfrm>
          <a:prstGeom prst="rect"/>
          <a:noFill/>
        </p:spPr>
        <p:txBody>
          <a:bodyPr anchor="t" rtlCol="0" wrap="none"/>
          <a:p>
            <a:pPr indent="0" marL="0">
              <a:lnSpc>
                <a:spcPts val="2734"/>
              </a:lnSpc>
              <a:buNone/>
            </a:pPr>
            <a:r>
              <a:rPr b="1" dirty="0" sz="2187" lang="en-US">
                <a:solidFill>
                  <a:srgbClr val="000000"/>
                </a:solidFill>
                <a:latin typeface="p22-mackinac-pro" pitchFamily="34" charset="0"/>
                <a:ea typeface="p22-mackinac-pro" pitchFamily="34" charset="-122"/>
                <a:cs typeface="p22-mackinac-pro" pitchFamily="34" charset="-120"/>
              </a:rPr>
              <a:t>Effector Proteins</a:t>
            </a:r>
            <a:endParaRPr dirty="0" sz="2187" lang="en-US"/>
          </a:p>
        </p:txBody>
      </p:sp>
      <p:sp>
        <p:nvSpPr>
          <p:cNvPr id="1048633" name="Text 7"/>
          <p:cNvSpPr/>
          <p:nvPr/>
        </p:nvSpPr>
        <p:spPr>
          <a:xfrm>
            <a:off x="9449872" y="4105156"/>
            <a:ext cx="3156347" cy="1666280"/>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Effector proteins carry out the final cellular response. They can be enzymes, transcription factors, or other proteins that directly alter cell behavior.</a:t>
            </a:r>
            <a:endParaRPr dirty="0" sz="1750"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24" name=""/>
        <p:cNvGrpSpPr/>
        <p:nvPr/>
      </p:nvGrpSpPr>
      <p:grpSpPr>
        <a:xfrm>
          <a:off x="0" y="0"/>
          <a:ext cx="0" cy="0"/>
          <a:chOff x="0" y="0"/>
          <a:chExt cx="0" cy="0"/>
        </a:xfrm>
      </p:grpSpPr>
      <p:pic>
        <p:nvPicPr>
          <p:cNvPr id="2097162"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637" name="Shape 0"/>
          <p:cNvSpPr/>
          <p:nvPr/>
        </p:nvSpPr>
        <p:spPr>
          <a:xfrm>
            <a:off x="0" y="0"/>
            <a:ext cx="14630400" cy="8229600"/>
          </a:xfrm>
          <a:prstGeom prst="rect"/>
          <a:solidFill>
            <a:srgbClr val="FFFFFF">
              <a:alpha val="75000"/>
            </a:srgbClr>
          </a:solidFill>
        </p:spPr>
      </p:sp>
      <p:sp>
        <p:nvSpPr>
          <p:cNvPr id="1048638" name="Text 1"/>
          <p:cNvSpPr/>
          <p:nvPr/>
        </p:nvSpPr>
        <p:spPr>
          <a:xfrm>
            <a:off x="2037993" y="661392"/>
            <a:ext cx="7509391" cy="694373"/>
          </a:xfrm>
          <a:prstGeom prst="rect"/>
          <a:noFill/>
        </p:spPr>
        <p:txBody>
          <a:bodyPr anchor="t" rtlCol="0" wrap="none"/>
          <a:p>
            <a:pPr indent="0" marL="0">
              <a:lnSpc>
                <a:spcPts val="5468"/>
              </a:lnSpc>
              <a:buNone/>
            </a:pPr>
            <a:r>
              <a:rPr b="1" dirty="0" sz="4374" lang="en-US">
                <a:solidFill>
                  <a:srgbClr val="000000"/>
                </a:solidFill>
                <a:latin typeface="p22-mackinac-pro" pitchFamily="34" charset="0"/>
                <a:ea typeface="p22-mackinac-pro" pitchFamily="34" charset="-122"/>
                <a:cs typeface="p22-mackinac-pro" pitchFamily="34" charset="-120"/>
              </a:rPr>
              <a:t>Regulation of Cell Signaling</a:t>
            </a:r>
            <a:endParaRPr dirty="0" sz="4374" lang="en-US"/>
          </a:p>
        </p:txBody>
      </p:sp>
      <p:sp>
        <p:nvSpPr>
          <p:cNvPr id="1048639" name="Shape 2"/>
          <p:cNvSpPr/>
          <p:nvPr/>
        </p:nvSpPr>
        <p:spPr>
          <a:xfrm>
            <a:off x="2037993" y="1800106"/>
            <a:ext cx="5166122" cy="2939534"/>
          </a:xfrm>
          <a:prstGeom prst="roundRect">
            <a:avLst>
              <a:gd name="adj" fmla="val 3402"/>
            </a:avLst>
          </a:prstGeom>
          <a:solidFill>
            <a:srgbClr val="CCEEFF"/>
          </a:solidFill>
          <a:ln w="7620">
            <a:solidFill>
              <a:srgbClr val="B2D4E5"/>
            </a:solidFill>
            <a:prstDash val="solid"/>
          </a:ln>
        </p:spPr>
      </p:sp>
      <p:sp>
        <p:nvSpPr>
          <p:cNvPr id="1048640" name="Text 3"/>
          <p:cNvSpPr/>
          <p:nvPr/>
        </p:nvSpPr>
        <p:spPr>
          <a:xfrm>
            <a:off x="2267783" y="202989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Feedback Loops</a:t>
            </a:r>
            <a:endParaRPr dirty="0" sz="2187" lang="en-US"/>
          </a:p>
        </p:txBody>
      </p:sp>
      <p:sp>
        <p:nvSpPr>
          <p:cNvPr id="1048641" name="Text 4"/>
          <p:cNvSpPr/>
          <p:nvPr/>
        </p:nvSpPr>
        <p:spPr>
          <a:xfrm>
            <a:off x="2267783" y="2510314"/>
            <a:ext cx="4706541" cy="1999536"/>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Feedback loops are common regulatory mechanisms in signaling pathways. Negative feedback loops dampen the signal, preventing overactivation, while positive feedback loops amplify the signal, enhancing the response.</a:t>
            </a:r>
            <a:endParaRPr dirty="0" sz="1750" lang="en-US"/>
          </a:p>
        </p:txBody>
      </p:sp>
      <p:sp>
        <p:nvSpPr>
          <p:cNvPr id="1048642" name="Shape 5"/>
          <p:cNvSpPr/>
          <p:nvPr/>
        </p:nvSpPr>
        <p:spPr>
          <a:xfrm>
            <a:off x="7426285" y="1800106"/>
            <a:ext cx="5166122" cy="2939534"/>
          </a:xfrm>
          <a:prstGeom prst="roundRect">
            <a:avLst>
              <a:gd name="adj" fmla="val 3402"/>
            </a:avLst>
          </a:prstGeom>
          <a:solidFill>
            <a:srgbClr val="CCEEFF"/>
          </a:solidFill>
          <a:ln w="7620">
            <a:solidFill>
              <a:srgbClr val="B2D4E5"/>
            </a:solidFill>
            <a:prstDash val="solid"/>
          </a:ln>
        </p:spPr>
      </p:sp>
      <p:sp>
        <p:nvSpPr>
          <p:cNvPr id="1048643" name="Text 6"/>
          <p:cNvSpPr/>
          <p:nvPr/>
        </p:nvSpPr>
        <p:spPr>
          <a:xfrm>
            <a:off x="7656076" y="2029897"/>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Protein Degradation</a:t>
            </a:r>
            <a:endParaRPr dirty="0" sz="2187" lang="en-US"/>
          </a:p>
        </p:txBody>
      </p:sp>
      <p:sp>
        <p:nvSpPr>
          <p:cNvPr id="1048644" name="Text 7"/>
          <p:cNvSpPr/>
          <p:nvPr/>
        </p:nvSpPr>
        <p:spPr>
          <a:xfrm>
            <a:off x="7656076" y="2510314"/>
            <a:ext cx="4706541" cy="1333024"/>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The breakdown of signaling proteins can terminate the signal, preventing prolonged activation. This process ensures that the response is transient and controlled.</a:t>
            </a:r>
            <a:endParaRPr dirty="0" sz="1750" lang="en-US"/>
          </a:p>
        </p:txBody>
      </p:sp>
      <p:sp>
        <p:nvSpPr>
          <p:cNvPr id="1048645" name="Shape 8"/>
          <p:cNvSpPr/>
          <p:nvPr/>
        </p:nvSpPr>
        <p:spPr>
          <a:xfrm>
            <a:off x="2037993" y="4961811"/>
            <a:ext cx="5166122" cy="2606278"/>
          </a:xfrm>
          <a:prstGeom prst="roundRect">
            <a:avLst>
              <a:gd name="adj" fmla="val 3836"/>
            </a:avLst>
          </a:prstGeom>
          <a:solidFill>
            <a:srgbClr val="CCEEFF"/>
          </a:solidFill>
          <a:ln w="7620">
            <a:solidFill>
              <a:srgbClr val="B2D4E5"/>
            </a:solidFill>
            <a:prstDash val="solid"/>
          </a:ln>
        </p:spPr>
      </p:sp>
      <p:sp>
        <p:nvSpPr>
          <p:cNvPr id="1048646" name="Text 9"/>
          <p:cNvSpPr/>
          <p:nvPr/>
        </p:nvSpPr>
        <p:spPr>
          <a:xfrm>
            <a:off x="2267783" y="5191601"/>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Desensitization</a:t>
            </a:r>
            <a:endParaRPr dirty="0" sz="2187" lang="en-US"/>
          </a:p>
        </p:txBody>
      </p:sp>
      <p:sp>
        <p:nvSpPr>
          <p:cNvPr id="1048647" name="Text 10"/>
          <p:cNvSpPr/>
          <p:nvPr/>
        </p:nvSpPr>
        <p:spPr>
          <a:xfrm>
            <a:off x="2267783" y="5672018"/>
            <a:ext cx="4706541" cy="1666280"/>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Desensitization occurs when the receptor or downstream components become less responsive to the signal, preventing overstimulation and allowing for adaptation to prolonged stimuli.</a:t>
            </a:r>
            <a:endParaRPr dirty="0" sz="1750" lang="en-US"/>
          </a:p>
        </p:txBody>
      </p:sp>
      <p:sp>
        <p:nvSpPr>
          <p:cNvPr id="1048648" name="Shape 11"/>
          <p:cNvSpPr/>
          <p:nvPr/>
        </p:nvSpPr>
        <p:spPr>
          <a:xfrm>
            <a:off x="7426285" y="4961811"/>
            <a:ext cx="5166122" cy="2606278"/>
          </a:xfrm>
          <a:prstGeom prst="roundRect">
            <a:avLst>
              <a:gd name="adj" fmla="val 3836"/>
            </a:avLst>
          </a:prstGeom>
          <a:solidFill>
            <a:srgbClr val="CCEEFF"/>
          </a:solidFill>
          <a:ln w="7620">
            <a:solidFill>
              <a:srgbClr val="B2D4E5"/>
            </a:solidFill>
            <a:prstDash val="solid"/>
          </a:ln>
        </p:spPr>
      </p:sp>
      <p:sp>
        <p:nvSpPr>
          <p:cNvPr id="1048649" name="Text 12"/>
          <p:cNvSpPr/>
          <p:nvPr/>
        </p:nvSpPr>
        <p:spPr>
          <a:xfrm>
            <a:off x="7656076" y="5191601"/>
            <a:ext cx="2777490" cy="347186"/>
          </a:xfrm>
          <a:prstGeom prst="rect"/>
          <a:noFill/>
        </p:spPr>
        <p:txBody>
          <a:bodyPr anchor="t" rtlCol="0" wrap="none"/>
          <a:p>
            <a:pPr indent="0" marL="0">
              <a:lnSpc>
                <a:spcPts val="2734"/>
              </a:lnSpc>
              <a:buNone/>
            </a:pPr>
            <a:r>
              <a:rPr b="1" dirty="0" sz="2187" lang="en-US">
                <a:solidFill>
                  <a:srgbClr val="272525"/>
                </a:solidFill>
                <a:latin typeface="p22-mackinac-pro" pitchFamily="34" charset="0"/>
                <a:ea typeface="p22-mackinac-pro" pitchFamily="34" charset="-122"/>
                <a:cs typeface="p22-mackinac-pro" pitchFamily="34" charset="-120"/>
              </a:rPr>
              <a:t>Cross-Talk</a:t>
            </a:r>
            <a:endParaRPr dirty="0" sz="2187" lang="en-US"/>
          </a:p>
        </p:txBody>
      </p:sp>
      <p:sp>
        <p:nvSpPr>
          <p:cNvPr id="1048650" name="Text 13"/>
          <p:cNvSpPr/>
          <p:nvPr/>
        </p:nvSpPr>
        <p:spPr>
          <a:xfrm>
            <a:off x="7656076" y="5672018"/>
            <a:ext cx="4706541" cy="1666280"/>
          </a:xfrm>
          <a:prstGeom prst="rect"/>
          <a:noFill/>
        </p:spPr>
        <p:txBody>
          <a:bodyPr anchor="t" rtlCol="0" wrap="square"/>
          <a:p>
            <a:pPr indent="0" marL="0">
              <a:lnSpc>
                <a:spcPts val="2624"/>
              </a:lnSpc>
              <a:buNone/>
            </a:pPr>
            <a:r>
              <a:rPr dirty="0" sz="1750" lang="en-US">
                <a:solidFill>
                  <a:srgbClr val="272525"/>
                </a:solidFill>
                <a:latin typeface="Eudoxus Sans" pitchFamily="34" charset="0"/>
                <a:ea typeface="Eudoxus Sans" pitchFamily="34" charset="-122"/>
                <a:cs typeface="Eudoxus Sans" pitchFamily="34" charset="-120"/>
              </a:rPr>
              <a:t>Cross-talk involves interactions between different signaling pathways, allowing for coordination and integration of signals. This ensures a balanced and appropriate cellular response to complex stimuli.</a:t>
            </a:r>
            <a:endParaRPr dirty="0" sz="175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27" name=""/>
        <p:cNvGrpSpPr/>
        <p:nvPr/>
      </p:nvGrpSpPr>
      <p:grpSpPr>
        <a:xfrm>
          <a:off x="0" y="0"/>
          <a:ext cx="0" cy="0"/>
          <a:chOff x="0" y="0"/>
          <a:chExt cx="0" cy="0"/>
        </a:xfrm>
      </p:grpSpPr>
      <p:pic>
        <p:nvPicPr>
          <p:cNvPr id="2097164"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654" name="Shape 0"/>
          <p:cNvSpPr/>
          <p:nvPr/>
        </p:nvSpPr>
        <p:spPr>
          <a:xfrm>
            <a:off x="0" y="0"/>
            <a:ext cx="14630400" cy="8236982"/>
          </a:xfrm>
          <a:prstGeom prst="rect"/>
          <a:solidFill>
            <a:srgbClr val="FFFFFF">
              <a:alpha val="75000"/>
            </a:srgbClr>
          </a:solidFill>
        </p:spPr>
      </p:sp>
      <p:sp>
        <p:nvSpPr>
          <p:cNvPr id="1048655" name="Text 1"/>
          <p:cNvSpPr/>
          <p:nvPr/>
        </p:nvSpPr>
        <p:spPr>
          <a:xfrm>
            <a:off x="2593181" y="546735"/>
            <a:ext cx="9443918" cy="1242536"/>
          </a:xfrm>
          <a:prstGeom prst="rect"/>
          <a:noFill/>
        </p:spPr>
        <p:txBody>
          <a:bodyPr anchor="t" rtlCol="0" wrap="square"/>
          <a:p>
            <a:pPr indent="0" marL="0">
              <a:lnSpc>
                <a:spcPts val="4892"/>
              </a:lnSpc>
              <a:buNone/>
            </a:pPr>
            <a:r>
              <a:rPr b="1" dirty="0" sz="3914" lang="en-US">
                <a:solidFill>
                  <a:srgbClr val="000000"/>
                </a:solidFill>
                <a:latin typeface="p22-mackinac-pro" pitchFamily="34" charset="0"/>
                <a:ea typeface="p22-mackinac-pro" pitchFamily="34" charset="-122"/>
                <a:cs typeface="p22-mackinac-pro" pitchFamily="34" charset="-120"/>
              </a:rPr>
              <a:t>Importance of Cell Signaling in Biology</a:t>
            </a:r>
            <a:endParaRPr dirty="0" sz="3914" lang="en-US"/>
          </a:p>
        </p:txBody>
      </p:sp>
      <p:sp>
        <p:nvSpPr>
          <p:cNvPr id="1048656" name="Shape 2"/>
          <p:cNvSpPr/>
          <p:nvPr/>
        </p:nvSpPr>
        <p:spPr>
          <a:xfrm>
            <a:off x="2593181" y="2186821"/>
            <a:ext cx="9443918" cy="5503426"/>
          </a:xfrm>
          <a:prstGeom prst="roundRect">
            <a:avLst>
              <a:gd name="adj" fmla="val 1626"/>
            </a:avLst>
          </a:prstGeom>
          <a:noFill/>
          <a:ln w="7620">
            <a:solidFill>
              <a:srgbClr val="000000">
                <a:alpha val="8000"/>
              </a:srgbClr>
            </a:solidFill>
            <a:prstDash val="solid"/>
          </a:ln>
        </p:spPr>
      </p:sp>
      <p:sp>
        <p:nvSpPr>
          <p:cNvPr id="1048657" name="Shape 3"/>
          <p:cNvSpPr/>
          <p:nvPr/>
        </p:nvSpPr>
        <p:spPr>
          <a:xfrm>
            <a:off x="2600801" y="2194441"/>
            <a:ext cx="9428678" cy="1446609"/>
          </a:xfrm>
          <a:prstGeom prst="rect"/>
          <a:solidFill>
            <a:srgbClr val="FFFFFF">
              <a:alpha val="4000"/>
            </a:srgbClr>
          </a:solidFill>
        </p:spPr>
      </p:sp>
      <p:sp>
        <p:nvSpPr>
          <p:cNvPr id="1048658" name="Text 4"/>
          <p:cNvSpPr/>
          <p:nvPr/>
        </p:nvSpPr>
        <p:spPr>
          <a:xfrm>
            <a:off x="2799636" y="2321243"/>
            <a:ext cx="4313039" cy="298252"/>
          </a:xfrm>
          <a:prstGeom prst="rect"/>
          <a:noFill/>
        </p:spPr>
        <p:txBody>
          <a:bodyPr anchor="t" rtlCol="0" wrap="non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Growth and Development</a:t>
            </a:r>
            <a:endParaRPr dirty="0" sz="1566" lang="en-US"/>
          </a:p>
        </p:txBody>
      </p:sp>
      <p:sp>
        <p:nvSpPr>
          <p:cNvPr id="1048659" name="Text 5"/>
          <p:cNvSpPr/>
          <p:nvPr/>
        </p:nvSpPr>
        <p:spPr>
          <a:xfrm>
            <a:off x="7517725" y="2321243"/>
            <a:ext cx="4313039" cy="1193006"/>
          </a:xfrm>
          <a:prstGeom prst="rect"/>
          <a:noFill/>
        </p:spPr>
        <p:txBody>
          <a:bodyPr anchor="t" rtlCol="0" wrap="squar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Cell signaling guides embryonic development, tissue formation, and organogenesis, ensuring proper growth and differentiation.</a:t>
            </a:r>
            <a:endParaRPr dirty="0" sz="1566" lang="en-US"/>
          </a:p>
        </p:txBody>
      </p:sp>
      <p:sp>
        <p:nvSpPr>
          <p:cNvPr id="1048660" name="Shape 6"/>
          <p:cNvSpPr/>
          <p:nvPr/>
        </p:nvSpPr>
        <p:spPr>
          <a:xfrm>
            <a:off x="2600801" y="3641050"/>
            <a:ext cx="9428678" cy="1446609"/>
          </a:xfrm>
          <a:prstGeom prst="rect"/>
          <a:solidFill>
            <a:srgbClr val="000000">
              <a:alpha val="4000"/>
            </a:srgbClr>
          </a:solidFill>
        </p:spPr>
      </p:sp>
      <p:sp>
        <p:nvSpPr>
          <p:cNvPr id="1048661" name="Text 7"/>
          <p:cNvSpPr/>
          <p:nvPr/>
        </p:nvSpPr>
        <p:spPr>
          <a:xfrm>
            <a:off x="2799636" y="3767852"/>
            <a:ext cx="4313039" cy="298252"/>
          </a:xfrm>
          <a:prstGeom prst="rect"/>
          <a:noFill/>
        </p:spPr>
        <p:txBody>
          <a:bodyPr anchor="t" rtlCol="0" wrap="non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Metabolism and Homeostasis</a:t>
            </a:r>
            <a:endParaRPr dirty="0" sz="1566" lang="en-US"/>
          </a:p>
        </p:txBody>
      </p:sp>
      <p:sp>
        <p:nvSpPr>
          <p:cNvPr id="1048662" name="Text 8"/>
          <p:cNvSpPr/>
          <p:nvPr/>
        </p:nvSpPr>
        <p:spPr>
          <a:xfrm>
            <a:off x="7517725" y="3767852"/>
            <a:ext cx="4313039" cy="1193006"/>
          </a:xfrm>
          <a:prstGeom prst="rect"/>
          <a:noFill/>
        </p:spPr>
        <p:txBody>
          <a:bodyPr anchor="t" rtlCol="0" wrap="squar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Signaling pathways regulate metabolic processes, maintain nutrient levels, and control hormone production, contributing to overall homeostasis.</a:t>
            </a:r>
            <a:endParaRPr dirty="0" sz="1566" lang="en-US"/>
          </a:p>
        </p:txBody>
      </p:sp>
      <p:sp>
        <p:nvSpPr>
          <p:cNvPr id="1048663" name="Shape 9"/>
          <p:cNvSpPr/>
          <p:nvPr/>
        </p:nvSpPr>
        <p:spPr>
          <a:xfrm>
            <a:off x="2600801" y="5087660"/>
            <a:ext cx="9428678" cy="1446609"/>
          </a:xfrm>
          <a:prstGeom prst="rect"/>
          <a:solidFill>
            <a:srgbClr val="FFFFFF">
              <a:alpha val="4000"/>
            </a:srgbClr>
          </a:solidFill>
        </p:spPr>
      </p:sp>
      <p:sp>
        <p:nvSpPr>
          <p:cNvPr id="1048664" name="Text 10"/>
          <p:cNvSpPr/>
          <p:nvPr/>
        </p:nvSpPr>
        <p:spPr>
          <a:xfrm>
            <a:off x="2799636" y="5214461"/>
            <a:ext cx="4313039" cy="298252"/>
          </a:xfrm>
          <a:prstGeom prst="rect"/>
          <a:noFill/>
        </p:spPr>
        <p:txBody>
          <a:bodyPr anchor="t" rtlCol="0" wrap="non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Immune Response</a:t>
            </a:r>
            <a:endParaRPr dirty="0" sz="1566" lang="en-US"/>
          </a:p>
        </p:txBody>
      </p:sp>
      <p:sp>
        <p:nvSpPr>
          <p:cNvPr id="1048665" name="Text 11"/>
          <p:cNvSpPr/>
          <p:nvPr/>
        </p:nvSpPr>
        <p:spPr>
          <a:xfrm>
            <a:off x="7517725" y="5214461"/>
            <a:ext cx="4313039" cy="1193006"/>
          </a:xfrm>
          <a:prstGeom prst="rect"/>
          <a:noFill/>
        </p:spPr>
        <p:txBody>
          <a:bodyPr anchor="t" rtlCol="0" wrap="squar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Cell signaling is essential for immune responses, allowing cells to detect pathogens, activate defense mechanisms, and coordinate immune responses.</a:t>
            </a:r>
            <a:endParaRPr dirty="0" sz="1566" lang="en-US"/>
          </a:p>
        </p:txBody>
      </p:sp>
      <p:sp>
        <p:nvSpPr>
          <p:cNvPr id="1048666" name="Shape 12"/>
          <p:cNvSpPr/>
          <p:nvPr/>
        </p:nvSpPr>
        <p:spPr>
          <a:xfrm>
            <a:off x="2600801" y="6534269"/>
            <a:ext cx="9428678" cy="1148358"/>
          </a:xfrm>
          <a:prstGeom prst="rect"/>
          <a:solidFill>
            <a:srgbClr val="000000">
              <a:alpha val="4000"/>
            </a:srgbClr>
          </a:solidFill>
        </p:spPr>
      </p:sp>
      <p:sp>
        <p:nvSpPr>
          <p:cNvPr id="1048667" name="Text 13"/>
          <p:cNvSpPr/>
          <p:nvPr/>
        </p:nvSpPr>
        <p:spPr>
          <a:xfrm>
            <a:off x="2799636" y="6661071"/>
            <a:ext cx="4313039" cy="298252"/>
          </a:xfrm>
          <a:prstGeom prst="rect"/>
          <a:noFill/>
        </p:spPr>
        <p:txBody>
          <a:bodyPr anchor="t" rtlCol="0" wrap="non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Nervous System Function</a:t>
            </a:r>
            <a:endParaRPr dirty="0" sz="1566" lang="en-US"/>
          </a:p>
        </p:txBody>
      </p:sp>
      <p:sp>
        <p:nvSpPr>
          <p:cNvPr id="1048668" name="Text 14"/>
          <p:cNvSpPr/>
          <p:nvPr/>
        </p:nvSpPr>
        <p:spPr>
          <a:xfrm>
            <a:off x="7517725" y="6661071"/>
            <a:ext cx="4313039" cy="894755"/>
          </a:xfrm>
          <a:prstGeom prst="rect"/>
          <a:noFill/>
        </p:spPr>
        <p:txBody>
          <a:bodyPr anchor="t" rtlCol="0" wrap="square"/>
          <a:p>
            <a:pPr indent="0" marL="0">
              <a:lnSpc>
                <a:spcPts val="2348"/>
              </a:lnSpc>
              <a:buNone/>
            </a:pPr>
            <a:r>
              <a:rPr dirty="0" sz="1566" lang="en-US">
                <a:solidFill>
                  <a:srgbClr val="272525"/>
                </a:solidFill>
                <a:latin typeface="Eudoxus Sans" pitchFamily="34" charset="0"/>
                <a:ea typeface="Eudoxus Sans" pitchFamily="34" charset="-122"/>
                <a:cs typeface="Eudoxus Sans" pitchFamily="34" charset="-120"/>
              </a:rPr>
              <a:t>Synaptic signaling underlies all nervous system functions, from sensory perception to motor control and cognitive processes.</a:t>
            </a:r>
            <a:endParaRPr dirty="0" sz="1566"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30" name=""/>
        <p:cNvGrpSpPr/>
        <p:nvPr/>
      </p:nvGrpSpPr>
      <p:grpSpPr>
        <a:xfrm>
          <a:off x="0" y="0"/>
          <a:ext cx="0" cy="0"/>
          <a:chOff x="0" y="0"/>
          <a:chExt cx="0" cy="0"/>
        </a:xfrm>
      </p:grpSpPr>
      <p:pic>
        <p:nvPicPr>
          <p:cNvPr id="2097166" name="Image 0" descr="preencoded.png"/>
          <p:cNvPicPr>
            <a:picLocks noChangeAspect="1"/>
          </p:cNvPicPr>
          <p:nvPr/>
        </p:nvPicPr>
        <p:blipFill>
          <a:blip xmlns:r="http://schemas.openxmlformats.org/officeDocument/2006/relationships" r:embed="rId1"/>
          <a:stretch>
            <a:fillRect/>
          </a:stretch>
        </p:blipFill>
        <p:spPr>
          <a:xfrm>
            <a:off x="0" y="0"/>
            <a:ext cx="14630400" cy="8229600"/>
          </a:xfrm>
          <a:prstGeom prst="rect"/>
        </p:spPr>
      </p:pic>
      <p:sp>
        <p:nvSpPr>
          <p:cNvPr id="1048672" name="Shape 0"/>
          <p:cNvSpPr/>
          <p:nvPr/>
        </p:nvSpPr>
        <p:spPr>
          <a:xfrm>
            <a:off x="0" y="0"/>
            <a:ext cx="14630400" cy="8229600"/>
          </a:xfrm>
          <a:prstGeom prst="rect"/>
          <a:solidFill>
            <a:srgbClr val="FFFFFF">
              <a:alpha val="75000"/>
            </a:srgbClr>
          </a:solidFill>
        </p:spPr>
      </p:sp>
      <p:sp>
        <p:nvSpPr>
          <p:cNvPr id="1048673" name="Text 1"/>
          <p:cNvSpPr/>
          <p:nvPr/>
        </p:nvSpPr>
        <p:spPr>
          <a:xfrm>
            <a:off x="3164086" y="482084"/>
            <a:ext cx="8302109" cy="1092279"/>
          </a:xfrm>
          <a:prstGeom prst="rect"/>
          <a:noFill/>
        </p:spPr>
        <p:txBody>
          <a:bodyPr anchor="t" rtlCol="0" wrap="square"/>
          <a:p>
            <a:pPr indent="0" marL="0">
              <a:lnSpc>
                <a:spcPts val="4301"/>
              </a:lnSpc>
              <a:buNone/>
            </a:pPr>
            <a:r>
              <a:rPr b="1" dirty="0" sz="3441" lang="en-US">
                <a:solidFill>
                  <a:srgbClr val="000000"/>
                </a:solidFill>
                <a:latin typeface="p22-mackinac-pro" pitchFamily="34" charset="0"/>
                <a:ea typeface="p22-mackinac-pro" pitchFamily="34" charset="-122"/>
                <a:cs typeface="p22-mackinac-pro" pitchFamily="34" charset="-120"/>
              </a:rPr>
              <a:t>Examples of Cell Signaling in Disease and Therapy</a:t>
            </a:r>
            <a:endParaRPr dirty="0" sz="3441" lang="en-US"/>
          </a:p>
        </p:txBody>
      </p:sp>
      <p:pic>
        <p:nvPicPr>
          <p:cNvPr id="2097167" name="Image 1" descr="preencoded.png"/>
          <p:cNvPicPr>
            <a:picLocks noChangeAspect="1"/>
          </p:cNvPicPr>
          <p:nvPr/>
        </p:nvPicPr>
        <p:blipFill>
          <a:blip xmlns:r="http://schemas.openxmlformats.org/officeDocument/2006/relationships" r:embed="rId2"/>
          <a:stretch>
            <a:fillRect/>
          </a:stretch>
        </p:blipFill>
        <p:spPr>
          <a:xfrm>
            <a:off x="3164086" y="1923812"/>
            <a:ext cx="873800" cy="1398151"/>
          </a:xfrm>
          <a:prstGeom prst="rect"/>
        </p:spPr>
      </p:pic>
      <p:sp>
        <p:nvSpPr>
          <p:cNvPr id="1048674" name="Text 2"/>
          <p:cNvSpPr/>
          <p:nvPr/>
        </p:nvSpPr>
        <p:spPr>
          <a:xfrm>
            <a:off x="4299942" y="2098477"/>
            <a:ext cx="2184678" cy="273010"/>
          </a:xfrm>
          <a:prstGeom prst="rect"/>
          <a:noFill/>
        </p:spPr>
        <p:txBody>
          <a:bodyPr anchor="t" rtlCol="0" wrap="none"/>
          <a:p>
            <a:pPr algn="l" indent="0" marL="0">
              <a:lnSpc>
                <a:spcPts val="2150"/>
              </a:lnSpc>
              <a:buNone/>
            </a:pPr>
            <a:r>
              <a:rPr b="1" dirty="0" sz="1720" lang="en-US">
                <a:solidFill>
                  <a:srgbClr val="272525"/>
                </a:solidFill>
                <a:latin typeface="p22-mackinac-pro" pitchFamily="34" charset="0"/>
                <a:ea typeface="p22-mackinac-pro" pitchFamily="34" charset="-122"/>
                <a:cs typeface="p22-mackinac-pro" pitchFamily="34" charset="-120"/>
              </a:rPr>
              <a:t>Cancer</a:t>
            </a:r>
            <a:endParaRPr dirty="0" sz="1720" lang="en-US"/>
          </a:p>
        </p:txBody>
      </p:sp>
      <p:sp>
        <p:nvSpPr>
          <p:cNvPr id="1048675" name="Text 3"/>
          <p:cNvSpPr/>
          <p:nvPr/>
        </p:nvSpPr>
        <p:spPr>
          <a:xfrm>
            <a:off x="4299942" y="2476262"/>
            <a:ext cx="7166253" cy="524351"/>
          </a:xfrm>
          <a:prstGeom prst="rect"/>
          <a:noFill/>
        </p:spPr>
        <p:txBody>
          <a:bodyPr anchor="t" rtlCol="0" wrap="square"/>
          <a:p>
            <a:pPr algn="l" indent="0" marL="0">
              <a:lnSpc>
                <a:spcPts val="2064"/>
              </a:lnSpc>
              <a:buNone/>
            </a:pPr>
            <a:r>
              <a:rPr dirty="0" sz="1376" lang="en-US">
                <a:solidFill>
                  <a:srgbClr val="272525"/>
                </a:solidFill>
                <a:latin typeface="Eudoxus Sans" pitchFamily="34" charset="0"/>
                <a:ea typeface="Eudoxus Sans" pitchFamily="34" charset="-122"/>
                <a:cs typeface="Eudoxus Sans" pitchFamily="34" charset="-120"/>
              </a:rPr>
              <a:t>Dysregulation of cell signaling pathways can lead to uncontrolled cell growth, proliferation, and metastasis, contributing to the development of cancer.</a:t>
            </a:r>
            <a:endParaRPr dirty="0" sz="1376" lang="en-US"/>
          </a:p>
        </p:txBody>
      </p:sp>
      <p:pic>
        <p:nvPicPr>
          <p:cNvPr id="2097168" name="Image 2" descr="preencoded.png"/>
          <p:cNvPicPr>
            <a:picLocks noChangeAspect="1"/>
          </p:cNvPicPr>
          <p:nvPr/>
        </p:nvPicPr>
        <p:blipFill>
          <a:blip xmlns:r="http://schemas.openxmlformats.org/officeDocument/2006/relationships" r:embed="rId3"/>
          <a:stretch>
            <a:fillRect/>
          </a:stretch>
        </p:blipFill>
        <p:spPr>
          <a:xfrm>
            <a:off x="3164086" y="3321963"/>
            <a:ext cx="873800" cy="1398151"/>
          </a:xfrm>
          <a:prstGeom prst="rect"/>
        </p:spPr>
      </p:pic>
      <p:sp>
        <p:nvSpPr>
          <p:cNvPr id="1048676" name="Text 4"/>
          <p:cNvSpPr/>
          <p:nvPr/>
        </p:nvSpPr>
        <p:spPr>
          <a:xfrm>
            <a:off x="4299942" y="3496627"/>
            <a:ext cx="2184678" cy="273010"/>
          </a:xfrm>
          <a:prstGeom prst="rect"/>
          <a:noFill/>
        </p:spPr>
        <p:txBody>
          <a:bodyPr anchor="t" rtlCol="0" wrap="none"/>
          <a:p>
            <a:pPr algn="l" indent="0" marL="0">
              <a:lnSpc>
                <a:spcPts val="2150"/>
              </a:lnSpc>
              <a:buNone/>
            </a:pPr>
            <a:r>
              <a:rPr b="1" dirty="0" sz="1720" lang="en-US">
                <a:solidFill>
                  <a:srgbClr val="272525"/>
                </a:solidFill>
                <a:latin typeface="p22-mackinac-pro" pitchFamily="34" charset="0"/>
                <a:ea typeface="p22-mackinac-pro" pitchFamily="34" charset="-122"/>
                <a:cs typeface="p22-mackinac-pro" pitchFamily="34" charset="-120"/>
              </a:rPr>
              <a:t>Diabetes</a:t>
            </a:r>
            <a:endParaRPr dirty="0" sz="1720" lang="en-US"/>
          </a:p>
        </p:txBody>
      </p:sp>
      <p:sp>
        <p:nvSpPr>
          <p:cNvPr id="1048677" name="Text 5"/>
          <p:cNvSpPr/>
          <p:nvPr/>
        </p:nvSpPr>
        <p:spPr>
          <a:xfrm>
            <a:off x="4299942" y="3874413"/>
            <a:ext cx="7166253" cy="524351"/>
          </a:xfrm>
          <a:prstGeom prst="rect"/>
          <a:noFill/>
        </p:spPr>
        <p:txBody>
          <a:bodyPr anchor="t" rtlCol="0" wrap="square"/>
          <a:p>
            <a:pPr algn="l" indent="0" marL="0">
              <a:lnSpc>
                <a:spcPts val="2064"/>
              </a:lnSpc>
              <a:buNone/>
            </a:pPr>
            <a:r>
              <a:rPr dirty="0" sz="1376" lang="en-US">
                <a:solidFill>
                  <a:srgbClr val="272525"/>
                </a:solidFill>
                <a:latin typeface="Eudoxus Sans" pitchFamily="34" charset="0"/>
                <a:ea typeface="Eudoxus Sans" pitchFamily="34" charset="-122"/>
                <a:cs typeface="Eudoxus Sans" pitchFamily="34" charset="-120"/>
              </a:rPr>
              <a:t>Insulin resistance, a hallmark of type 2 diabetes, involves defects in insulin signaling pathways, leading to impaired glucose uptake and utilization.</a:t>
            </a:r>
            <a:endParaRPr dirty="0" sz="1376" lang="en-US"/>
          </a:p>
        </p:txBody>
      </p:sp>
      <p:pic>
        <p:nvPicPr>
          <p:cNvPr id="2097169" name="Image 3" descr="preencoded.png"/>
          <p:cNvPicPr>
            <a:picLocks noChangeAspect="1"/>
          </p:cNvPicPr>
          <p:nvPr/>
        </p:nvPicPr>
        <p:blipFill>
          <a:blip xmlns:r="http://schemas.openxmlformats.org/officeDocument/2006/relationships" r:embed="rId4"/>
          <a:stretch>
            <a:fillRect/>
          </a:stretch>
        </p:blipFill>
        <p:spPr>
          <a:xfrm>
            <a:off x="3164086" y="4720114"/>
            <a:ext cx="873800" cy="1513642"/>
          </a:xfrm>
          <a:prstGeom prst="rect"/>
        </p:spPr>
      </p:pic>
      <p:sp>
        <p:nvSpPr>
          <p:cNvPr id="1048678" name="Text 6"/>
          <p:cNvSpPr/>
          <p:nvPr/>
        </p:nvSpPr>
        <p:spPr>
          <a:xfrm>
            <a:off x="4299942" y="4894778"/>
            <a:ext cx="3009305" cy="273010"/>
          </a:xfrm>
          <a:prstGeom prst="rect"/>
          <a:noFill/>
        </p:spPr>
        <p:txBody>
          <a:bodyPr anchor="t" rtlCol="0" wrap="none"/>
          <a:p>
            <a:pPr algn="l" indent="0" marL="0">
              <a:lnSpc>
                <a:spcPts val="2150"/>
              </a:lnSpc>
              <a:buNone/>
            </a:pPr>
            <a:r>
              <a:rPr b="1" dirty="0" sz="1720" lang="en-US">
                <a:solidFill>
                  <a:srgbClr val="272525"/>
                </a:solidFill>
                <a:latin typeface="p22-mackinac-pro" pitchFamily="34" charset="0"/>
                <a:ea typeface="p22-mackinac-pro" pitchFamily="34" charset="-122"/>
                <a:cs typeface="p22-mackinac-pro" pitchFamily="34" charset="-120"/>
              </a:rPr>
              <a:t>Neurodegenerative Diseases</a:t>
            </a:r>
            <a:endParaRPr dirty="0" sz="1720" lang="en-US"/>
          </a:p>
        </p:txBody>
      </p:sp>
      <p:sp>
        <p:nvSpPr>
          <p:cNvPr id="1048679" name="Text 7"/>
          <p:cNvSpPr/>
          <p:nvPr/>
        </p:nvSpPr>
        <p:spPr>
          <a:xfrm>
            <a:off x="4299942" y="5272564"/>
            <a:ext cx="7166253" cy="786527"/>
          </a:xfrm>
          <a:prstGeom prst="rect"/>
          <a:noFill/>
        </p:spPr>
        <p:txBody>
          <a:bodyPr anchor="t" rtlCol="0" wrap="square"/>
          <a:p>
            <a:pPr algn="l" indent="0" marL="0">
              <a:lnSpc>
                <a:spcPts val="2064"/>
              </a:lnSpc>
              <a:buNone/>
            </a:pPr>
            <a:r>
              <a:rPr dirty="0" sz="1376" lang="en-US">
                <a:solidFill>
                  <a:srgbClr val="272525"/>
                </a:solidFill>
                <a:latin typeface="Eudoxus Sans" pitchFamily="34" charset="0"/>
                <a:ea typeface="Eudoxus Sans" pitchFamily="34" charset="-122"/>
                <a:cs typeface="Eudoxus Sans" pitchFamily="34" charset="-120"/>
              </a:rPr>
              <a:t>Disruptions in neuronal signaling pathways contribute to neurodegenerative diseases, such as Alzheimer's disease and Parkinson's disease, leading to neuronal dysfunction and cell death.</a:t>
            </a:r>
            <a:endParaRPr dirty="0" sz="1376" lang="en-US"/>
          </a:p>
        </p:txBody>
      </p:sp>
      <p:pic>
        <p:nvPicPr>
          <p:cNvPr id="2097170" name="Image 4" descr="preencoded.png"/>
          <p:cNvPicPr>
            <a:picLocks noChangeAspect="1"/>
          </p:cNvPicPr>
          <p:nvPr/>
        </p:nvPicPr>
        <p:blipFill>
          <a:blip xmlns:r="http://schemas.openxmlformats.org/officeDocument/2006/relationships" r:embed="rId5"/>
          <a:stretch>
            <a:fillRect/>
          </a:stretch>
        </p:blipFill>
        <p:spPr>
          <a:xfrm>
            <a:off x="3164086" y="6233755"/>
            <a:ext cx="873800" cy="1513642"/>
          </a:xfrm>
          <a:prstGeom prst="rect"/>
        </p:spPr>
      </p:pic>
      <p:sp>
        <p:nvSpPr>
          <p:cNvPr id="1048680" name="Text 8"/>
          <p:cNvSpPr/>
          <p:nvPr/>
        </p:nvSpPr>
        <p:spPr>
          <a:xfrm>
            <a:off x="4299942" y="6408420"/>
            <a:ext cx="2703790" cy="273010"/>
          </a:xfrm>
          <a:prstGeom prst="rect"/>
          <a:noFill/>
        </p:spPr>
        <p:txBody>
          <a:bodyPr anchor="t" rtlCol="0" wrap="none"/>
          <a:p>
            <a:pPr algn="l" indent="0" marL="0">
              <a:lnSpc>
                <a:spcPts val="2150"/>
              </a:lnSpc>
              <a:buNone/>
            </a:pPr>
            <a:r>
              <a:rPr b="1" dirty="0" sz="1720" lang="en-US">
                <a:solidFill>
                  <a:srgbClr val="272525"/>
                </a:solidFill>
                <a:latin typeface="p22-mackinac-pro" pitchFamily="34" charset="0"/>
                <a:ea typeface="p22-mackinac-pro" pitchFamily="34" charset="-122"/>
                <a:cs typeface="p22-mackinac-pro" pitchFamily="34" charset="-120"/>
              </a:rPr>
              <a:t>Therapeutic Applications</a:t>
            </a:r>
            <a:endParaRPr dirty="0" sz="1720" lang="en-US"/>
          </a:p>
        </p:txBody>
      </p:sp>
      <p:sp>
        <p:nvSpPr>
          <p:cNvPr id="1048681" name="Text 9"/>
          <p:cNvSpPr/>
          <p:nvPr/>
        </p:nvSpPr>
        <p:spPr>
          <a:xfrm>
            <a:off x="4299942" y="6786205"/>
            <a:ext cx="7166253" cy="786527"/>
          </a:xfrm>
          <a:prstGeom prst="rect"/>
          <a:noFill/>
        </p:spPr>
        <p:txBody>
          <a:bodyPr anchor="t" rtlCol="0" wrap="square"/>
          <a:p>
            <a:pPr algn="l" indent="0" marL="0">
              <a:lnSpc>
                <a:spcPts val="2064"/>
              </a:lnSpc>
              <a:buNone/>
            </a:pPr>
            <a:r>
              <a:rPr dirty="0" sz="1376" lang="en-US">
                <a:solidFill>
                  <a:srgbClr val="272525"/>
                </a:solidFill>
                <a:latin typeface="Eudoxus Sans" pitchFamily="34" charset="0"/>
                <a:ea typeface="Eudoxus Sans" pitchFamily="34" charset="-122"/>
                <a:cs typeface="Eudoxus Sans" pitchFamily="34" charset="-120"/>
              </a:rPr>
              <a:t>Understanding cell signaling pathways allows for the development of targeted therapies that modulate signaling activity, such as cancer drugs that inhibit specific signaling cascades or drugs that enhance insulin signaling in diabetes.</a:t>
            </a:r>
            <a:endParaRPr dirty="0" sz="1376" lang="en-US"/>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Company>PptxGenJS</Company>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PptxGenJS Presentation</dc:title>
  <dc:creator>PptxGenJS</dc:creator>
  <cp:lastModifiedBy>PptxGenJS</cp:lastModifiedBy>
  <dcterms:created xsi:type="dcterms:W3CDTF">2024-06-17T16:52:05Z</dcterms:created>
  <dcterms:modified xsi:type="dcterms:W3CDTF">2024-06-18T04:22:17Z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dd87a425e0754457b0b5355e2c6cac52</vt:lpwstr>
  </property>
</Properties>
</file>