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2" r:id="rId3"/>
    <p:sldId id="273" r:id="rId4"/>
    <p:sldId id="256" r:id="rId5"/>
    <p:sldId id="257" r:id="rId6"/>
    <p:sldId id="258" r:id="rId7"/>
    <p:sldId id="259" r:id="rId8"/>
    <p:sldId id="260" r:id="rId9"/>
    <p:sldId id="261" r:id="rId10"/>
    <p:sldId id="262" r:id="rId11"/>
    <p:sldId id="27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84"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85"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86"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87"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8"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89"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2" name="Slide Image Placeholder 1"/>
          <p:cNvSpPr>
            <a:spLocks noChangeAspect="1" noRot="1" noGrp="1"/>
          </p:cNvSpPr>
          <p:nvPr>
            <p:ph type="sldImg"/>
          </p:nvPr>
        </p:nvSpPr>
        <p:spPr/>
      </p:sp>
      <p:sp>
        <p:nvSpPr>
          <p:cNvPr id="1048583" name="Notes Placeholder 2"/>
          <p:cNvSpPr>
            <a:spLocks noGrp="1"/>
          </p:cNvSpPr>
          <p:nvPr>
            <p:ph type="body" idx="1"/>
          </p:nvPr>
        </p:nvSpPr>
        <p:spPr/>
        <p:txBody>
          <a:bodyPr/>
          <a:p>
            <a:r>
              <a:rPr dirty="0" lang="en-US"/>
              <a:t/>
            </a:r>
            <a:endParaRPr dirty="0" lang="en-US"/>
          </a:p>
        </p:txBody>
      </p:sp>
      <p:sp>
        <p:nvSpPr>
          <p:cNvPr id="1048584"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594" name="Slide Image Placeholder 1"/>
          <p:cNvSpPr>
            <a:spLocks noChangeAspect="1" noRot="1" noGrp="1"/>
          </p:cNvSpPr>
          <p:nvPr>
            <p:ph type="sldImg"/>
          </p:nvPr>
        </p:nvSpPr>
        <p:spPr/>
      </p:sp>
      <p:sp>
        <p:nvSpPr>
          <p:cNvPr id="1048595" name="Notes Placeholder 2"/>
          <p:cNvSpPr>
            <a:spLocks noGrp="1"/>
          </p:cNvSpPr>
          <p:nvPr>
            <p:ph type="body" idx="1"/>
          </p:nvPr>
        </p:nvSpPr>
        <p:spPr/>
        <p:txBody>
          <a:bodyPr/>
          <a:p>
            <a:r>
              <a:rPr dirty="0" lang="en-US"/>
              <a:t/>
            </a:r>
            <a:endParaRPr dirty="0" lang="en-US"/>
          </a:p>
        </p:txBody>
      </p:sp>
      <p:sp>
        <p:nvSpPr>
          <p:cNvPr id="1048596"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16" name="Slide Image Placeholder 1"/>
          <p:cNvSpPr>
            <a:spLocks noChangeAspect="1" noRot="1" noGrp="1"/>
          </p:cNvSpPr>
          <p:nvPr>
            <p:ph type="sldImg"/>
          </p:nvPr>
        </p:nvSpPr>
        <p:spPr/>
      </p:sp>
      <p:sp>
        <p:nvSpPr>
          <p:cNvPr id="1048617" name="Notes Placeholder 2"/>
          <p:cNvSpPr>
            <a:spLocks noGrp="1"/>
          </p:cNvSpPr>
          <p:nvPr>
            <p:ph type="body" idx="1"/>
          </p:nvPr>
        </p:nvSpPr>
        <p:spPr/>
        <p:txBody>
          <a:bodyPr/>
          <a:p>
            <a:r>
              <a:rPr dirty="0" lang="en-US"/>
              <a:t/>
            </a:r>
            <a:endParaRPr dirty="0" lang="en-US"/>
          </a:p>
        </p:txBody>
      </p:sp>
      <p:sp>
        <p:nvSpPr>
          <p:cNvPr id="1048618"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34" name="Slide Image Placeholder 1"/>
          <p:cNvSpPr>
            <a:spLocks noChangeAspect="1" noRot="1" noGrp="1"/>
          </p:cNvSpPr>
          <p:nvPr>
            <p:ph type="sldImg"/>
          </p:nvPr>
        </p:nvSpPr>
        <p:spPr/>
      </p:sp>
      <p:sp>
        <p:nvSpPr>
          <p:cNvPr id="1048635" name="Notes Placeholder 2"/>
          <p:cNvSpPr>
            <a:spLocks noGrp="1"/>
          </p:cNvSpPr>
          <p:nvPr>
            <p:ph type="body" idx="1"/>
          </p:nvPr>
        </p:nvSpPr>
        <p:spPr/>
        <p:txBody>
          <a:bodyPr/>
          <a:p>
            <a:r>
              <a:rPr dirty="0" lang="en-US"/>
              <a:t/>
            </a:r>
            <a:endParaRPr dirty="0" lang="en-US"/>
          </a:p>
        </p:txBody>
      </p:sp>
      <p:sp>
        <p:nvSpPr>
          <p:cNvPr id="1048636"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48" name="Slide Image Placeholder 1"/>
          <p:cNvSpPr>
            <a:spLocks noChangeAspect="1" noRot="1" noGrp="1"/>
          </p:cNvSpPr>
          <p:nvPr>
            <p:ph type="sldImg"/>
          </p:nvPr>
        </p:nvSpPr>
        <p:spPr/>
      </p:sp>
      <p:sp>
        <p:nvSpPr>
          <p:cNvPr id="1048649" name="Notes Placeholder 2"/>
          <p:cNvSpPr>
            <a:spLocks noGrp="1"/>
          </p:cNvSpPr>
          <p:nvPr>
            <p:ph type="body" idx="1"/>
          </p:nvPr>
        </p:nvSpPr>
        <p:spPr/>
        <p:txBody>
          <a:bodyPr/>
          <a:p>
            <a:r>
              <a:rPr dirty="0" lang="en-US"/>
              <a:t/>
            </a:r>
            <a:endParaRPr dirty="0" lang="en-US"/>
          </a:p>
        </p:txBody>
      </p:sp>
      <p:sp>
        <p:nvSpPr>
          <p:cNvPr id="1048650"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67" name="Slide Image Placeholder 1"/>
          <p:cNvSpPr>
            <a:spLocks noChangeAspect="1" noRot="1" noGrp="1"/>
          </p:cNvSpPr>
          <p:nvPr>
            <p:ph type="sldImg"/>
          </p:nvPr>
        </p:nvSpPr>
        <p:spPr/>
      </p:sp>
      <p:sp>
        <p:nvSpPr>
          <p:cNvPr id="1048668" name="Notes Placeholder 2"/>
          <p:cNvSpPr>
            <a:spLocks noGrp="1"/>
          </p:cNvSpPr>
          <p:nvPr>
            <p:ph type="body" idx="1"/>
          </p:nvPr>
        </p:nvSpPr>
        <p:spPr/>
        <p:txBody>
          <a:bodyPr/>
          <a:p>
            <a:r>
              <a:rPr dirty="0" lang="en-US"/>
              <a:t/>
            </a:r>
            <a:endParaRPr dirty="0" lang="en-US"/>
          </a:p>
        </p:txBody>
      </p:sp>
      <p:sp>
        <p:nvSpPr>
          <p:cNvPr id="1048669"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81" name="Slide Image Placeholder 1"/>
          <p:cNvSpPr>
            <a:spLocks noChangeAspect="1" noRot="1" noGrp="1"/>
          </p:cNvSpPr>
          <p:nvPr>
            <p:ph type="sldImg"/>
          </p:nvPr>
        </p:nvSpPr>
        <p:spPr/>
      </p:sp>
      <p:sp>
        <p:nvSpPr>
          <p:cNvPr id="1048682" name="Notes Placeholder 2"/>
          <p:cNvSpPr>
            <a:spLocks noGrp="1"/>
          </p:cNvSpPr>
          <p:nvPr>
            <p:ph type="body" idx="1"/>
          </p:nvPr>
        </p:nvSpPr>
        <p:spPr/>
        <p:txBody>
          <a:bodyPr/>
          <a:p>
            <a:r>
              <a:rPr dirty="0" lang="en-US"/>
              <a:t/>
            </a:r>
            <a:endParaRPr dirty="0" lang="en-US"/>
          </a:p>
        </p:txBody>
      </p:sp>
      <p:sp>
        <p:nvSpPr>
          <p:cNvPr id="1048683"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90" name=""/>
          <p:cNvSpPr txBox="1"/>
          <p:nvPr/>
        </p:nvSpPr>
        <p:spPr>
          <a:xfrm>
            <a:off x="44769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91" name=""/>
          <p:cNvSpPr txBox="1"/>
          <p:nvPr/>
        </p:nvSpPr>
        <p:spPr>
          <a:xfrm>
            <a:off x="9284014" y="4700271"/>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92"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93" name=""/>
          <p:cNvSpPr txBox="1"/>
          <p:nvPr/>
        </p:nvSpPr>
        <p:spPr>
          <a:xfrm rot="21600000">
            <a:off x="447693" y="1327149"/>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FFFF00"/>
                </a:solidFill>
                <a:latin typeface="Calibri"/>
              </a:rPr>
              <a:t>DANTULARI NARAYANA RAJA COLLEGE
(AUTONOMUS)
</a:t>
            </a:r>
            <a:endParaRPr sz="3600" lang="en-IN">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4"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
        <p:nvSpPr>
          <p:cNvPr id="1048694" name=""/>
          <p:cNvSpPr txBox="1"/>
          <p:nvPr/>
        </p:nvSpPr>
        <p:spPr>
          <a:xfrm>
            <a:off x="431342" y="2149622"/>
            <a:ext cx="14777076" cy="22504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i="1" lang="en-IN">
                <a:solidFill>
                  <a:srgbClr val="FFC000"/>
                </a:solidFill>
                <a:latin typeface="Calibri"/>
              </a:rPr>
              <a:t>ORGANIZATION OF CELL STRUCTURE </a:t>
            </a:r>
            <a:endParaRPr b="1" sz="7200" i="1" lang="en-IN">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sp>
        <p:nvSpPr>
          <p:cNvPr id="1048576" name="Shape 0"/>
          <p:cNvSpPr/>
          <p:nvPr/>
        </p:nvSpPr>
        <p:spPr>
          <a:xfrm>
            <a:off x="0" y="0"/>
            <a:ext cx="14630400" cy="8229600"/>
          </a:xfrm>
          <a:prstGeom prst="rect"/>
          <a:solidFill>
            <a:srgbClr val="171B21"/>
          </a:solidFill>
        </p:spPr>
      </p:sp>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5486400" cy="8229600"/>
          </a:xfrm>
          <a:prstGeom prst="rect"/>
        </p:spPr>
      </p:pic>
      <p:sp>
        <p:nvSpPr>
          <p:cNvPr id="1048578" name="Text 2"/>
          <p:cNvSpPr/>
          <p:nvPr/>
        </p:nvSpPr>
        <p:spPr>
          <a:xfrm>
            <a:off x="6302216" y="600551"/>
            <a:ext cx="7512367" cy="2814637"/>
          </a:xfrm>
          <a:prstGeom prst="rect"/>
          <a:noFill/>
        </p:spPr>
        <p:txBody>
          <a:bodyPr anchor="t" rtlCol="0" wrap="square"/>
          <a:p>
            <a:pPr indent="0" marL="0">
              <a:lnSpc>
                <a:spcPts val="7388"/>
              </a:lnSpc>
              <a:buNone/>
            </a:pPr>
            <a:r>
              <a:rPr dirty="0" sz="5910" lang="en-US">
                <a:solidFill>
                  <a:srgbClr val="60A9FF"/>
                </a:solidFill>
                <a:latin typeface="Roboto Slab" pitchFamily="34" charset="0"/>
                <a:ea typeface="Roboto Slab" pitchFamily="34" charset="-122"/>
                <a:cs typeface="Roboto Slab" pitchFamily="34" charset="-120"/>
              </a:rPr>
              <a:t>Cytoskeleton and Nucleus: An Overview</a:t>
            </a:r>
            <a:endParaRPr dirty="0" sz="5910" lang="en-US"/>
          </a:p>
        </p:txBody>
      </p:sp>
      <p:sp>
        <p:nvSpPr>
          <p:cNvPr id="1048579" name="Text 3"/>
          <p:cNvSpPr/>
          <p:nvPr/>
        </p:nvSpPr>
        <p:spPr>
          <a:xfrm>
            <a:off x="6302216" y="3741420"/>
            <a:ext cx="7512367" cy="3262313"/>
          </a:xfrm>
          <a:prstGeom prst="rect"/>
          <a:noFill/>
        </p:spPr>
        <p:txBody>
          <a:bodyPr anchor="t" rtlCol="0" wrap="square"/>
          <a:p>
            <a:pPr indent="0" marL="0">
              <a:lnSpc>
                <a:spcPts val="2570"/>
              </a:lnSpc>
              <a:buNone/>
            </a:pPr>
            <a:r>
              <a:rPr dirty="0" sz="1713" lang="en-US">
                <a:solidFill>
                  <a:srgbClr val="D6E5EF"/>
                </a:solidFill>
                <a:latin typeface="Roboto" pitchFamily="34" charset="0"/>
                <a:ea typeface="Roboto" pitchFamily="34" charset="-122"/>
                <a:cs typeface="Roboto" pitchFamily="34" charset="-120"/>
              </a:rPr>
              <a:t>The cytoskeleton and nucleus are two essential components of eukaryotic cells that play fundamental roles in maintaining cellular structure, organization, and function. The cytoskeleton, a dynamic network of protein filaments, provides structural support, enables movement, and facilitates intracellular transport. The nucleus, the cell's control center, houses the genetic material (DNA) and directs cellular activities. These two structures are intricately linked, and their interactions are crucial for numerous cellular processes. This presentation delves into the intricate world of the cytoskeleton and nucleus, exploring their components, functions, and the dynamic interplay between them.</a:t>
            </a:r>
            <a:endParaRPr dirty="0" sz="1713" lang="en-US"/>
          </a:p>
        </p:txBody>
      </p:sp>
      <p:sp>
        <p:nvSpPr>
          <p:cNvPr id="1048580" name="Shape 4"/>
          <p:cNvSpPr/>
          <p:nvPr/>
        </p:nvSpPr>
        <p:spPr>
          <a:xfrm>
            <a:off x="6302216" y="7264718"/>
            <a:ext cx="348020" cy="348020"/>
          </a:xfrm>
          <a:prstGeom prst="roundRect">
            <a:avLst>
              <a:gd name="adj" fmla="val 26271725"/>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sp>
        <p:nvSpPr>
          <p:cNvPr id="1048585" name="Shape 0"/>
          <p:cNvSpPr/>
          <p:nvPr/>
        </p:nvSpPr>
        <p:spPr>
          <a:xfrm>
            <a:off x="0" y="0"/>
            <a:ext cx="14630400" cy="8229600"/>
          </a:xfrm>
          <a:prstGeom prst="rect"/>
          <a:solidFill>
            <a:srgbClr val="171B21"/>
          </a:solidFill>
        </p:spPr>
      </p:sp>
      <p:sp>
        <p:nvSpPr>
          <p:cNvPr id="1048587" name="Text 2"/>
          <p:cNvSpPr/>
          <p:nvPr/>
        </p:nvSpPr>
        <p:spPr>
          <a:xfrm>
            <a:off x="2042874" y="610433"/>
            <a:ext cx="8454866" cy="693658"/>
          </a:xfrm>
          <a:prstGeom prst="rect"/>
          <a:noFill/>
        </p:spPr>
        <p:txBody>
          <a:bodyPr anchor="t" rtlCol="0" wrap="none"/>
          <a:p>
            <a:pPr indent="0" marL="0">
              <a:lnSpc>
                <a:spcPts val="5462"/>
              </a:lnSpc>
              <a:buNone/>
            </a:pPr>
            <a:r>
              <a:rPr dirty="0" sz="4370" lang="en-US">
                <a:solidFill>
                  <a:srgbClr val="60A9FF"/>
                </a:solidFill>
                <a:latin typeface="Roboto Slab" pitchFamily="34" charset="0"/>
                <a:ea typeface="Roboto Slab" pitchFamily="34" charset="-122"/>
                <a:cs typeface="Roboto Slab" pitchFamily="34" charset="-120"/>
              </a:rPr>
              <a:t>Components of the Cytoskeleton</a:t>
            </a:r>
            <a:endParaRPr dirty="0" sz="4370" lang="en-US"/>
          </a:p>
        </p:txBody>
      </p:sp>
      <p:sp>
        <p:nvSpPr>
          <p:cNvPr id="1048588" name="Text 3"/>
          <p:cNvSpPr/>
          <p:nvPr/>
        </p:nvSpPr>
        <p:spPr>
          <a:xfrm>
            <a:off x="2042874" y="1858923"/>
            <a:ext cx="2774871" cy="346829"/>
          </a:xfrm>
          <a:prstGeom prst="rect"/>
          <a:noFill/>
        </p:spPr>
        <p:txBody>
          <a:bodyPr anchor="t" rtlCol="0" wrap="none"/>
          <a:p>
            <a:pPr indent="0" marL="0">
              <a:lnSpc>
                <a:spcPts val="2731"/>
              </a:lnSpc>
              <a:buNone/>
            </a:pPr>
            <a:r>
              <a:rPr dirty="0" sz="2185" lang="en-US">
                <a:solidFill>
                  <a:srgbClr val="60A9FF"/>
                </a:solidFill>
                <a:latin typeface="Roboto Slab" pitchFamily="34" charset="0"/>
                <a:ea typeface="Roboto Slab" pitchFamily="34" charset="-122"/>
                <a:cs typeface="Roboto Slab" pitchFamily="34" charset="-120"/>
              </a:rPr>
              <a:t>Microtubules</a:t>
            </a:r>
            <a:endParaRPr dirty="0" sz="2185" lang="en-US"/>
          </a:p>
        </p:txBody>
      </p:sp>
      <p:sp>
        <p:nvSpPr>
          <p:cNvPr id="1048589" name="Text 4"/>
          <p:cNvSpPr/>
          <p:nvPr/>
        </p:nvSpPr>
        <p:spPr>
          <a:xfrm>
            <a:off x="2042874" y="2427684"/>
            <a:ext cx="3153489" cy="4995267"/>
          </a:xfrm>
          <a:prstGeom prst="rect"/>
          <a:noFill/>
        </p:spPr>
        <p:txBody>
          <a:bodyPr anchor="t" rtlCol="0" wrap="square"/>
          <a:p>
            <a:pPr indent="0" marL="0">
              <a:lnSpc>
                <a:spcPts val="2622"/>
              </a:lnSpc>
              <a:buNone/>
            </a:pPr>
            <a:r>
              <a:rPr dirty="0" sz="1748" lang="en-US">
                <a:solidFill>
                  <a:srgbClr val="D6E5EF"/>
                </a:solidFill>
                <a:latin typeface="Roboto" pitchFamily="34" charset="0"/>
                <a:ea typeface="Roboto" pitchFamily="34" charset="-122"/>
                <a:cs typeface="Roboto" pitchFamily="34" charset="-120"/>
              </a:rPr>
              <a:t>Microtubules are hollow, rigid cylindrical structures made up of α- and β-tubulin dimers. They are the largest cytoskeletal filaments and play crucial roles in cell division, intracellular transport, and maintaining cell shape. Microtubules are involved in the movement of chromosomes during mitosis and meiosis, and they serve as tracks for motor proteins, such as kinesin and dynein, which transport organelles and vesicles throughout the cell.</a:t>
            </a:r>
            <a:endParaRPr dirty="0" sz="1748" lang="en-US"/>
          </a:p>
        </p:txBody>
      </p:sp>
      <p:sp>
        <p:nvSpPr>
          <p:cNvPr id="1048590" name="Text 5"/>
          <p:cNvSpPr/>
          <p:nvPr/>
        </p:nvSpPr>
        <p:spPr>
          <a:xfrm>
            <a:off x="5745480" y="1858923"/>
            <a:ext cx="2774871" cy="346829"/>
          </a:xfrm>
          <a:prstGeom prst="rect"/>
          <a:noFill/>
        </p:spPr>
        <p:txBody>
          <a:bodyPr anchor="t" rtlCol="0" wrap="none"/>
          <a:p>
            <a:pPr indent="0" marL="0">
              <a:lnSpc>
                <a:spcPts val="2731"/>
              </a:lnSpc>
              <a:buNone/>
            </a:pPr>
            <a:r>
              <a:rPr dirty="0" sz="2185" lang="en-US">
                <a:solidFill>
                  <a:srgbClr val="60A9FF"/>
                </a:solidFill>
                <a:latin typeface="Roboto Slab" pitchFamily="34" charset="0"/>
                <a:ea typeface="Roboto Slab" pitchFamily="34" charset="-122"/>
                <a:cs typeface="Roboto Slab" pitchFamily="34" charset="-120"/>
              </a:rPr>
              <a:t>Actin Filaments</a:t>
            </a:r>
            <a:endParaRPr dirty="0" sz="2185" lang="en-US"/>
          </a:p>
        </p:txBody>
      </p:sp>
      <p:sp>
        <p:nvSpPr>
          <p:cNvPr id="1048591" name="Text 6"/>
          <p:cNvSpPr/>
          <p:nvPr/>
        </p:nvSpPr>
        <p:spPr>
          <a:xfrm>
            <a:off x="5745480" y="2427684"/>
            <a:ext cx="3153489" cy="4662249"/>
          </a:xfrm>
          <a:prstGeom prst="rect"/>
          <a:noFill/>
        </p:spPr>
        <p:txBody>
          <a:bodyPr anchor="t" rtlCol="0" wrap="square"/>
          <a:p>
            <a:pPr indent="0" marL="0">
              <a:lnSpc>
                <a:spcPts val="2622"/>
              </a:lnSpc>
              <a:buNone/>
            </a:pPr>
            <a:r>
              <a:rPr dirty="0" sz="1748" lang="en-US">
                <a:solidFill>
                  <a:srgbClr val="D6E5EF"/>
                </a:solidFill>
                <a:latin typeface="Roboto" pitchFamily="34" charset="0"/>
                <a:ea typeface="Roboto" pitchFamily="34" charset="-122"/>
                <a:cs typeface="Roboto" pitchFamily="34" charset="-120"/>
              </a:rPr>
              <a:t>Actin filaments, also known as microfilaments, are thin, flexible, helical structures composed of the protein actin. They are responsible for cell movement, muscle contraction, and maintaining cell shape. Actin filaments interact with myosin, another protein, to generate the force required for muscle contraction. They also play a role in cell division, forming the contractile ring that pinches the cell in two.</a:t>
            </a:r>
            <a:endParaRPr dirty="0" sz="1748" lang="en-US"/>
          </a:p>
        </p:txBody>
      </p:sp>
      <p:sp>
        <p:nvSpPr>
          <p:cNvPr id="1048592" name="Text 7"/>
          <p:cNvSpPr/>
          <p:nvPr/>
        </p:nvSpPr>
        <p:spPr>
          <a:xfrm>
            <a:off x="9448086" y="1858923"/>
            <a:ext cx="3077766" cy="346829"/>
          </a:xfrm>
          <a:prstGeom prst="rect"/>
          <a:noFill/>
        </p:spPr>
        <p:txBody>
          <a:bodyPr anchor="t" rtlCol="0" wrap="none"/>
          <a:p>
            <a:pPr indent="0" marL="0">
              <a:lnSpc>
                <a:spcPts val="2731"/>
              </a:lnSpc>
              <a:buNone/>
            </a:pPr>
            <a:r>
              <a:rPr dirty="0" sz="2185" lang="en-US">
                <a:solidFill>
                  <a:srgbClr val="60A9FF"/>
                </a:solidFill>
                <a:latin typeface="Roboto Slab" pitchFamily="34" charset="0"/>
                <a:ea typeface="Roboto Slab" pitchFamily="34" charset="-122"/>
                <a:cs typeface="Roboto Slab" pitchFamily="34" charset="-120"/>
              </a:rPr>
              <a:t>Intermediate Filaments</a:t>
            </a:r>
            <a:endParaRPr dirty="0" sz="2185" lang="en-US"/>
          </a:p>
        </p:txBody>
      </p:sp>
      <p:sp>
        <p:nvSpPr>
          <p:cNvPr id="1048593" name="Text 8"/>
          <p:cNvSpPr/>
          <p:nvPr/>
        </p:nvSpPr>
        <p:spPr>
          <a:xfrm>
            <a:off x="9448086" y="2427684"/>
            <a:ext cx="3153489" cy="3996214"/>
          </a:xfrm>
          <a:prstGeom prst="rect"/>
          <a:noFill/>
        </p:spPr>
        <p:txBody>
          <a:bodyPr anchor="t" rtlCol="0" wrap="square"/>
          <a:p>
            <a:pPr indent="0" marL="0">
              <a:lnSpc>
                <a:spcPts val="2622"/>
              </a:lnSpc>
              <a:buNone/>
            </a:pPr>
            <a:r>
              <a:rPr dirty="0" sz="1748" lang="en-US">
                <a:solidFill>
                  <a:srgbClr val="D6E5EF"/>
                </a:solidFill>
                <a:latin typeface="Roboto" pitchFamily="34" charset="0"/>
                <a:ea typeface="Roboto" pitchFamily="34" charset="-122"/>
                <a:cs typeface="Roboto" pitchFamily="34" charset="-120"/>
              </a:rPr>
              <a:t>Intermediate filaments are fibrous, rope-like structures made up of various proteins, including keratin, lamin, and vimentin. They provide structural support to cells and help maintain their shape. Intermediate filaments are also involved in anchoring organelles, forming the nuclear lamina, and providing mechanical strength to tissues.</a:t>
            </a:r>
            <a:endParaRPr dirty="0" sz="1748"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sp>
        <p:nvSpPr>
          <p:cNvPr id="1048597" name="Shape 0"/>
          <p:cNvSpPr/>
          <p:nvPr/>
        </p:nvSpPr>
        <p:spPr>
          <a:xfrm>
            <a:off x="0" y="0"/>
            <a:ext cx="14630400" cy="8229600"/>
          </a:xfrm>
          <a:prstGeom prst="rect"/>
          <a:solidFill>
            <a:srgbClr val="171B21"/>
          </a:solidFill>
        </p:spPr>
      </p:sp>
      <p:sp>
        <p:nvSpPr>
          <p:cNvPr id="1048599" name="Text 2"/>
          <p:cNvSpPr/>
          <p:nvPr/>
        </p:nvSpPr>
        <p:spPr>
          <a:xfrm>
            <a:off x="2841546" y="517922"/>
            <a:ext cx="6610588" cy="588526"/>
          </a:xfrm>
          <a:prstGeom prst="rect"/>
          <a:noFill/>
        </p:spPr>
        <p:txBody>
          <a:bodyPr anchor="t" rtlCol="0" wrap="none"/>
          <a:p>
            <a:pPr indent="0" marL="0">
              <a:lnSpc>
                <a:spcPts val="4635"/>
              </a:lnSpc>
              <a:buNone/>
            </a:pPr>
            <a:r>
              <a:rPr dirty="0" sz="3708" lang="en-US">
                <a:solidFill>
                  <a:srgbClr val="60A9FF"/>
                </a:solidFill>
                <a:latin typeface="Roboto Slab" pitchFamily="34" charset="0"/>
                <a:ea typeface="Roboto Slab" pitchFamily="34" charset="-122"/>
                <a:cs typeface="Roboto Slab" pitchFamily="34" charset="-120"/>
              </a:rPr>
              <a:t>Functions of the Cytoskeleton</a:t>
            </a:r>
            <a:endParaRPr dirty="0" sz="3708" lang="en-US"/>
          </a:p>
        </p:txBody>
      </p:sp>
      <p:sp>
        <p:nvSpPr>
          <p:cNvPr id="1048600" name="Shape 3"/>
          <p:cNvSpPr/>
          <p:nvPr/>
        </p:nvSpPr>
        <p:spPr>
          <a:xfrm>
            <a:off x="2841546" y="1694974"/>
            <a:ext cx="423743" cy="423743"/>
          </a:xfrm>
          <a:prstGeom prst="roundRect">
            <a:avLst>
              <a:gd name="adj" fmla="val 26671"/>
            </a:avLst>
          </a:prstGeom>
          <a:solidFill>
            <a:srgbClr val="12161D"/>
          </a:solidFill>
        </p:spPr>
      </p:sp>
      <p:sp>
        <p:nvSpPr>
          <p:cNvPr id="1048601" name="Text 4"/>
          <p:cNvSpPr/>
          <p:nvPr/>
        </p:nvSpPr>
        <p:spPr>
          <a:xfrm>
            <a:off x="2995136" y="1765578"/>
            <a:ext cx="116443" cy="282535"/>
          </a:xfrm>
          <a:prstGeom prst="rect"/>
          <a:noFill/>
        </p:spPr>
        <p:txBody>
          <a:bodyPr anchor="t" rtlCol="0" wrap="none"/>
          <a:p>
            <a:pPr algn="ctr" indent="0" marL="0">
              <a:lnSpc>
                <a:spcPts val="2225"/>
              </a:lnSpc>
              <a:buNone/>
            </a:pPr>
            <a:r>
              <a:rPr dirty="0" sz="2225" lang="en-US">
                <a:solidFill>
                  <a:srgbClr val="60A9FF"/>
                </a:solidFill>
                <a:latin typeface="Roboto Slab" pitchFamily="34" charset="0"/>
                <a:ea typeface="Roboto Slab" pitchFamily="34" charset="-122"/>
                <a:cs typeface="Roboto Slab" pitchFamily="34" charset="-120"/>
              </a:rPr>
              <a:t>1</a:t>
            </a:r>
            <a:endParaRPr dirty="0" sz="2225" lang="en-US"/>
          </a:p>
        </p:txBody>
      </p:sp>
      <p:sp>
        <p:nvSpPr>
          <p:cNvPr id="1048602" name="Text 5"/>
          <p:cNvSpPr/>
          <p:nvPr/>
        </p:nvSpPr>
        <p:spPr>
          <a:xfrm>
            <a:off x="3453646" y="1694974"/>
            <a:ext cx="3023949" cy="294323"/>
          </a:xfrm>
          <a:prstGeom prst="rect"/>
          <a:noFill/>
        </p:spPr>
        <p:txBody>
          <a:bodyPr anchor="t" rtlCol="0" wrap="none"/>
          <a:p>
            <a:pPr indent="0" marL="0">
              <a:lnSpc>
                <a:spcPts val="2317"/>
              </a:lnSpc>
              <a:buNone/>
            </a:pPr>
            <a:r>
              <a:rPr dirty="0" sz="1854" lang="en-US">
                <a:solidFill>
                  <a:srgbClr val="60A9FF"/>
                </a:solidFill>
                <a:latin typeface="Roboto Slab" pitchFamily="34" charset="0"/>
                <a:ea typeface="Roboto Slab" pitchFamily="34" charset="-122"/>
                <a:cs typeface="Roboto Slab" pitchFamily="34" charset="-120"/>
              </a:rPr>
              <a:t>Cellular Shape and Support</a:t>
            </a:r>
            <a:endParaRPr dirty="0" sz="1854" lang="en-US"/>
          </a:p>
        </p:txBody>
      </p:sp>
      <p:sp>
        <p:nvSpPr>
          <p:cNvPr id="1048603" name="Text 6"/>
          <p:cNvSpPr/>
          <p:nvPr/>
        </p:nvSpPr>
        <p:spPr>
          <a:xfrm>
            <a:off x="3453646" y="2102287"/>
            <a:ext cx="3767376" cy="1412677"/>
          </a:xfrm>
          <a:prstGeom prst="rect"/>
          <a:noFill/>
        </p:spPr>
        <p:txBody>
          <a:bodyPr anchor="t" rtlCol="0" wrap="square"/>
          <a:p>
            <a:pPr indent="0" marL="0">
              <a:lnSpc>
                <a:spcPts val="2225"/>
              </a:lnSpc>
              <a:buNone/>
            </a:pPr>
            <a:r>
              <a:rPr dirty="0" sz="1483" lang="en-US">
                <a:solidFill>
                  <a:srgbClr val="D6E5EF"/>
                </a:solidFill>
                <a:latin typeface="Roboto" pitchFamily="34" charset="0"/>
                <a:ea typeface="Roboto" pitchFamily="34" charset="-122"/>
                <a:cs typeface="Roboto" pitchFamily="34" charset="-120"/>
              </a:rPr>
              <a:t>The cytoskeleton acts as the cell's internal scaffolding, providing structural support and maintaining the cell's shape. This is particularly important for cells that lack rigid cell walls, such as animal cells.</a:t>
            </a:r>
            <a:endParaRPr dirty="0" sz="1483" lang="en-US"/>
          </a:p>
        </p:txBody>
      </p:sp>
      <p:sp>
        <p:nvSpPr>
          <p:cNvPr id="1048604" name="Shape 7"/>
          <p:cNvSpPr/>
          <p:nvPr/>
        </p:nvSpPr>
        <p:spPr>
          <a:xfrm>
            <a:off x="7409378" y="1694974"/>
            <a:ext cx="423743" cy="423743"/>
          </a:xfrm>
          <a:prstGeom prst="roundRect">
            <a:avLst>
              <a:gd name="adj" fmla="val 26671"/>
            </a:avLst>
          </a:prstGeom>
          <a:solidFill>
            <a:srgbClr val="12161D"/>
          </a:solidFill>
        </p:spPr>
      </p:sp>
      <p:sp>
        <p:nvSpPr>
          <p:cNvPr id="1048605" name="Text 8"/>
          <p:cNvSpPr/>
          <p:nvPr/>
        </p:nvSpPr>
        <p:spPr>
          <a:xfrm>
            <a:off x="7543205" y="1765578"/>
            <a:ext cx="155972" cy="282535"/>
          </a:xfrm>
          <a:prstGeom prst="rect"/>
          <a:noFill/>
        </p:spPr>
        <p:txBody>
          <a:bodyPr anchor="t" rtlCol="0" wrap="none"/>
          <a:p>
            <a:pPr algn="ctr" indent="0" marL="0">
              <a:lnSpc>
                <a:spcPts val="2225"/>
              </a:lnSpc>
              <a:buNone/>
            </a:pPr>
            <a:r>
              <a:rPr dirty="0" sz="2225" lang="en-US">
                <a:solidFill>
                  <a:srgbClr val="60A9FF"/>
                </a:solidFill>
                <a:latin typeface="Roboto Slab" pitchFamily="34" charset="0"/>
                <a:ea typeface="Roboto Slab" pitchFamily="34" charset="-122"/>
                <a:cs typeface="Roboto Slab" pitchFamily="34" charset="-120"/>
              </a:rPr>
              <a:t>2</a:t>
            </a:r>
            <a:endParaRPr dirty="0" sz="2225" lang="en-US"/>
          </a:p>
        </p:txBody>
      </p:sp>
      <p:sp>
        <p:nvSpPr>
          <p:cNvPr id="1048606" name="Text 9"/>
          <p:cNvSpPr/>
          <p:nvPr/>
        </p:nvSpPr>
        <p:spPr>
          <a:xfrm>
            <a:off x="8021479" y="1694974"/>
            <a:ext cx="2354461" cy="294323"/>
          </a:xfrm>
          <a:prstGeom prst="rect"/>
          <a:noFill/>
        </p:spPr>
        <p:txBody>
          <a:bodyPr anchor="t" rtlCol="0" wrap="none"/>
          <a:p>
            <a:pPr indent="0" marL="0">
              <a:lnSpc>
                <a:spcPts val="2317"/>
              </a:lnSpc>
              <a:buNone/>
            </a:pPr>
            <a:r>
              <a:rPr dirty="0" sz="1854" lang="en-US">
                <a:solidFill>
                  <a:srgbClr val="60A9FF"/>
                </a:solidFill>
                <a:latin typeface="Roboto Slab" pitchFamily="34" charset="0"/>
                <a:ea typeface="Roboto Slab" pitchFamily="34" charset="-122"/>
                <a:cs typeface="Roboto Slab" pitchFamily="34" charset="-120"/>
              </a:rPr>
              <a:t>Cell Movement</a:t>
            </a:r>
            <a:endParaRPr dirty="0" sz="1854" lang="en-US"/>
          </a:p>
        </p:txBody>
      </p:sp>
      <p:sp>
        <p:nvSpPr>
          <p:cNvPr id="1048607" name="Text 10"/>
          <p:cNvSpPr/>
          <p:nvPr/>
        </p:nvSpPr>
        <p:spPr>
          <a:xfrm>
            <a:off x="8021479" y="2102287"/>
            <a:ext cx="3767376" cy="2260283"/>
          </a:xfrm>
          <a:prstGeom prst="rect"/>
          <a:noFill/>
        </p:spPr>
        <p:txBody>
          <a:bodyPr anchor="t" rtlCol="0" wrap="square"/>
          <a:p>
            <a:pPr indent="0" marL="0">
              <a:lnSpc>
                <a:spcPts val="2225"/>
              </a:lnSpc>
              <a:buNone/>
            </a:pPr>
            <a:r>
              <a:rPr dirty="0" sz="1483" lang="en-US">
                <a:solidFill>
                  <a:srgbClr val="D6E5EF"/>
                </a:solidFill>
                <a:latin typeface="Roboto" pitchFamily="34" charset="0"/>
                <a:ea typeface="Roboto" pitchFamily="34" charset="-122"/>
                <a:cs typeface="Roboto" pitchFamily="34" charset="-120"/>
              </a:rPr>
              <a:t>The cytoskeleton plays a vital role in cell movement, both within the cell and for the cell as a whole. Actin filaments are involved in the movement of the cell itself, such as in crawling or amoeboid movement. Microtubules also facilitate movement by providing tracks for motor proteins that transport organelles and vesicles.</a:t>
            </a:r>
            <a:endParaRPr dirty="0" sz="1483" lang="en-US"/>
          </a:p>
        </p:txBody>
      </p:sp>
      <p:sp>
        <p:nvSpPr>
          <p:cNvPr id="1048608" name="Shape 11"/>
          <p:cNvSpPr/>
          <p:nvPr/>
        </p:nvSpPr>
        <p:spPr>
          <a:xfrm>
            <a:off x="2841546" y="4762738"/>
            <a:ext cx="423743" cy="423743"/>
          </a:xfrm>
          <a:prstGeom prst="roundRect">
            <a:avLst>
              <a:gd name="adj" fmla="val 26671"/>
            </a:avLst>
          </a:prstGeom>
          <a:solidFill>
            <a:srgbClr val="12161D"/>
          </a:solidFill>
        </p:spPr>
      </p:sp>
      <p:sp>
        <p:nvSpPr>
          <p:cNvPr id="1048609" name="Text 12"/>
          <p:cNvSpPr/>
          <p:nvPr/>
        </p:nvSpPr>
        <p:spPr>
          <a:xfrm>
            <a:off x="2977158" y="4833342"/>
            <a:ext cx="152519" cy="282535"/>
          </a:xfrm>
          <a:prstGeom prst="rect"/>
          <a:noFill/>
        </p:spPr>
        <p:txBody>
          <a:bodyPr anchor="t" rtlCol="0" wrap="none"/>
          <a:p>
            <a:pPr algn="ctr" indent="0" marL="0">
              <a:lnSpc>
                <a:spcPts val="2225"/>
              </a:lnSpc>
              <a:buNone/>
            </a:pPr>
            <a:r>
              <a:rPr dirty="0" sz="2225" lang="en-US">
                <a:solidFill>
                  <a:srgbClr val="60A9FF"/>
                </a:solidFill>
                <a:latin typeface="Roboto Slab" pitchFamily="34" charset="0"/>
                <a:ea typeface="Roboto Slab" pitchFamily="34" charset="-122"/>
                <a:cs typeface="Roboto Slab" pitchFamily="34" charset="-120"/>
              </a:rPr>
              <a:t>3</a:t>
            </a:r>
            <a:endParaRPr dirty="0" sz="2225" lang="en-US"/>
          </a:p>
        </p:txBody>
      </p:sp>
      <p:sp>
        <p:nvSpPr>
          <p:cNvPr id="1048610" name="Text 13"/>
          <p:cNvSpPr/>
          <p:nvPr/>
        </p:nvSpPr>
        <p:spPr>
          <a:xfrm>
            <a:off x="3453646" y="4762738"/>
            <a:ext cx="2551867" cy="294323"/>
          </a:xfrm>
          <a:prstGeom prst="rect"/>
          <a:noFill/>
        </p:spPr>
        <p:txBody>
          <a:bodyPr anchor="t" rtlCol="0" wrap="none"/>
          <a:p>
            <a:pPr indent="0" marL="0">
              <a:lnSpc>
                <a:spcPts val="2317"/>
              </a:lnSpc>
              <a:buNone/>
            </a:pPr>
            <a:r>
              <a:rPr dirty="0" sz="1854" lang="en-US">
                <a:solidFill>
                  <a:srgbClr val="60A9FF"/>
                </a:solidFill>
                <a:latin typeface="Roboto Slab" pitchFamily="34" charset="0"/>
                <a:ea typeface="Roboto Slab" pitchFamily="34" charset="-122"/>
                <a:cs typeface="Roboto Slab" pitchFamily="34" charset="-120"/>
              </a:rPr>
              <a:t>Intracellular Transport</a:t>
            </a:r>
            <a:endParaRPr dirty="0" sz="1854" lang="en-US"/>
          </a:p>
        </p:txBody>
      </p:sp>
      <p:sp>
        <p:nvSpPr>
          <p:cNvPr id="1048611" name="Text 14"/>
          <p:cNvSpPr/>
          <p:nvPr/>
        </p:nvSpPr>
        <p:spPr>
          <a:xfrm>
            <a:off x="3453646" y="5170051"/>
            <a:ext cx="3767376" cy="1977747"/>
          </a:xfrm>
          <a:prstGeom prst="rect"/>
          <a:noFill/>
        </p:spPr>
        <p:txBody>
          <a:bodyPr anchor="t" rtlCol="0" wrap="square"/>
          <a:p>
            <a:pPr indent="0" marL="0">
              <a:lnSpc>
                <a:spcPts val="2225"/>
              </a:lnSpc>
              <a:buNone/>
            </a:pPr>
            <a:r>
              <a:rPr dirty="0" sz="1483" lang="en-US">
                <a:solidFill>
                  <a:srgbClr val="D6E5EF"/>
                </a:solidFill>
                <a:latin typeface="Roboto" pitchFamily="34" charset="0"/>
                <a:ea typeface="Roboto" pitchFamily="34" charset="-122"/>
                <a:cs typeface="Roboto" pitchFamily="34" charset="-120"/>
              </a:rPr>
              <a:t>The cytoskeleton acts as a network of highways, facilitating the transport of organelles, vesicles, and other molecules throughout the cell. Motor proteins, such as kinesin and dynein, move along microtubules and actin filaments, carrying their cargo to different parts of the cell.</a:t>
            </a:r>
            <a:endParaRPr dirty="0" sz="1483" lang="en-US"/>
          </a:p>
        </p:txBody>
      </p:sp>
      <p:sp>
        <p:nvSpPr>
          <p:cNvPr id="1048612" name="Shape 15"/>
          <p:cNvSpPr/>
          <p:nvPr/>
        </p:nvSpPr>
        <p:spPr>
          <a:xfrm>
            <a:off x="7409378" y="4762738"/>
            <a:ext cx="423743" cy="423743"/>
          </a:xfrm>
          <a:prstGeom prst="roundRect">
            <a:avLst>
              <a:gd name="adj" fmla="val 26671"/>
            </a:avLst>
          </a:prstGeom>
          <a:solidFill>
            <a:srgbClr val="12161D"/>
          </a:solidFill>
        </p:spPr>
      </p:sp>
      <p:sp>
        <p:nvSpPr>
          <p:cNvPr id="1048613" name="Text 16"/>
          <p:cNvSpPr/>
          <p:nvPr/>
        </p:nvSpPr>
        <p:spPr>
          <a:xfrm>
            <a:off x="7539395" y="4833342"/>
            <a:ext cx="163711" cy="282535"/>
          </a:xfrm>
          <a:prstGeom prst="rect"/>
          <a:noFill/>
        </p:spPr>
        <p:txBody>
          <a:bodyPr anchor="t" rtlCol="0" wrap="none"/>
          <a:p>
            <a:pPr algn="ctr" indent="0" marL="0">
              <a:lnSpc>
                <a:spcPts val="2225"/>
              </a:lnSpc>
              <a:buNone/>
            </a:pPr>
            <a:r>
              <a:rPr dirty="0" sz="2225" lang="en-US">
                <a:solidFill>
                  <a:srgbClr val="60A9FF"/>
                </a:solidFill>
                <a:latin typeface="Roboto Slab" pitchFamily="34" charset="0"/>
                <a:ea typeface="Roboto Slab" pitchFamily="34" charset="-122"/>
                <a:cs typeface="Roboto Slab" pitchFamily="34" charset="-120"/>
              </a:rPr>
              <a:t>4</a:t>
            </a:r>
            <a:endParaRPr dirty="0" sz="2225" lang="en-US"/>
          </a:p>
        </p:txBody>
      </p:sp>
      <p:sp>
        <p:nvSpPr>
          <p:cNvPr id="1048614" name="Text 17"/>
          <p:cNvSpPr/>
          <p:nvPr/>
        </p:nvSpPr>
        <p:spPr>
          <a:xfrm>
            <a:off x="8021479" y="4762738"/>
            <a:ext cx="2354461" cy="294323"/>
          </a:xfrm>
          <a:prstGeom prst="rect"/>
          <a:noFill/>
        </p:spPr>
        <p:txBody>
          <a:bodyPr anchor="t" rtlCol="0" wrap="none"/>
          <a:p>
            <a:pPr indent="0" marL="0">
              <a:lnSpc>
                <a:spcPts val="2317"/>
              </a:lnSpc>
              <a:buNone/>
            </a:pPr>
            <a:r>
              <a:rPr dirty="0" sz="1854" lang="en-US">
                <a:solidFill>
                  <a:srgbClr val="60A9FF"/>
                </a:solidFill>
                <a:latin typeface="Roboto Slab" pitchFamily="34" charset="0"/>
                <a:ea typeface="Roboto Slab" pitchFamily="34" charset="-122"/>
                <a:cs typeface="Roboto Slab" pitchFamily="34" charset="-120"/>
              </a:rPr>
              <a:t>Cell Division</a:t>
            </a:r>
            <a:endParaRPr dirty="0" sz="1854" lang="en-US"/>
          </a:p>
        </p:txBody>
      </p:sp>
      <p:sp>
        <p:nvSpPr>
          <p:cNvPr id="1048615" name="Text 18"/>
          <p:cNvSpPr/>
          <p:nvPr/>
        </p:nvSpPr>
        <p:spPr>
          <a:xfrm>
            <a:off x="8021479" y="5170051"/>
            <a:ext cx="3767376" cy="2542818"/>
          </a:xfrm>
          <a:prstGeom prst="rect"/>
          <a:noFill/>
        </p:spPr>
        <p:txBody>
          <a:bodyPr anchor="t" rtlCol="0" wrap="square"/>
          <a:p>
            <a:pPr indent="0" marL="0">
              <a:lnSpc>
                <a:spcPts val="2225"/>
              </a:lnSpc>
              <a:buNone/>
            </a:pPr>
            <a:r>
              <a:rPr dirty="0" sz="1483" lang="en-US">
                <a:solidFill>
                  <a:srgbClr val="D6E5EF"/>
                </a:solidFill>
                <a:latin typeface="Roboto" pitchFamily="34" charset="0"/>
                <a:ea typeface="Roboto" pitchFamily="34" charset="-122"/>
                <a:cs typeface="Roboto" pitchFamily="34" charset="-120"/>
              </a:rPr>
              <a:t>The cytoskeleton plays a crucial role in cell division, ensuring that chromosomes are accurately separated into daughter cells. Microtubules form the spindle fibers that attach to chromosomes and pull them apart during mitosis and meiosis. Actin filaments also participate in cell division by forming the contractile ring that pinches the cell in two.</a:t>
            </a:r>
            <a:endParaRPr dirty="0" sz="1483"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sp>
        <p:nvSpPr>
          <p:cNvPr id="1048619" name="Shape 0"/>
          <p:cNvSpPr/>
          <p:nvPr/>
        </p:nvSpPr>
        <p:spPr>
          <a:xfrm>
            <a:off x="0" y="0"/>
            <a:ext cx="14630400" cy="8229600"/>
          </a:xfrm>
          <a:prstGeom prst="rect"/>
          <a:solidFill>
            <a:srgbClr val="171B21"/>
          </a:solidFill>
        </p:spPr>
      </p:sp>
      <p:sp>
        <p:nvSpPr>
          <p:cNvPr id="1048621" name="Text 2"/>
          <p:cNvSpPr/>
          <p:nvPr/>
        </p:nvSpPr>
        <p:spPr>
          <a:xfrm>
            <a:off x="3026688" y="496967"/>
            <a:ext cx="8576905" cy="1128236"/>
          </a:xfrm>
          <a:prstGeom prst="rect"/>
          <a:noFill/>
        </p:spPr>
        <p:txBody>
          <a:bodyPr anchor="t" rtlCol="0" wrap="square"/>
          <a:p>
            <a:pPr indent="0" marL="0">
              <a:lnSpc>
                <a:spcPts val="4443"/>
              </a:lnSpc>
              <a:buNone/>
            </a:pPr>
            <a:r>
              <a:rPr dirty="0" sz="3554" lang="en-US">
                <a:solidFill>
                  <a:srgbClr val="60A9FF"/>
                </a:solidFill>
                <a:latin typeface="Roboto Slab" pitchFamily="34" charset="0"/>
                <a:ea typeface="Roboto Slab" pitchFamily="34" charset="-122"/>
                <a:cs typeface="Roboto Slab" pitchFamily="34" charset="-120"/>
              </a:rPr>
              <a:t>Structure and Composition of the Nucleus</a:t>
            </a:r>
            <a:endParaRPr dirty="0" sz="3554" lang="en-US"/>
          </a:p>
        </p:txBody>
      </p:sp>
      <p:sp>
        <p:nvSpPr>
          <p:cNvPr id="1048622" name="Shape 3"/>
          <p:cNvSpPr/>
          <p:nvPr/>
        </p:nvSpPr>
        <p:spPr>
          <a:xfrm>
            <a:off x="3026688" y="1986320"/>
            <a:ext cx="4198263" cy="3189208"/>
          </a:xfrm>
          <a:prstGeom prst="roundRect">
            <a:avLst>
              <a:gd name="adj" fmla="val 3397"/>
            </a:avLst>
          </a:prstGeom>
          <a:solidFill>
            <a:srgbClr val="12161D"/>
          </a:solidFill>
        </p:spPr>
      </p:sp>
      <p:sp>
        <p:nvSpPr>
          <p:cNvPr id="1048623" name="Text 4"/>
          <p:cNvSpPr/>
          <p:nvPr/>
        </p:nvSpPr>
        <p:spPr>
          <a:xfrm>
            <a:off x="3207187" y="2166818"/>
            <a:ext cx="2257068" cy="282178"/>
          </a:xfrm>
          <a:prstGeom prst="rect"/>
          <a:noFill/>
        </p:spPr>
        <p:txBody>
          <a:bodyPr anchor="t" rtlCol="0" wrap="none"/>
          <a:p>
            <a:pPr indent="0" marL="0">
              <a:lnSpc>
                <a:spcPts val="2222"/>
              </a:lnSpc>
              <a:buNone/>
            </a:pPr>
            <a:r>
              <a:rPr dirty="0" sz="1777" lang="en-US">
                <a:solidFill>
                  <a:srgbClr val="60A9FF"/>
                </a:solidFill>
                <a:latin typeface="Roboto Slab" pitchFamily="34" charset="0"/>
                <a:ea typeface="Roboto Slab" pitchFamily="34" charset="-122"/>
                <a:cs typeface="Roboto Slab" pitchFamily="34" charset="-120"/>
              </a:rPr>
              <a:t>Nuclear Envelope</a:t>
            </a:r>
            <a:endParaRPr dirty="0" sz="1777" lang="en-US"/>
          </a:p>
        </p:txBody>
      </p:sp>
      <p:sp>
        <p:nvSpPr>
          <p:cNvPr id="1048624" name="Text 5"/>
          <p:cNvSpPr/>
          <p:nvPr/>
        </p:nvSpPr>
        <p:spPr>
          <a:xfrm>
            <a:off x="3207187" y="2557224"/>
            <a:ext cx="3837265" cy="2437805"/>
          </a:xfrm>
          <a:prstGeom prst="rect"/>
          <a:noFill/>
        </p:spPr>
        <p:txBody>
          <a:bodyPr anchor="t" rtlCol="0" wrap="square"/>
          <a:p>
            <a:pPr indent="0" marL="0">
              <a:lnSpc>
                <a:spcPts val="2133"/>
              </a:lnSpc>
              <a:buNone/>
            </a:pPr>
            <a:r>
              <a:rPr dirty="0" sz="1422" lang="en-US">
                <a:solidFill>
                  <a:srgbClr val="D6E5EF"/>
                </a:solidFill>
                <a:latin typeface="Roboto" pitchFamily="34" charset="0"/>
                <a:ea typeface="Roboto" pitchFamily="34" charset="-122"/>
                <a:cs typeface="Roboto" pitchFamily="34" charset="-120"/>
              </a:rPr>
              <a:t>The nuclear envelope is a double membrane that encloses the nucleus. It regulates the passage of molecules between the nucleus and the cytoplasm. The outer membrane is continuous with the endoplasmic reticulum (ER) and contains ribosomes. The inner membrane is lined by the nuclear lamina, a meshwork of intermediate filaments that provides structural support to the nuclear envelope.</a:t>
            </a:r>
            <a:endParaRPr dirty="0" sz="1422" lang="en-US"/>
          </a:p>
        </p:txBody>
      </p:sp>
      <p:sp>
        <p:nvSpPr>
          <p:cNvPr id="1048625" name="Shape 6"/>
          <p:cNvSpPr/>
          <p:nvPr/>
        </p:nvSpPr>
        <p:spPr>
          <a:xfrm>
            <a:off x="7405449" y="1986320"/>
            <a:ext cx="4198263" cy="3189208"/>
          </a:xfrm>
          <a:prstGeom prst="roundRect">
            <a:avLst>
              <a:gd name="adj" fmla="val 3397"/>
            </a:avLst>
          </a:prstGeom>
          <a:solidFill>
            <a:srgbClr val="12161D"/>
          </a:solidFill>
        </p:spPr>
      </p:sp>
      <p:sp>
        <p:nvSpPr>
          <p:cNvPr id="1048626" name="Text 7"/>
          <p:cNvSpPr/>
          <p:nvPr/>
        </p:nvSpPr>
        <p:spPr>
          <a:xfrm>
            <a:off x="7585948" y="2166818"/>
            <a:ext cx="2257068" cy="282178"/>
          </a:xfrm>
          <a:prstGeom prst="rect"/>
          <a:noFill/>
        </p:spPr>
        <p:txBody>
          <a:bodyPr anchor="t" rtlCol="0" wrap="none"/>
          <a:p>
            <a:pPr indent="0" marL="0">
              <a:lnSpc>
                <a:spcPts val="2222"/>
              </a:lnSpc>
              <a:buNone/>
            </a:pPr>
            <a:r>
              <a:rPr dirty="0" sz="1777" lang="en-US">
                <a:solidFill>
                  <a:srgbClr val="60A9FF"/>
                </a:solidFill>
                <a:latin typeface="Roboto Slab" pitchFamily="34" charset="0"/>
                <a:ea typeface="Roboto Slab" pitchFamily="34" charset="-122"/>
                <a:cs typeface="Roboto Slab" pitchFamily="34" charset="-120"/>
              </a:rPr>
              <a:t>Nucleoplasm</a:t>
            </a:r>
            <a:endParaRPr dirty="0" sz="1777" lang="en-US"/>
          </a:p>
        </p:txBody>
      </p:sp>
      <p:sp>
        <p:nvSpPr>
          <p:cNvPr id="1048627" name="Text 8"/>
          <p:cNvSpPr/>
          <p:nvPr/>
        </p:nvSpPr>
        <p:spPr>
          <a:xfrm>
            <a:off x="7585948" y="2557224"/>
            <a:ext cx="3837265" cy="1625203"/>
          </a:xfrm>
          <a:prstGeom prst="rect"/>
          <a:noFill/>
        </p:spPr>
        <p:txBody>
          <a:bodyPr anchor="t" rtlCol="0" wrap="square"/>
          <a:p>
            <a:pPr indent="0" marL="0">
              <a:lnSpc>
                <a:spcPts val="2133"/>
              </a:lnSpc>
              <a:buNone/>
            </a:pPr>
            <a:r>
              <a:rPr dirty="0" sz="1422" lang="en-US">
                <a:solidFill>
                  <a:srgbClr val="D6E5EF"/>
                </a:solidFill>
                <a:latin typeface="Roboto" pitchFamily="34" charset="0"/>
                <a:ea typeface="Roboto" pitchFamily="34" charset="-122"/>
                <a:cs typeface="Roboto" pitchFamily="34" charset="-120"/>
              </a:rPr>
              <a:t>The nucleoplasm is the gel-like substance within the nucleus. It contains the genetic material (DNA) in the form of chromatin. The nucleoplasm also contains various enzymes, proteins, and other molecules involved in DNA replication, transcription, and RNA processing.</a:t>
            </a:r>
            <a:endParaRPr dirty="0" sz="1422" lang="en-US"/>
          </a:p>
        </p:txBody>
      </p:sp>
      <p:sp>
        <p:nvSpPr>
          <p:cNvPr id="1048628" name="Shape 9"/>
          <p:cNvSpPr/>
          <p:nvPr/>
        </p:nvSpPr>
        <p:spPr>
          <a:xfrm>
            <a:off x="3026688" y="5356027"/>
            <a:ext cx="4198263" cy="2376607"/>
          </a:xfrm>
          <a:prstGeom prst="roundRect">
            <a:avLst>
              <a:gd name="adj" fmla="val 4559"/>
            </a:avLst>
          </a:prstGeom>
          <a:solidFill>
            <a:srgbClr val="12161D"/>
          </a:solidFill>
        </p:spPr>
      </p:sp>
      <p:sp>
        <p:nvSpPr>
          <p:cNvPr id="1048629" name="Text 10"/>
          <p:cNvSpPr/>
          <p:nvPr/>
        </p:nvSpPr>
        <p:spPr>
          <a:xfrm>
            <a:off x="3207187" y="5536525"/>
            <a:ext cx="2257068" cy="282178"/>
          </a:xfrm>
          <a:prstGeom prst="rect"/>
          <a:noFill/>
        </p:spPr>
        <p:txBody>
          <a:bodyPr anchor="t" rtlCol="0" wrap="none"/>
          <a:p>
            <a:pPr indent="0" marL="0">
              <a:lnSpc>
                <a:spcPts val="2222"/>
              </a:lnSpc>
              <a:buNone/>
            </a:pPr>
            <a:r>
              <a:rPr dirty="0" sz="1777" lang="en-US">
                <a:solidFill>
                  <a:srgbClr val="60A9FF"/>
                </a:solidFill>
                <a:latin typeface="Roboto Slab" pitchFamily="34" charset="0"/>
                <a:ea typeface="Roboto Slab" pitchFamily="34" charset="-122"/>
                <a:cs typeface="Roboto Slab" pitchFamily="34" charset="-120"/>
              </a:rPr>
              <a:t>Nucleolus</a:t>
            </a:r>
            <a:endParaRPr dirty="0" sz="1777" lang="en-US"/>
          </a:p>
        </p:txBody>
      </p:sp>
      <p:sp>
        <p:nvSpPr>
          <p:cNvPr id="1048630" name="Text 11"/>
          <p:cNvSpPr/>
          <p:nvPr/>
        </p:nvSpPr>
        <p:spPr>
          <a:xfrm>
            <a:off x="3207187" y="5926931"/>
            <a:ext cx="3837265" cy="1625203"/>
          </a:xfrm>
          <a:prstGeom prst="rect"/>
          <a:noFill/>
        </p:spPr>
        <p:txBody>
          <a:bodyPr anchor="t" rtlCol="0" wrap="square"/>
          <a:p>
            <a:pPr indent="0" marL="0">
              <a:lnSpc>
                <a:spcPts val="2133"/>
              </a:lnSpc>
              <a:buNone/>
            </a:pPr>
            <a:r>
              <a:rPr dirty="0" sz="1422" lang="en-US">
                <a:solidFill>
                  <a:srgbClr val="D6E5EF"/>
                </a:solidFill>
                <a:latin typeface="Roboto" pitchFamily="34" charset="0"/>
                <a:ea typeface="Roboto" pitchFamily="34" charset="-122"/>
                <a:cs typeface="Roboto" pitchFamily="34" charset="-120"/>
              </a:rPr>
              <a:t>The nucleolus is a dense region within the nucleus where ribosomes are assembled. It contains ribosomal RNA (rRNA) genes, which are transcribed into rRNA. The nucleolus also contains proteins that assemble with rRNA to form ribosomal subunits.</a:t>
            </a:r>
            <a:endParaRPr dirty="0" sz="1422" lang="en-US"/>
          </a:p>
        </p:txBody>
      </p:sp>
      <p:sp>
        <p:nvSpPr>
          <p:cNvPr id="1048631" name="Shape 12"/>
          <p:cNvSpPr/>
          <p:nvPr/>
        </p:nvSpPr>
        <p:spPr>
          <a:xfrm>
            <a:off x="7405449" y="5356027"/>
            <a:ext cx="4198263" cy="2376607"/>
          </a:xfrm>
          <a:prstGeom prst="roundRect">
            <a:avLst>
              <a:gd name="adj" fmla="val 4559"/>
            </a:avLst>
          </a:prstGeom>
          <a:solidFill>
            <a:srgbClr val="12161D"/>
          </a:solidFill>
        </p:spPr>
      </p:sp>
      <p:sp>
        <p:nvSpPr>
          <p:cNvPr id="1048632" name="Text 13"/>
          <p:cNvSpPr/>
          <p:nvPr/>
        </p:nvSpPr>
        <p:spPr>
          <a:xfrm>
            <a:off x="7585948" y="5536525"/>
            <a:ext cx="2257068" cy="282178"/>
          </a:xfrm>
          <a:prstGeom prst="rect"/>
          <a:noFill/>
        </p:spPr>
        <p:txBody>
          <a:bodyPr anchor="t" rtlCol="0" wrap="none"/>
          <a:p>
            <a:pPr indent="0" marL="0">
              <a:lnSpc>
                <a:spcPts val="2222"/>
              </a:lnSpc>
              <a:buNone/>
            </a:pPr>
            <a:r>
              <a:rPr dirty="0" sz="1777" lang="en-US">
                <a:solidFill>
                  <a:srgbClr val="60A9FF"/>
                </a:solidFill>
                <a:latin typeface="Roboto Slab" pitchFamily="34" charset="0"/>
                <a:ea typeface="Roboto Slab" pitchFamily="34" charset="-122"/>
                <a:cs typeface="Roboto Slab" pitchFamily="34" charset="-120"/>
              </a:rPr>
              <a:t>Chromatin</a:t>
            </a:r>
            <a:endParaRPr dirty="0" sz="1777" lang="en-US"/>
          </a:p>
        </p:txBody>
      </p:sp>
      <p:sp>
        <p:nvSpPr>
          <p:cNvPr id="1048633" name="Text 14"/>
          <p:cNvSpPr/>
          <p:nvPr/>
        </p:nvSpPr>
        <p:spPr>
          <a:xfrm>
            <a:off x="7585948" y="5926931"/>
            <a:ext cx="3837265" cy="1625203"/>
          </a:xfrm>
          <a:prstGeom prst="rect"/>
          <a:noFill/>
        </p:spPr>
        <p:txBody>
          <a:bodyPr anchor="t" rtlCol="0" wrap="square"/>
          <a:p>
            <a:pPr indent="0" marL="0">
              <a:lnSpc>
                <a:spcPts val="2133"/>
              </a:lnSpc>
              <a:buNone/>
            </a:pPr>
            <a:r>
              <a:rPr dirty="0" sz="1422" lang="en-US">
                <a:solidFill>
                  <a:srgbClr val="D6E5EF"/>
                </a:solidFill>
                <a:latin typeface="Roboto" pitchFamily="34" charset="0"/>
                <a:ea typeface="Roboto" pitchFamily="34" charset="-122"/>
                <a:cs typeface="Roboto" pitchFamily="34" charset="-120"/>
              </a:rPr>
              <a:t>Chromatin is the complex of DNA and proteins found within the nucleus. It consists of DNA wrapped around histone proteins, which help to compact and organize the DNA. During cell division, chromatin condenses into visible chromosomes.</a:t>
            </a:r>
            <a:endParaRPr dirty="0" sz="1422"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sp>
        <p:nvSpPr>
          <p:cNvPr id="1048637" name="Shape 0"/>
          <p:cNvSpPr/>
          <p:nvPr/>
        </p:nvSpPr>
        <p:spPr>
          <a:xfrm>
            <a:off x="0" y="0"/>
            <a:ext cx="14630400" cy="8229600"/>
          </a:xfrm>
          <a:prstGeom prst="rect"/>
          <a:solidFill>
            <a:srgbClr val="171B21"/>
          </a:solidFill>
        </p:spPr>
      </p:sp>
      <p:sp>
        <p:nvSpPr>
          <p:cNvPr id="1048639" name="Text 2"/>
          <p:cNvSpPr/>
          <p:nvPr/>
        </p:nvSpPr>
        <p:spPr>
          <a:xfrm>
            <a:off x="3354467" y="458629"/>
            <a:ext cx="7213521" cy="521137"/>
          </a:xfrm>
          <a:prstGeom prst="rect"/>
          <a:noFill/>
        </p:spPr>
        <p:txBody>
          <a:bodyPr anchor="t" rtlCol="0" wrap="none"/>
          <a:p>
            <a:pPr indent="0" marL="0">
              <a:lnSpc>
                <a:spcPts val="4103"/>
              </a:lnSpc>
              <a:buNone/>
            </a:pPr>
            <a:r>
              <a:rPr dirty="0" sz="3283" lang="en-US">
                <a:solidFill>
                  <a:srgbClr val="60A9FF"/>
                </a:solidFill>
                <a:latin typeface="Roboto Slab" pitchFamily="34" charset="0"/>
                <a:ea typeface="Roboto Slab" pitchFamily="34" charset="-122"/>
                <a:cs typeface="Roboto Slab" pitchFamily="34" charset="-120"/>
              </a:rPr>
              <a:t>Roles of the Nucleus in Cell Function</a:t>
            </a:r>
            <a:endParaRPr dirty="0" sz="3283" lang="en-US"/>
          </a:p>
        </p:txBody>
      </p:sp>
      <p:pic>
        <p:nvPicPr>
          <p:cNvPr id="2097158" name="Image 0" descr="preencoded.png"/>
          <p:cNvPicPr>
            <a:picLocks noChangeAspect="1"/>
          </p:cNvPicPr>
          <p:nvPr/>
        </p:nvPicPr>
        <p:blipFill>
          <a:blip xmlns:r="http://schemas.openxmlformats.org/officeDocument/2006/relationships" r:embed="rId1"/>
          <a:stretch>
            <a:fillRect/>
          </a:stretch>
        </p:blipFill>
        <p:spPr>
          <a:xfrm>
            <a:off x="3354467" y="1313259"/>
            <a:ext cx="1980248" cy="666988"/>
          </a:xfrm>
          <a:prstGeom prst="rect"/>
        </p:spPr>
      </p:pic>
      <p:sp>
        <p:nvSpPr>
          <p:cNvPr id="1048640" name="Text 3"/>
          <p:cNvSpPr/>
          <p:nvPr/>
        </p:nvSpPr>
        <p:spPr>
          <a:xfrm>
            <a:off x="3521154" y="2230279"/>
            <a:ext cx="1646873" cy="781526"/>
          </a:xfrm>
          <a:prstGeom prst="rect"/>
          <a:noFill/>
        </p:spPr>
        <p:txBody>
          <a:bodyPr anchor="t" rtlCol="0" wrap="square"/>
          <a:p>
            <a:pPr algn="l" indent="0" marL="0">
              <a:lnSpc>
                <a:spcPts val="2052"/>
              </a:lnSpc>
              <a:buNone/>
            </a:pPr>
            <a:r>
              <a:rPr dirty="0" sz="1641" lang="en-US">
                <a:solidFill>
                  <a:srgbClr val="60A9FF"/>
                </a:solidFill>
                <a:latin typeface="Roboto Slab" pitchFamily="34" charset="0"/>
                <a:ea typeface="Roboto Slab" pitchFamily="34" charset="-122"/>
                <a:cs typeface="Roboto Slab" pitchFamily="34" charset="-120"/>
              </a:rPr>
              <a:t>Genetic Information Storage</a:t>
            </a:r>
            <a:endParaRPr dirty="0" sz="1641" lang="en-US"/>
          </a:p>
        </p:txBody>
      </p:sp>
      <p:sp>
        <p:nvSpPr>
          <p:cNvPr id="1048641" name="Text 4"/>
          <p:cNvSpPr/>
          <p:nvPr/>
        </p:nvSpPr>
        <p:spPr>
          <a:xfrm>
            <a:off x="3521154" y="3111818"/>
            <a:ext cx="1646873" cy="2501503"/>
          </a:xfrm>
          <a:prstGeom prst="rect"/>
          <a:noFill/>
        </p:spPr>
        <p:txBody>
          <a:bodyPr anchor="t" rtlCol="0" wrap="square"/>
          <a:p>
            <a:pPr algn="l" indent="0" marL="0">
              <a:lnSpc>
                <a:spcPts val="1970"/>
              </a:lnSpc>
              <a:buNone/>
            </a:pPr>
            <a:r>
              <a:rPr dirty="0" sz="1313" lang="en-US">
                <a:solidFill>
                  <a:srgbClr val="D6E5EF"/>
                </a:solidFill>
                <a:latin typeface="Roboto" pitchFamily="34" charset="0"/>
                <a:ea typeface="Roboto" pitchFamily="34" charset="-122"/>
                <a:cs typeface="Roboto" pitchFamily="34" charset="-120"/>
              </a:rPr>
              <a:t>The nucleus serves as the central repository for the cell's genetic information, contained in DNA. DNA is organized into chromosomes, which carry the instructions for building and maintaining the cell.</a:t>
            </a:r>
            <a:endParaRPr dirty="0" sz="1313" lang="en-US"/>
          </a:p>
        </p:txBody>
      </p:sp>
      <p:pic>
        <p:nvPicPr>
          <p:cNvPr id="2097159" name="Image 1" descr="preencoded.png"/>
          <p:cNvPicPr>
            <a:picLocks noChangeAspect="1"/>
          </p:cNvPicPr>
          <p:nvPr/>
        </p:nvPicPr>
        <p:blipFill>
          <a:blip xmlns:r="http://schemas.openxmlformats.org/officeDocument/2006/relationships" r:embed="rId2"/>
          <a:stretch>
            <a:fillRect/>
          </a:stretch>
        </p:blipFill>
        <p:spPr>
          <a:xfrm>
            <a:off x="5334714" y="1313259"/>
            <a:ext cx="1980367" cy="666988"/>
          </a:xfrm>
          <a:prstGeom prst="rect"/>
        </p:spPr>
      </p:pic>
      <p:sp>
        <p:nvSpPr>
          <p:cNvPr id="1048642" name="Text 5"/>
          <p:cNvSpPr/>
          <p:nvPr/>
        </p:nvSpPr>
        <p:spPr>
          <a:xfrm>
            <a:off x="5501402" y="2230279"/>
            <a:ext cx="1646992" cy="260509"/>
          </a:xfrm>
          <a:prstGeom prst="rect"/>
          <a:noFill/>
        </p:spPr>
        <p:txBody>
          <a:bodyPr anchor="t" rtlCol="0" wrap="none"/>
          <a:p>
            <a:pPr algn="l" indent="0" marL="0">
              <a:lnSpc>
                <a:spcPts val="2052"/>
              </a:lnSpc>
              <a:buNone/>
            </a:pPr>
            <a:r>
              <a:rPr dirty="0" sz="1641" lang="en-US">
                <a:solidFill>
                  <a:srgbClr val="60A9FF"/>
                </a:solidFill>
                <a:latin typeface="Roboto Slab" pitchFamily="34" charset="0"/>
                <a:ea typeface="Roboto Slab" pitchFamily="34" charset="-122"/>
                <a:cs typeface="Roboto Slab" pitchFamily="34" charset="-120"/>
              </a:rPr>
              <a:t>DNA Replication</a:t>
            </a:r>
            <a:endParaRPr dirty="0" sz="1641" lang="en-US"/>
          </a:p>
        </p:txBody>
      </p:sp>
      <p:sp>
        <p:nvSpPr>
          <p:cNvPr id="1048643" name="Text 6"/>
          <p:cNvSpPr/>
          <p:nvPr/>
        </p:nvSpPr>
        <p:spPr>
          <a:xfrm>
            <a:off x="5501402" y="2590800"/>
            <a:ext cx="1646992" cy="4002405"/>
          </a:xfrm>
          <a:prstGeom prst="rect"/>
          <a:noFill/>
        </p:spPr>
        <p:txBody>
          <a:bodyPr anchor="t" rtlCol="0" wrap="square"/>
          <a:p>
            <a:pPr algn="l" indent="0" marL="0">
              <a:lnSpc>
                <a:spcPts val="1970"/>
              </a:lnSpc>
              <a:buNone/>
            </a:pPr>
            <a:r>
              <a:rPr dirty="0" sz="1313" lang="en-US">
                <a:solidFill>
                  <a:srgbClr val="D6E5EF"/>
                </a:solidFill>
                <a:latin typeface="Roboto" pitchFamily="34" charset="0"/>
                <a:ea typeface="Roboto" pitchFamily="34" charset="-122"/>
                <a:cs typeface="Roboto" pitchFamily="34" charset="-120"/>
              </a:rPr>
              <a:t>The nucleus is where DNA replication occurs, ensuring that each daughter cell receives a complete copy of the genetic material. This process involves unwinding the DNA double helix, synthesizing new strands complementary to the original strands, and packaging the newly replicated DNA into chromosomes.</a:t>
            </a:r>
            <a:endParaRPr dirty="0" sz="1313" lang="en-US"/>
          </a:p>
        </p:txBody>
      </p:sp>
      <p:pic>
        <p:nvPicPr>
          <p:cNvPr id="2097160" name="Image 2" descr="preencoded.png"/>
          <p:cNvPicPr>
            <a:picLocks noChangeAspect="1"/>
          </p:cNvPicPr>
          <p:nvPr/>
        </p:nvPicPr>
        <p:blipFill>
          <a:blip xmlns:r="http://schemas.openxmlformats.org/officeDocument/2006/relationships" r:embed="rId3"/>
          <a:stretch>
            <a:fillRect/>
          </a:stretch>
        </p:blipFill>
        <p:spPr>
          <a:xfrm>
            <a:off x="7315081" y="1313259"/>
            <a:ext cx="1980367" cy="666988"/>
          </a:xfrm>
          <a:prstGeom prst="rect"/>
        </p:spPr>
      </p:pic>
      <p:sp>
        <p:nvSpPr>
          <p:cNvPr id="1048644" name="Text 7"/>
          <p:cNvSpPr/>
          <p:nvPr/>
        </p:nvSpPr>
        <p:spPr>
          <a:xfrm>
            <a:off x="7481768" y="2230279"/>
            <a:ext cx="1646992" cy="260509"/>
          </a:xfrm>
          <a:prstGeom prst="rect"/>
          <a:noFill/>
        </p:spPr>
        <p:txBody>
          <a:bodyPr anchor="t" rtlCol="0" wrap="none"/>
          <a:p>
            <a:pPr algn="l" indent="0" marL="0">
              <a:lnSpc>
                <a:spcPts val="2052"/>
              </a:lnSpc>
              <a:buNone/>
            </a:pPr>
            <a:r>
              <a:rPr dirty="0" sz="1641" lang="en-US">
                <a:solidFill>
                  <a:srgbClr val="60A9FF"/>
                </a:solidFill>
                <a:latin typeface="Roboto Slab" pitchFamily="34" charset="0"/>
                <a:ea typeface="Roboto Slab" pitchFamily="34" charset="-122"/>
                <a:cs typeface="Roboto Slab" pitchFamily="34" charset="-120"/>
              </a:rPr>
              <a:t>Transcription</a:t>
            </a:r>
            <a:endParaRPr dirty="0" sz="1641" lang="en-US"/>
          </a:p>
        </p:txBody>
      </p:sp>
      <p:sp>
        <p:nvSpPr>
          <p:cNvPr id="1048645" name="Text 8"/>
          <p:cNvSpPr/>
          <p:nvPr/>
        </p:nvSpPr>
        <p:spPr>
          <a:xfrm>
            <a:off x="7481768" y="2590800"/>
            <a:ext cx="1646992" cy="4002405"/>
          </a:xfrm>
          <a:prstGeom prst="rect"/>
          <a:noFill/>
        </p:spPr>
        <p:txBody>
          <a:bodyPr anchor="t" rtlCol="0" wrap="square"/>
          <a:p>
            <a:pPr algn="l" indent="0" marL="0">
              <a:lnSpc>
                <a:spcPts val="1970"/>
              </a:lnSpc>
              <a:buNone/>
            </a:pPr>
            <a:r>
              <a:rPr dirty="0" sz="1313" lang="en-US">
                <a:solidFill>
                  <a:srgbClr val="D6E5EF"/>
                </a:solidFill>
                <a:latin typeface="Roboto" pitchFamily="34" charset="0"/>
                <a:ea typeface="Roboto" pitchFamily="34" charset="-122"/>
                <a:cs typeface="Roboto" pitchFamily="34" charset="-120"/>
              </a:rPr>
              <a:t>Transcription is the process of copying DNA into RNA. This occurs in the nucleus, where specific regions of DNA are transcribed into messenger RNA (mRNA). mRNA carries the genetic information from the nucleus to the ribosomes in the cytoplasm, where it is translated into proteins.</a:t>
            </a:r>
            <a:endParaRPr dirty="0" sz="1313" lang="en-US"/>
          </a:p>
        </p:txBody>
      </p:sp>
      <p:pic>
        <p:nvPicPr>
          <p:cNvPr id="2097161" name="Image 3" descr="preencoded.png"/>
          <p:cNvPicPr>
            <a:picLocks noChangeAspect="1"/>
          </p:cNvPicPr>
          <p:nvPr/>
        </p:nvPicPr>
        <p:blipFill>
          <a:blip xmlns:r="http://schemas.openxmlformats.org/officeDocument/2006/relationships" r:embed="rId4"/>
          <a:stretch>
            <a:fillRect/>
          </a:stretch>
        </p:blipFill>
        <p:spPr>
          <a:xfrm>
            <a:off x="9295448" y="1313259"/>
            <a:ext cx="1980367" cy="666988"/>
          </a:xfrm>
          <a:prstGeom prst="rect"/>
        </p:spPr>
      </p:pic>
      <p:sp>
        <p:nvSpPr>
          <p:cNvPr id="1048646" name="Text 9"/>
          <p:cNvSpPr/>
          <p:nvPr/>
        </p:nvSpPr>
        <p:spPr>
          <a:xfrm>
            <a:off x="9462135" y="2230279"/>
            <a:ext cx="1646992" cy="521017"/>
          </a:xfrm>
          <a:prstGeom prst="rect"/>
          <a:noFill/>
        </p:spPr>
        <p:txBody>
          <a:bodyPr anchor="t" rtlCol="0" wrap="square"/>
          <a:p>
            <a:pPr algn="l" indent="0" marL="0">
              <a:lnSpc>
                <a:spcPts val="2052"/>
              </a:lnSpc>
              <a:buNone/>
            </a:pPr>
            <a:r>
              <a:rPr dirty="0" sz="1641" lang="en-US">
                <a:solidFill>
                  <a:srgbClr val="60A9FF"/>
                </a:solidFill>
                <a:latin typeface="Roboto Slab" pitchFamily="34" charset="0"/>
                <a:ea typeface="Roboto Slab" pitchFamily="34" charset="-122"/>
                <a:cs typeface="Roboto Slab" pitchFamily="34" charset="-120"/>
              </a:rPr>
              <a:t>Regulation of Gene Expression</a:t>
            </a:r>
            <a:endParaRPr dirty="0" sz="1641" lang="en-US"/>
          </a:p>
        </p:txBody>
      </p:sp>
      <p:sp>
        <p:nvSpPr>
          <p:cNvPr id="1048647" name="Text 10"/>
          <p:cNvSpPr/>
          <p:nvPr/>
        </p:nvSpPr>
        <p:spPr>
          <a:xfrm>
            <a:off x="9462135" y="2851309"/>
            <a:ext cx="1646992" cy="4752856"/>
          </a:xfrm>
          <a:prstGeom prst="rect"/>
          <a:noFill/>
        </p:spPr>
        <p:txBody>
          <a:bodyPr anchor="t" rtlCol="0" wrap="square"/>
          <a:p>
            <a:pPr algn="l" indent="0" marL="0">
              <a:lnSpc>
                <a:spcPts val="1970"/>
              </a:lnSpc>
              <a:buNone/>
            </a:pPr>
            <a:r>
              <a:rPr dirty="0" sz="1313" lang="en-US">
                <a:solidFill>
                  <a:srgbClr val="D6E5EF"/>
                </a:solidFill>
                <a:latin typeface="Roboto" pitchFamily="34" charset="0"/>
                <a:ea typeface="Roboto" pitchFamily="34" charset="-122"/>
                <a:cs typeface="Roboto" pitchFamily="34" charset="-120"/>
              </a:rPr>
              <a:t>The nucleus plays a crucial role in regulating gene expression, controlling which genes are transcribed and translated into proteins. This regulation ensures that the appropriate proteins are produced at the right time and in the right amount, maintaining cellular function and responding to changing environmental conditions.</a:t>
            </a:r>
            <a:endParaRPr dirty="0" sz="1313"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sp>
        <p:nvSpPr>
          <p:cNvPr id="1048651" name="Shape 0"/>
          <p:cNvSpPr/>
          <p:nvPr/>
        </p:nvSpPr>
        <p:spPr>
          <a:xfrm>
            <a:off x="0" y="0"/>
            <a:ext cx="14630400" cy="8229600"/>
          </a:xfrm>
          <a:prstGeom prst="rect"/>
          <a:solidFill>
            <a:srgbClr val="171B21"/>
          </a:solidFill>
        </p:spPr>
      </p:sp>
      <p:sp>
        <p:nvSpPr>
          <p:cNvPr id="1048653" name="Text 2"/>
          <p:cNvSpPr/>
          <p:nvPr/>
        </p:nvSpPr>
        <p:spPr>
          <a:xfrm>
            <a:off x="3525679" y="438745"/>
            <a:ext cx="7578923" cy="997029"/>
          </a:xfrm>
          <a:prstGeom prst="rect"/>
          <a:noFill/>
        </p:spPr>
        <p:txBody>
          <a:bodyPr anchor="t" rtlCol="0" wrap="square"/>
          <a:p>
            <a:pPr indent="0" marL="0">
              <a:lnSpc>
                <a:spcPts val="3926"/>
              </a:lnSpc>
              <a:buNone/>
            </a:pPr>
            <a:r>
              <a:rPr dirty="0" sz="3141" lang="en-US">
                <a:solidFill>
                  <a:srgbClr val="60A9FF"/>
                </a:solidFill>
                <a:latin typeface="Roboto Slab" pitchFamily="34" charset="0"/>
                <a:ea typeface="Roboto Slab" pitchFamily="34" charset="-122"/>
                <a:cs typeface="Roboto Slab" pitchFamily="34" charset="-120"/>
              </a:rPr>
              <a:t>Interactions between the Cytoskeleton and Nucleus</a:t>
            </a:r>
            <a:endParaRPr dirty="0" sz="3141" lang="en-US"/>
          </a:p>
        </p:txBody>
      </p:sp>
      <p:sp>
        <p:nvSpPr>
          <p:cNvPr id="1048654" name="Shape 3"/>
          <p:cNvSpPr/>
          <p:nvPr/>
        </p:nvSpPr>
        <p:spPr>
          <a:xfrm>
            <a:off x="3525679" y="1754862"/>
            <a:ext cx="7578923" cy="446008"/>
          </a:xfrm>
          <a:prstGeom prst="rect"/>
          <a:solidFill>
            <a:srgbClr val="12161D"/>
          </a:solidFill>
        </p:spPr>
      </p:sp>
      <p:sp>
        <p:nvSpPr>
          <p:cNvPr id="1048655" name="Text 4"/>
          <p:cNvSpPr/>
          <p:nvPr/>
        </p:nvSpPr>
        <p:spPr>
          <a:xfrm>
            <a:off x="3685342" y="1858208"/>
            <a:ext cx="3466505" cy="239316"/>
          </a:xfrm>
          <a:prstGeom prst="rect"/>
          <a:noFill/>
        </p:spPr>
        <p:txBody>
          <a:bodyPr anchor="t" rtlCol="0" wrap="none"/>
          <a:p>
            <a:pPr indent="0" marL="0">
              <a:lnSpc>
                <a:spcPts val="1885"/>
              </a:lnSpc>
              <a:buNone/>
            </a:pPr>
            <a:r>
              <a:rPr dirty="0" sz="1256" lang="en-US">
                <a:solidFill>
                  <a:srgbClr val="D6E5EF"/>
                </a:solidFill>
                <a:latin typeface="Roboto" pitchFamily="34" charset="0"/>
                <a:ea typeface="Roboto" pitchFamily="34" charset="-122"/>
                <a:cs typeface="Roboto" pitchFamily="34" charset="-120"/>
              </a:rPr>
              <a:t>Interaction</a:t>
            </a:r>
            <a:endParaRPr dirty="0" sz="1256" lang="en-US"/>
          </a:p>
        </p:txBody>
      </p:sp>
      <p:sp>
        <p:nvSpPr>
          <p:cNvPr id="1048656" name="Text 5"/>
          <p:cNvSpPr/>
          <p:nvPr/>
        </p:nvSpPr>
        <p:spPr>
          <a:xfrm>
            <a:off x="7478554" y="1858208"/>
            <a:ext cx="3466505" cy="239316"/>
          </a:xfrm>
          <a:prstGeom prst="rect"/>
          <a:noFill/>
        </p:spPr>
        <p:txBody>
          <a:bodyPr anchor="t" rtlCol="0" wrap="none"/>
          <a:p>
            <a:pPr indent="0" marL="0">
              <a:lnSpc>
                <a:spcPts val="1885"/>
              </a:lnSpc>
              <a:buNone/>
            </a:pPr>
            <a:r>
              <a:rPr dirty="0" sz="1256" lang="en-US">
                <a:solidFill>
                  <a:srgbClr val="D6E5EF"/>
                </a:solidFill>
                <a:latin typeface="Roboto" pitchFamily="34" charset="0"/>
                <a:ea typeface="Roboto" pitchFamily="34" charset="-122"/>
                <a:cs typeface="Roboto" pitchFamily="34" charset="-120"/>
              </a:rPr>
              <a:t>Description</a:t>
            </a:r>
            <a:endParaRPr dirty="0" sz="1256" lang="en-US"/>
          </a:p>
        </p:txBody>
      </p:sp>
      <p:sp>
        <p:nvSpPr>
          <p:cNvPr id="1048657" name="Text 6"/>
          <p:cNvSpPr/>
          <p:nvPr/>
        </p:nvSpPr>
        <p:spPr>
          <a:xfrm>
            <a:off x="3685342" y="2304217"/>
            <a:ext cx="3466505" cy="239316"/>
          </a:xfrm>
          <a:prstGeom prst="rect"/>
          <a:noFill/>
        </p:spPr>
        <p:txBody>
          <a:bodyPr anchor="t" rtlCol="0" wrap="none"/>
          <a:p>
            <a:pPr indent="0" marL="0">
              <a:lnSpc>
                <a:spcPts val="1885"/>
              </a:lnSpc>
              <a:buNone/>
            </a:pPr>
            <a:r>
              <a:rPr dirty="0" sz="1256" lang="en-US">
                <a:solidFill>
                  <a:srgbClr val="D6E5EF"/>
                </a:solidFill>
                <a:latin typeface="Roboto" pitchFamily="34" charset="0"/>
                <a:ea typeface="Roboto" pitchFamily="34" charset="-122"/>
                <a:cs typeface="Roboto" pitchFamily="34" charset="-120"/>
              </a:rPr>
              <a:t>Nuclear Positioning and Movement</a:t>
            </a:r>
            <a:endParaRPr dirty="0" sz="1256" lang="en-US"/>
          </a:p>
        </p:txBody>
      </p:sp>
      <p:sp>
        <p:nvSpPr>
          <p:cNvPr id="1048658" name="Text 7"/>
          <p:cNvSpPr/>
          <p:nvPr/>
        </p:nvSpPr>
        <p:spPr>
          <a:xfrm>
            <a:off x="7478554" y="2304217"/>
            <a:ext cx="3466505" cy="1196578"/>
          </a:xfrm>
          <a:prstGeom prst="rect"/>
          <a:noFill/>
        </p:spPr>
        <p:txBody>
          <a:bodyPr anchor="t" rtlCol="0" wrap="square"/>
          <a:p>
            <a:pPr indent="0" marL="0">
              <a:lnSpc>
                <a:spcPts val="1885"/>
              </a:lnSpc>
              <a:buNone/>
            </a:pPr>
            <a:r>
              <a:rPr dirty="0" sz="1256" lang="en-US">
                <a:solidFill>
                  <a:srgbClr val="D6E5EF"/>
                </a:solidFill>
                <a:latin typeface="Roboto" pitchFamily="34" charset="0"/>
                <a:ea typeface="Roboto" pitchFamily="34" charset="-122"/>
                <a:cs typeface="Roboto" pitchFamily="34" charset="-120"/>
              </a:rPr>
              <a:t>The cytoskeleton, particularly microtubules, helps position and move the nucleus within the cell. Motor proteins, such as dynein, can attach to the nuclear envelope and move the nucleus along microtubule tracks.</a:t>
            </a:r>
            <a:endParaRPr dirty="0" sz="1256" lang="en-US"/>
          </a:p>
        </p:txBody>
      </p:sp>
      <p:sp>
        <p:nvSpPr>
          <p:cNvPr id="1048659" name="Shape 8"/>
          <p:cNvSpPr/>
          <p:nvPr/>
        </p:nvSpPr>
        <p:spPr>
          <a:xfrm>
            <a:off x="3525679" y="3604141"/>
            <a:ext cx="7578923" cy="1403271"/>
          </a:xfrm>
          <a:prstGeom prst="rect"/>
          <a:solidFill>
            <a:srgbClr val="12161D"/>
          </a:solidFill>
        </p:spPr>
      </p:sp>
      <p:sp>
        <p:nvSpPr>
          <p:cNvPr id="1048660" name="Text 9"/>
          <p:cNvSpPr/>
          <p:nvPr/>
        </p:nvSpPr>
        <p:spPr>
          <a:xfrm>
            <a:off x="3685342" y="3707487"/>
            <a:ext cx="3466505" cy="239316"/>
          </a:xfrm>
          <a:prstGeom prst="rect"/>
          <a:noFill/>
        </p:spPr>
        <p:txBody>
          <a:bodyPr anchor="t" rtlCol="0" wrap="none"/>
          <a:p>
            <a:pPr indent="0" marL="0">
              <a:lnSpc>
                <a:spcPts val="1885"/>
              </a:lnSpc>
              <a:buNone/>
            </a:pPr>
            <a:r>
              <a:rPr dirty="0" sz="1256" lang="en-US">
                <a:solidFill>
                  <a:srgbClr val="D6E5EF"/>
                </a:solidFill>
                <a:latin typeface="Roboto" pitchFamily="34" charset="0"/>
                <a:ea typeface="Roboto" pitchFamily="34" charset="-122"/>
                <a:cs typeface="Roboto" pitchFamily="34" charset="-120"/>
              </a:rPr>
              <a:t>Nuclear Envelope Integrity</a:t>
            </a:r>
            <a:endParaRPr dirty="0" sz="1256" lang="en-US"/>
          </a:p>
        </p:txBody>
      </p:sp>
      <p:sp>
        <p:nvSpPr>
          <p:cNvPr id="1048661" name="Text 10"/>
          <p:cNvSpPr/>
          <p:nvPr/>
        </p:nvSpPr>
        <p:spPr>
          <a:xfrm>
            <a:off x="7478554" y="3707487"/>
            <a:ext cx="3466505" cy="1196578"/>
          </a:xfrm>
          <a:prstGeom prst="rect"/>
          <a:noFill/>
        </p:spPr>
        <p:txBody>
          <a:bodyPr anchor="t" rtlCol="0" wrap="square"/>
          <a:p>
            <a:pPr indent="0" marL="0">
              <a:lnSpc>
                <a:spcPts val="1885"/>
              </a:lnSpc>
              <a:buNone/>
            </a:pPr>
            <a:r>
              <a:rPr dirty="0" sz="1256" lang="en-US">
                <a:solidFill>
                  <a:srgbClr val="D6E5EF"/>
                </a:solidFill>
                <a:latin typeface="Roboto" pitchFamily="34" charset="0"/>
                <a:ea typeface="Roboto" pitchFamily="34" charset="-122"/>
                <a:cs typeface="Roboto" pitchFamily="34" charset="-120"/>
              </a:rPr>
              <a:t>Intermediate filaments, specifically lamins, are crucial for maintaining the structural integrity of the nuclear envelope. They form a network that supports the nuclear membrane and prevents its breakdown.</a:t>
            </a:r>
            <a:endParaRPr dirty="0" sz="1256" lang="en-US"/>
          </a:p>
        </p:txBody>
      </p:sp>
      <p:sp>
        <p:nvSpPr>
          <p:cNvPr id="1048662" name="Text 11"/>
          <p:cNvSpPr/>
          <p:nvPr/>
        </p:nvSpPr>
        <p:spPr>
          <a:xfrm>
            <a:off x="3685342" y="5110758"/>
            <a:ext cx="3466505" cy="239316"/>
          </a:xfrm>
          <a:prstGeom prst="rect"/>
          <a:noFill/>
        </p:spPr>
        <p:txBody>
          <a:bodyPr anchor="t" rtlCol="0" wrap="none"/>
          <a:p>
            <a:pPr indent="0" marL="0">
              <a:lnSpc>
                <a:spcPts val="1885"/>
              </a:lnSpc>
              <a:buNone/>
            </a:pPr>
            <a:r>
              <a:rPr dirty="0" sz="1256" lang="en-US">
                <a:solidFill>
                  <a:srgbClr val="D6E5EF"/>
                </a:solidFill>
                <a:latin typeface="Roboto" pitchFamily="34" charset="0"/>
                <a:ea typeface="Roboto" pitchFamily="34" charset="-122"/>
                <a:cs typeface="Roboto" pitchFamily="34" charset="-120"/>
              </a:rPr>
              <a:t>Nuclear Transport</a:t>
            </a:r>
            <a:endParaRPr dirty="0" sz="1256" lang="en-US"/>
          </a:p>
        </p:txBody>
      </p:sp>
      <p:sp>
        <p:nvSpPr>
          <p:cNvPr id="1048663" name="Text 12"/>
          <p:cNvSpPr/>
          <p:nvPr/>
        </p:nvSpPr>
        <p:spPr>
          <a:xfrm>
            <a:off x="7478554" y="5110758"/>
            <a:ext cx="3466505" cy="1196578"/>
          </a:xfrm>
          <a:prstGeom prst="rect"/>
          <a:noFill/>
        </p:spPr>
        <p:txBody>
          <a:bodyPr anchor="t" rtlCol="0" wrap="square"/>
          <a:p>
            <a:pPr indent="0" marL="0">
              <a:lnSpc>
                <a:spcPts val="1885"/>
              </a:lnSpc>
              <a:buNone/>
            </a:pPr>
            <a:r>
              <a:rPr dirty="0" sz="1256" lang="en-US">
                <a:solidFill>
                  <a:srgbClr val="D6E5EF"/>
                </a:solidFill>
                <a:latin typeface="Roboto" pitchFamily="34" charset="0"/>
                <a:ea typeface="Roboto" pitchFamily="34" charset="-122"/>
                <a:cs typeface="Roboto" pitchFamily="34" charset="-120"/>
              </a:rPr>
              <a:t>The cytoskeleton is involved in the transport of molecules between the nucleus and the cytoplasm. Microtubules provide tracks for motor proteins that carry molecules across the nuclear envelope.</a:t>
            </a:r>
            <a:endParaRPr dirty="0" sz="1256" lang="en-US"/>
          </a:p>
        </p:txBody>
      </p:sp>
      <p:sp>
        <p:nvSpPr>
          <p:cNvPr id="1048664" name="Shape 13"/>
          <p:cNvSpPr/>
          <p:nvPr/>
        </p:nvSpPr>
        <p:spPr>
          <a:xfrm>
            <a:off x="3525679" y="6410682"/>
            <a:ext cx="7578923" cy="1403271"/>
          </a:xfrm>
          <a:prstGeom prst="rect"/>
          <a:solidFill>
            <a:srgbClr val="12161D"/>
          </a:solidFill>
        </p:spPr>
      </p:sp>
      <p:sp>
        <p:nvSpPr>
          <p:cNvPr id="1048665" name="Text 14"/>
          <p:cNvSpPr/>
          <p:nvPr/>
        </p:nvSpPr>
        <p:spPr>
          <a:xfrm>
            <a:off x="3685342" y="6514028"/>
            <a:ext cx="3466505" cy="239316"/>
          </a:xfrm>
          <a:prstGeom prst="rect"/>
          <a:noFill/>
        </p:spPr>
        <p:txBody>
          <a:bodyPr anchor="t" rtlCol="0" wrap="none"/>
          <a:p>
            <a:pPr indent="0" marL="0">
              <a:lnSpc>
                <a:spcPts val="1885"/>
              </a:lnSpc>
              <a:buNone/>
            </a:pPr>
            <a:r>
              <a:rPr dirty="0" sz="1256" lang="en-US">
                <a:solidFill>
                  <a:srgbClr val="D6E5EF"/>
                </a:solidFill>
                <a:latin typeface="Roboto" pitchFamily="34" charset="0"/>
                <a:ea typeface="Roboto" pitchFamily="34" charset="-122"/>
                <a:cs typeface="Roboto" pitchFamily="34" charset="-120"/>
              </a:rPr>
              <a:t>Chromatin Organization</a:t>
            </a:r>
            <a:endParaRPr dirty="0" sz="1256" lang="en-US"/>
          </a:p>
        </p:txBody>
      </p:sp>
      <p:sp>
        <p:nvSpPr>
          <p:cNvPr id="1048666" name="Text 15"/>
          <p:cNvSpPr/>
          <p:nvPr/>
        </p:nvSpPr>
        <p:spPr>
          <a:xfrm>
            <a:off x="7478554" y="6514028"/>
            <a:ext cx="3466505" cy="1196578"/>
          </a:xfrm>
          <a:prstGeom prst="rect"/>
          <a:noFill/>
        </p:spPr>
        <p:txBody>
          <a:bodyPr anchor="t" rtlCol="0" wrap="square"/>
          <a:p>
            <a:pPr indent="0" marL="0">
              <a:lnSpc>
                <a:spcPts val="1885"/>
              </a:lnSpc>
              <a:buNone/>
            </a:pPr>
            <a:r>
              <a:rPr dirty="0" sz="1256" lang="en-US">
                <a:solidFill>
                  <a:srgbClr val="D6E5EF"/>
                </a:solidFill>
                <a:latin typeface="Roboto" pitchFamily="34" charset="0"/>
                <a:ea typeface="Roboto" pitchFamily="34" charset="-122"/>
                <a:cs typeface="Roboto" pitchFamily="34" charset="-120"/>
              </a:rPr>
              <a:t>The cytoskeleton, particularly actin filaments, can interact with chromatin, influencing its organization and positioning within the nucleus. This interaction is thought to play a role in gene regulation.</a:t>
            </a:r>
            <a:endParaRPr dirty="0" sz="1256"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sp>
        <p:nvSpPr>
          <p:cNvPr id="1048670" name="Shape 0"/>
          <p:cNvSpPr/>
          <p:nvPr/>
        </p:nvSpPr>
        <p:spPr>
          <a:xfrm>
            <a:off x="0" y="0"/>
            <a:ext cx="14630400" cy="8229600"/>
          </a:xfrm>
          <a:prstGeom prst="rect"/>
          <a:solidFill>
            <a:srgbClr val="171B21"/>
          </a:solidFill>
        </p:spPr>
      </p:sp>
      <p:sp>
        <p:nvSpPr>
          <p:cNvPr id="1048672" name="Text 2"/>
          <p:cNvSpPr/>
          <p:nvPr/>
        </p:nvSpPr>
        <p:spPr>
          <a:xfrm>
            <a:off x="2485192" y="559237"/>
            <a:ext cx="9659898" cy="1270873"/>
          </a:xfrm>
          <a:prstGeom prst="rect"/>
          <a:noFill/>
        </p:spPr>
        <p:txBody>
          <a:bodyPr anchor="t" rtlCol="0" wrap="square"/>
          <a:p>
            <a:pPr indent="0" marL="0">
              <a:lnSpc>
                <a:spcPts val="5004"/>
              </a:lnSpc>
              <a:buNone/>
            </a:pPr>
            <a:r>
              <a:rPr dirty="0" sz="4003" lang="en-US">
                <a:solidFill>
                  <a:srgbClr val="60A9FF"/>
                </a:solidFill>
                <a:latin typeface="Roboto Slab" pitchFamily="34" charset="0"/>
                <a:ea typeface="Roboto Slab" pitchFamily="34" charset="-122"/>
                <a:cs typeface="Roboto Slab" pitchFamily="34" charset="-120"/>
              </a:rPr>
              <a:t>Importance of the Cytoskeleton-Nucleus Relationship</a:t>
            </a:r>
            <a:endParaRPr dirty="0" sz="4003" lang="en-US"/>
          </a:p>
        </p:txBody>
      </p:sp>
      <p:pic>
        <p:nvPicPr>
          <p:cNvPr id="2097164" name="Image 0" descr="preencoded.png"/>
          <p:cNvPicPr>
            <a:picLocks noChangeAspect="1"/>
          </p:cNvPicPr>
          <p:nvPr/>
        </p:nvPicPr>
        <p:blipFill>
          <a:blip xmlns:r="http://schemas.openxmlformats.org/officeDocument/2006/relationships" r:embed="rId1"/>
          <a:stretch>
            <a:fillRect/>
          </a:stretch>
        </p:blipFill>
        <p:spPr>
          <a:xfrm>
            <a:off x="2485192" y="2236827"/>
            <a:ext cx="508397" cy="508397"/>
          </a:xfrm>
          <a:prstGeom prst="rect"/>
        </p:spPr>
      </p:pic>
      <p:sp>
        <p:nvSpPr>
          <p:cNvPr id="1048673" name="Text 3"/>
          <p:cNvSpPr/>
          <p:nvPr/>
        </p:nvSpPr>
        <p:spPr>
          <a:xfrm>
            <a:off x="2485192" y="2948583"/>
            <a:ext cx="2186107" cy="317659"/>
          </a:xfrm>
          <a:prstGeom prst="rect"/>
          <a:noFill/>
        </p:spPr>
        <p:txBody>
          <a:bodyPr anchor="t" rtlCol="0" wrap="none"/>
          <a:p>
            <a:pPr algn="l" indent="0" marL="0">
              <a:lnSpc>
                <a:spcPts val="2502"/>
              </a:lnSpc>
              <a:buNone/>
            </a:pPr>
            <a:r>
              <a:rPr dirty="0" sz="2002" lang="en-US">
                <a:solidFill>
                  <a:srgbClr val="60A9FF"/>
                </a:solidFill>
                <a:latin typeface="Roboto Slab" pitchFamily="34" charset="0"/>
                <a:ea typeface="Roboto Slab" pitchFamily="34" charset="-122"/>
                <a:cs typeface="Roboto Slab" pitchFamily="34" charset="-120"/>
              </a:rPr>
              <a:t>Cell Division</a:t>
            </a:r>
            <a:endParaRPr dirty="0" sz="2002" lang="en-US"/>
          </a:p>
        </p:txBody>
      </p:sp>
      <p:sp>
        <p:nvSpPr>
          <p:cNvPr id="1048674" name="Text 4"/>
          <p:cNvSpPr/>
          <p:nvPr/>
        </p:nvSpPr>
        <p:spPr>
          <a:xfrm>
            <a:off x="2485192" y="3388162"/>
            <a:ext cx="2186107" cy="3965496"/>
          </a:xfrm>
          <a:prstGeom prst="rect"/>
          <a:noFill/>
        </p:spPr>
        <p:txBody>
          <a:bodyPr anchor="t" rtlCol="0" wrap="square"/>
          <a:p>
            <a:pPr algn="l" indent="0" marL="0">
              <a:lnSpc>
                <a:spcPts val="2402"/>
              </a:lnSpc>
              <a:buNone/>
            </a:pPr>
            <a:r>
              <a:rPr dirty="0" sz="1601" lang="en-US">
                <a:solidFill>
                  <a:srgbClr val="D6E5EF"/>
                </a:solidFill>
                <a:latin typeface="Roboto" pitchFamily="34" charset="0"/>
                <a:ea typeface="Roboto" pitchFamily="34" charset="-122"/>
                <a:cs typeface="Roboto" pitchFamily="34" charset="-120"/>
              </a:rPr>
              <a:t>The cytoskeleton's role in moving and separating chromosomes during cell division is crucial for accurate inheritance of genetic material. Without this coordinated interaction, cells could not divide properly, leading to developmental defects and disease.</a:t>
            </a:r>
            <a:endParaRPr dirty="0" sz="1601" lang="en-US"/>
          </a:p>
        </p:txBody>
      </p:sp>
      <p:pic>
        <p:nvPicPr>
          <p:cNvPr id="2097165" name="Image 1" descr="preencoded.png"/>
          <p:cNvPicPr>
            <a:picLocks noChangeAspect="1"/>
          </p:cNvPicPr>
          <p:nvPr/>
        </p:nvPicPr>
        <p:blipFill>
          <a:blip xmlns:r="http://schemas.openxmlformats.org/officeDocument/2006/relationships" r:embed="rId2"/>
          <a:stretch>
            <a:fillRect/>
          </a:stretch>
        </p:blipFill>
        <p:spPr>
          <a:xfrm>
            <a:off x="4976336" y="2236827"/>
            <a:ext cx="508397" cy="508397"/>
          </a:xfrm>
          <a:prstGeom prst="rect"/>
        </p:spPr>
      </p:pic>
      <p:sp>
        <p:nvSpPr>
          <p:cNvPr id="1048675" name="Text 5"/>
          <p:cNvSpPr/>
          <p:nvPr/>
        </p:nvSpPr>
        <p:spPr>
          <a:xfrm>
            <a:off x="4976336" y="2948583"/>
            <a:ext cx="2186226" cy="635318"/>
          </a:xfrm>
          <a:prstGeom prst="rect"/>
          <a:noFill/>
        </p:spPr>
        <p:txBody>
          <a:bodyPr anchor="t" rtlCol="0" wrap="square"/>
          <a:p>
            <a:pPr algn="l" indent="0" marL="0">
              <a:lnSpc>
                <a:spcPts val="2502"/>
              </a:lnSpc>
              <a:buNone/>
            </a:pPr>
            <a:r>
              <a:rPr dirty="0" sz="2002" lang="en-US">
                <a:solidFill>
                  <a:srgbClr val="60A9FF"/>
                </a:solidFill>
                <a:latin typeface="Roboto Slab" pitchFamily="34" charset="0"/>
                <a:ea typeface="Roboto Slab" pitchFamily="34" charset="-122"/>
                <a:cs typeface="Roboto Slab" pitchFamily="34" charset="-120"/>
              </a:rPr>
              <a:t>Signal Transduction</a:t>
            </a:r>
            <a:endParaRPr dirty="0" sz="2002" lang="en-US"/>
          </a:p>
        </p:txBody>
      </p:sp>
      <p:sp>
        <p:nvSpPr>
          <p:cNvPr id="1048676" name="Text 6"/>
          <p:cNvSpPr/>
          <p:nvPr/>
        </p:nvSpPr>
        <p:spPr>
          <a:xfrm>
            <a:off x="4976336" y="3705820"/>
            <a:ext cx="2186226" cy="3660458"/>
          </a:xfrm>
          <a:prstGeom prst="rect"/>
          <a:noFill/>
        </p:spPr>
        <p:txBody>
          <a:bodyPr anchor="t" rtlCol="0" wrap="square"/>
          <a:p>
            <a:pPr algn="l" indent="0" marL="0">
              <a:lnSpc>
                <a:spcPts val="2402"/>
              </a:lnSpc>
              <a:buNone/>
            </a:pPr>
            <a:r>
              <a:rPr dirty="0" sz="1601" lang="en-US">
                <a:solidFill>
                  <a:srgbClr val="D6E5EF"/>
                </a:solidFill>
                <a:latin typeface="Roboto" pitchFamily="34" charset="0"/>
                <a:ea typeface="Roboto" pitchFamily="34" charset="-122"/>
                <a:cs typeface="Roboto" pitchFamily="34" charset="-120"/>
              </a:rPr>
              <a:t>The cytoskeleton plays a critical role in signal transduction pathways, relaying information from the cell's environment to the nucleus. This allows the cell to respond appropriately to external cues, such as hormones and growth factors.</a:t>
            </a:r>
            <a:endParaRPr dirty="0" sz="1601" lang="en-US"/>
          </a:p>
        </p:txBody>
      </p:sp>
      <p:pic>
        <p:nvPicPr>
          <p:cNvPr id="2097166" name="Image 2" descr="preencoded.png"/>
          <p:cNvPicPr>
            <a:picLocks noChangeAspect="1"/>
          </p:cNvPicPr>
          <p:nvPr/>
        </p:nvPicPr>
        <p:blipFill>
          <a:blip xmlns:r="http://schemas.openxmlformats.org/officeDocument/2006/relationships" r:embed="rId3"/>
          <a:stretch>
            <a:fillRect/>
          </a:stretch>
        </p:blipFill>
        <p:spPr>
          <a:xfrm>
            <a:off x="7467600" y="2236827"/>
            <a:ext cx="508397" cy="508397"/>
          </a:xfrm>
          <a:prstGeom prst="rect"/>
        </p:spPr>
      </p:pic>
      <p:sp>
        <p:nvSpPr>
          <p:cNvPr id="1048677" name="Text 7"/>
          <p:cNvSpPr/>
          <p:nvPr/>
        </p:nvSpPr>
        <p:spPr>
          <a:xfrm>
            <a:off x="7467600" y="2948583"/>
            <a:ext cx="2186226" cy="635318"/>
          </a:xfrm>
          <a:prstGeom prst="rect"/>
          <a:noFill/>
        </p:spPr>
        <p:txBody>
          <a:bodyPr anchor="t" rtlCol="0" wrap="square"/>
          <a:p>
            <a:pPr algn="l" indent="0" marL="0">
              <a:lnSpc>
                <a:spcPts val="2502"/>
              </a:lnSpc>
              <a:buNone/>
            </a:pPr>
            <a:r>
              <a:rPr dirty="0" sz="2002" lang="en-US">
                <a:solidFill>
                  <a:srgbClr val="60A9FF"/>
                </a:solidFill>
                <a:latin typeface="Roboto Slab" pitchFamily="34" charset="0"/>
                <a:ea typeface="Roboto Slab" pitchFamily="34" charset="-122"/>
                <a:cs typeface="Roboto Slab" pitchFamily="34" charset="-120"/>
              </a:rPr>
              <a:t>Intracellular Transport</a:t>
            </a:r>
            <a:endParaRPr dirty="0" sz="2002" lang="en-US"/>
          </a:p>
        </p:txBody>
      </p:sp>
      <p:sp>
        <p:nvSpPr>
          <p:cNvPr id="1048678" name="Text 8"/>
          <p:cNvSpPr/>
          <p:nvPr/>
        </p:nvSpPr>
        <p:spPr>
          <a:xfrm>
            <a:off x="7467600" y="3705820"/>
            <a:ext cx="2186226" cy="3965496"/>
          </a:xfrm>
          <a:prstGeom prst="rect"/>
          <a:noFill/>
        </p:spPr>
        <p:txBody>
          <a:bodyPr anchor="t" rtlCol="0" wrap="square"/>
          <a:p>
            <a:pPr algn="l" indent="0" marL="0">
              <a:lnSpc>
                <a:spcPts val="2402"/>
              </a:lnSpc>
              <a:buNone/>
            </a:pPr>
            <a:r>
              <a:rPr dirty="0" sz="1601" lang="en-US">
                <a:solidFill>
                  <a:srgbClr val="D6E5EF"/>
                </a:solidFill>
                <a:latin typeface="Roboto" pitchFamily="34" charset="0"/>
                <a:ea typeface="Roboto" pitchFamily="34" charset="-122"/>
                <a:cs typeface="Roboto" pitchFamily="34" charset="-120"/>
              </a:rPr>
              <a:t>The efficient transport of molecules between the nucleus and the cytoplasm is essential for cellular function. The cytoskeleton's role in facilitating this transport is crucial for maintaining cellular homeostasis and responding to changing environmental conditions.</a:t>
            </a:r>
            <a:endParaRPr dirty="0" sz="1601" lang="en-US"/>
          </a:p>
        </p:txBody>
      </p:sp>
      <p:pic>
        <p:nvPicPr>
          <p:cNvPr id="2097167" name="Image 3" descr="preencoded.png"/>
          <p:cNvPicPr>
            <a:picLocks noChangeAspect="1"/>
          </p:cNvPicPr>
          <p:nvPr/>
        </p:nvPicPr>
        <p:blipFill>
          <a:blip xmlns:r="http://schemas.openxmlformats.org/officeDocument/2006/relationships" r:embed="rId4"/>
          <a:stretch>
            <a:fillRect/>
          </a:stretch>
        </p:blipFill>
        <p:spPr>
          <a:xfrm>
            <a:off x="9958864" y="2236827"/>
            <a:ext cx="508397" cy="508397"/>
          </a:xfrm>
          <a:prstGeom prst="rect"/>
        </p:spPr>
      </p:pic>
      <p:sp>
        <p:nvSpPr>
          <p:cNvPr id="1048679" name="Text 9"/>
          <p:cNvSpPr/>
          <p:nvPr/>
        </p:nvSpPr>
        <p:spPr>
          <a:xfrm>
            <a:off x="9958864" y="2948583"/>
            <a:ext cx="2186226" cy="635318"/>
          </a:xfrm>
          <a:prstGeom prst="rect"/>
          <a:noFill/>
        </p:spPr>
        <p:txBody>
          <a:bodyPr anchor="t" rtlCol="0" wrap="square"/>
          <a:p>
            <a:pPr algn="l" indent="0" marL="0">
              <a:lnSpc>
                <a:spcPts val="2502"/>
              </a:lnSpc>
              <a:buNone/>
            </a:pPr>
            <a:r>
              <a:rPr dirty="0" sz="2002" lang="en-US">
                <a:solidFill>
                  <a:srgbClr val="60A9FF"/>
                </a:solidFill>
                <a:latin typeface="Roboto Slab" pitchFamily="34" charset="0"/>
                <a:ea typeface="Roboto Slab" pitchFamily="34" charset="-122"/>
                <a:cs typeface="Roboto Slab" pitchFamily="34" charset="-120"/>
              </a:rPr>
              <a:t>Cellular Shape and Organization</a:t>
            </a:r>
            <a:endParaRPr dirty="0" sz="2002" lang="en-US"/>
          </a:p>
        </p:txBody>
      </p:sp>
      <p:sp>
        <p:nvSpPr>
          <p:cNvPr id="1048680" name="Text 10"/>
          <p:cNvSpPr/>
          <p:nvPr/>
        </p:nvSpPr>
        <p:spPr>
          <a:xfrm>
            <a:off x="9958864" y="3705820"/>
            <a:ext cx="2186226" cy="3660458"/>
          </a:xfrm>
          <a:prstGeom prst="rect"/>
          <a:noFill/>
        </p:spPr>
        <p:txBody>
          <a:bodyPr anchor="t" rtlCol="0" wrap="square"/>
          <a:p>
            <a:pPr algn="l" indent="0" marL="0">
              <a:lnSpc>
                <a:spcPts val="2402"/>
              </a:lnSpc>
              <a:buNone/>
            </a:pPr>
            <a:r>
              <a:rPr dirty="0" sz="1601" lang="en-US">
                <a:solidFill>
                  <a:srgbClr val="D6E5EF"/>
                </a:solidFill>
                <a:latin typeface="Roboto" pitchFamily="34" charset="0"/>
                <a:ea typeface="Roboto" pitchFamily="34" charset="-122"/>
                <a:cs typeface="Roboto" pitchFamily="34" charset="-120"/>
              </a:rPr>
              <a:t>The cytoskeleton's role in maintaining cellular shape and organizing the nucleus is essential for proper cellular function. Without these structures, cells would be unable to perform specialized tasks, such as muscle contraction or nerve impulse transmission.</a:t>
            </a:r>
            <a:endParaRPr dirty="0" sz="1601"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2024-06-17T16:58:32Z</dcterms:created>
  <dcterms:modified xsi:type="dcterms:W3CDTF">2024-06-18T04:32:24Z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10df8d5f358842ed840405a5aafebbfc</vt:lpwstr>
  </property>
</Properties>
</file>