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9" name=""/>
        <p:cNvGrpSpPr/>
        <p:nvPr/>
      </p:nvGrpSpPr>
      <p:grpSpPr>
        <a:xfrm>
          <a:off x="0" y="0"/>
          <a:ext cx="0" cy="0"/>
          <a:chOff x="0" y="0"/>
          <a:chExt cx="0" cy="0"/>
        </a:xfrm>
      </p:grpSpPr>
      <p:sp>
        <p:nvSpPr>
          <p:cNvPr id="1048691"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92"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93"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94"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5"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96"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9" name=""/>
        <p:cNvGrpSpPr/>
        <p:nvPr/>
      </p:nvGrpSpPr>
      <p:grpSpPr>
        <a:xfrm>
          <a:off x="0" y="0"/>
          <a:ext cx="0" cy="0"/>
          <a:chOff x="0" y="0"/>
          <a:chExt cx="0" cy="0"/>
        </a:xfrm>
      </p:grpSpPr>
      <p:sp>
        <p:nvSpPr>
          <p:cNvPr id="1048586" name="Slide Image Placeholder 1"/>
          <p:cNvSpPr>
            <a:spLocks noChangeAspect="1" noRot="1" noGrp="1"/>
          </p:cNvSpPr>
          <p:nvPr>
            <p:ph type="sldImg"/>
          </p:nvPr>
        </p:nvSpPr>
        <p:spPr/>
      </p:sp>
      <p:sp>
        <p:nvSpPr>
          <p:cNvPr id="1048587" name="Notes Placeholder 2"/>
          <p:cNvSpPr>
            <a:spLocks noGrp="1"/>
          </p:cNvSpPr>
          <p:nvPr>
            <p:ph type="body" idx="1"/>
          </p:nvPr>
        </p:nvSpPr>
        <p:spPr/>
        <p:txBody>
          <a:bodyPr/>
          <a:p>
            <a:r>
              <a:rPr dirty="0" lang="en-US"/>
              <a:t/>
            </a:r>
            <a:endParaRPr dirty="0" lang="en-US"/>
          </a:p>
        </p:txBody>
      </p:sp>
      <p:sp>
        <p:nvSpPr>
          <p:cNvPr id="1048588"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sp>
        <p:nvSpPr>
          <p:cNvPr id="1048608" name="Slide Image Placeholder 1"/>
          <p:cNvSpPr>
            <a:spLocks noChangeAspect="1" noRot="1" noGrp="1"/>
          </p:cNvSpPr>
          <p:nvPr>
            <p:ph type="sldImg"/>
          </p:nvPr>
        </p:nvSpPr>
        <p:spPr/>
      </p:sp>
      <p:sp>
        <p:nvSpPr>
          <p:cNvPr id="1048609" name="Notes Placeholder 2"/>
          <p:cNvSpPr>
            <a:spLocks noGrp="1"/>
          </p:cNvSpPr>
          <p:nvPr>
            <p:ph type="body" idx="1"/>
          </p:nvPr>
        </p:nvSpPr>
        <p:spPr/>
        <p:txBody>
          <a:bodyPr/>
          <a:p>
            <a:r>
              <a:rPr dirty="0" lang="en-US"/>
              <a:t/>
            </a:r>
            <a:endParaRPr dirty="0" lang="en-US"/>
          </a:p>
        </p:txBody>
      </p:sp>
      <p:sp>
        <p:nvSpPr>
          <p:cNvPr id="1048610"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635" name="Slide Image Placeholder 1"/>
          <p:cNvSpPr>
            <a:spLocks noChangeAspect="1" noRot="1" noGrp="1"/>
          </p:cNvSpPr>
          <p:nvPr>
            <p:ph type="sldImg"/>
          </p:nvPr>
        </p:nvSpPr>
        <p:spPr/>
      </p:sp>
      <p:sp>
        <p:nvSpPr>
          <p:cNvPr id="1048636" name="Notes Placeholder 2"/>
          <p:cNvSpPr>
            <a:spLocks noGrp="1"/>
          </p:cNvSpPr>
          <p:nvPr>
            <p:ph type="body" idx="1"/>
          </p:nvPr>
        </p:nvSpPr>
        <p:spPr/>
        <p:txBody>
          <a:bodyPr/>
          <a:p>
            <a:r>
              <a:rPr dirty="0" lang="en-US"/>
              <a:t/>
            </a:r>
            <a:endParaRPr dirty="0" lang="en-US"/>
          </a:p>
        </p:txBody>
      </p:sp>
      <p:sp>
        <p:nvSpPr>
          <p:cNvPr id="1048637"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647" name="Slide Image Placeholder 1"/>
          <p:cNvSpPr>
            <a:spLocks noChangeAspect="1" noRot="1" noGrp="1"/>
          </p:cNvSpPr>
          <p:nvPr>
            <p:ph type="sldImg"/>
          </p:nvPr>
        </p:nvSpPr>
        <p:spPr/>
      </p:sp>
      <p:sp>
        <p:nvSpPr>
          <p:cNvPr id="1048648" name="Notes Placeholder 2"/>
          <p:cNvSpPr>
            <a:spLocks noGrp="1"/>
          </p:cNvSpPr>
          <p:nvPr>
            <p:ph type="body" idx="1"/>
          </p:nvPr>
        </p:nvSpPr>
        <p:spPr/>
        <p:txBody>
          <a:bodyPr/>
          <a:p>
            <a:r>
              <a:rPr dirty="0" lang="en-US"/>
              <a:t/>
            </a:r>
            <a:endParaRPr dirty="0" lang="en-US"/>
          </a:p>
        </p:txBody>
      </p:sp>
      <p:sp>
        <p:nvSpPr>
          <p:cNvPr id="1048649"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60" name="Slide Image Placeholder 1"/>
          <p:cNvSpPr>
            <a:spLocks noChangeAspect="1" noRot="1" noGrp="1"/>
          </p:cNvSpPr>
          <p:nvPr>
            <p:ph type="sldImg"/>
          </p:nvPr>
        </p:nvSpPr>
        <p:spPr/>
      </p:sp>
      <p:sp>
        <p:nvSpPr>
          <p:cNvPr id="1048661" name="Notes Placeholder 2"/>
          <p:cNvSpPr>
            <a:spLocks noGrp="1"/>
          </p:cNvSpPr>
          <p:nvPr>
            <p:ph type="body" idx="1"/>
          </p:nvPr>
        </p:nvSpPr>
        <p:spPr/>
        <p:txBody>
          <a:bodyPr/>
          <a:p>
            <a:r>
              <a:rPr dirty="0" lang="en-US"/>
              <a:t/>
            </a:r>
            <a:endParaRPr dirty="0" lang="en-US"/>
          </a:p>
        </p:txBody>
      </p:sp>
      <p:sp>
        <p:nvSpPr>
          <p:cNvPr id="1048662"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74" name="Slide Image Placeholder 1"/>
          <p:cNvSpPr>
            <a:spLocks noChangeAspect="1" noRot="1" noGrp="1"/>
          </p:cNvSpPr>
          <p:nvPr>
            <p:ph type="sldImg"/>
          </p:nvPr>
        </p:nvSpPr>
        <p:spPr/>
      </p:sp>
      <p:sp>
        <p:nvSpPr>
          <p:cNvPr id="1048675" name="Notes Placeholder 2"/>
          <p:cNvSpPr>
            <a:spLocks noGrp="1"/>
          </p:cNvSpPr>
          <p:nvPr>
            <p:ph type="body" idx="1"/>
          </p:nvPr>
        </p:nvSpPr>
        <p:spPr/>
        <p:txBody>
          <a:bodyPr/>
          <a:p>
            <a:r>
              <a:rPr dirty="0" lang="en-US"/>
              <a:t/>
            </a:r>
            <a:endParaRPr dirty="0" lang="en-US"/>
          </a:p>
        </p:txBody>
      </p:sp>
      <p:sp>
        <p:nvSpPr>
          <p:cNvPr id="1048676"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88" name="Slide Image Placeholder 1"/>
          <p:cNvSpPr>
            <a:spLocks noChangeAspect="1" noRot="1" noGrp="1"/>
          </p:cNvSpPr>
          <p:nvPr>
            <p:ph type="sldImg"/>
          </p:nvPr>
        </p:nvSpPr>
        <p:spPr/>
      </p:sp>
      <p:sp>
        <p:nvSpPr>
          <p:cNvPr id="1048689" name="Notes Placeholder 2"/>
          <p:cNvSpPr>
            <a:spLocks noGrp="1"/>
          </p:cNvSpPr>
          <p:nvPr>
            <p:ph type="body" idx="1"/>
          </p:nvPr>
        </p:nvSpPr>
        <p:spPr/>
        <p:txBody>
          <a:bodyPr/>
          <a:p>
            <a:r>
              <a:rPr dirty="0" lang="en-US"/>
              <a:t/>
            </a:r>
            <a:endParaRPr dirty="0" lang="en-US"/>
          </a:p>
        </p:txBody>
      </p:sp>
      <p:sp>
        <p:nvSpPr>
          <p:cNvPr id="1048690"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4"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2"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15" name=""/>
        <p:cNvGrpSpPr/>
        <p:nvPr/>
      </p:nvGrpSpPr>
      <p:grpSpPr>
        <a:xfrm>
          <a:off x="0" y="0"/>
          <a:ext cx="0" cy="0"/>
          <a:chOff x="0" y="0"/>
          <a:chExt cx="0" cy="0"/>
        </a:xfrm>
      </p:grpSpPr>
      <p:sp>
        <p:nvSpPr>
          <p:cNvPr id="1048576" name=""/>
          <p:cNvSpPr txBox="1"/>
          <p:nvPr/>
        </p:nvSpPr>
        <p:spPr>
          <a:xfrm rot="21600000">
            <a:off x="447693" y="1327149"/>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FFFF00"/>
                </a:solidFill>
                <a:latin typeface="Calibri"/>
              </a:rPr>
              <a:t>DANTULARI NARAYANA RAJA COLLEGE
(AUTONOMUS)
</a:t>
            </a:r>
            <a:endParaRPr sz="3600" lang="en-IN">
              <a:solidFill>
                <a:srgbClr val="FFFF00"/>
              </a:solidFill>
            </a:endParaRPr>
          </a:p>
        </p:txBody>
      </p:sp>
      <p:sp>
        <p:nvSpPr>
          <p:cNvPr id="1048577" name=""/>
          <p:cNvSpPr txBox="1"/>
          <p:nvPr/>
        </p:nvSpPr>
        <p:spPr>
          <a:xfrm>
            <a:off x="447694" y="3529330"/>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578" name=""/>
          <p:cNvSpPr txBox="1"/>
          <p:nvPr/>
        </p:nvSpPr>
        <p:spPr>
          <a:xfrm>
            <a:off x="9284014" y="4700271"/>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579"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pic>
        <p:nvPicPr>
          <p:cNvPr id="2097176" name=""/>
          <p:cNvPicPr>
            <a:picLocks/>
          </p:cNvPicPr>
          <p:nvPr/>
        </p:nvPicPr>
        <p:blipFill>
          <a:blip xmlns:r="http://schemas.openxmlformats.org/officeDocument/2006/relationships" r:embed="rId1"/>
          <a:stretch>
            <a:fillRect/>
          </a:stretch>
        </p:blipFill>
        <p:spPr>
          <a:xfrm rot="0">
            <a:off x="3218213" y="0"/>
            <a:ext cx="8193974" cy="8229600"/>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16" name=""/>
        <p:cNvGrpSpPr/>
        <p:nvPr/>
      </p:nvGrpSpPr>
      <p:grpSpPr>
        <a:xfrm>
          <a:off x="0" y="0"/>
          <a:ext cx="0" cy="0"/>
          <a:chOff x="0" y="0"/>
          <a:chExt cx="0" cy="0"/>
        </a:xfrm>
      </p:grpSpPr>
      <p:sp>
        <p:nvSpPr>
          <p:cNvPr id="1048580" name=""/>
          <p:cNvSpPr txBox="1"/>
          <p:nvPr/>
        </p:nvSpPr>
        <p:spPr>
          <a:xfrm>
            <a:off x="1938633" y="2989580"/>
            <a:ext cx="14777076" cy="22504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i="1" lang="en-IN">
                <a:solidFill>
                  <a:srgbClr val="FFC000"/>
                </a:solidFill>
                <a:latin typeface="Calibri"/>
              </a:rPr>
              <a:t>ORGANIZATION OF CELL STRUCTURE </a:t>
            </a:r>
            <a:endParaRPr b="1" sz="7200" i="1" lang="en-IN">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7" name=""/>
        <p:cNvGrpSpPr/>
        <p:nvPr/>
      </p:nvGrpSpPr>
      <p:grpSpPr>
        <a:xfrm>
          <a:off x="0" y="0"/>
          <a:ext cx="0" cy="0"/>
          <a:chOff x="0" y="0"/>
          <a:chExt cx="0" cy="0"/>
        </a:xfrm>
      </p:grpSpPr>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1" name="Shape 0"/>
          <p:cNvSpPr/>
          <p:nvPr/>
        </p:nvSpPr>
        <p:spPr>
          <a:xfrm>
            <a:off x="0" y="0"/>
            <a:ext cx="14630400" cy="8229600"/>
          </a:xfrm>
          <a:prstGeom prst="rect"/>
          <a:solidFill>
            <a:srgbClr val="0A081B">
              <a:alpha val="75000"/>
            </a:srgbClr>
          </a:solidFill>
        </p:spPr>
      </p:sp>
      <p:pic>
        <p:nvPicPr>
          <p:cNvPr id="2097153"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582" name="Text 1"/>
          <p:cNvSpPr/>
          <p:nvPr/>
        </p:nvSpPr>
        <p:spPr>
          <a:xfrm>
            <a:off x="833199" y="1518166"/>
            <a:ext cx="7477601" cy="2554962"/>
          </a:xfrm>
          <a:prstGeom prst="rect"/>
          <a:noFill/>
        </p:spPr>
        <p:txBody>
          <a:bodyPr anchor="t" rtlCol="0" wrap="square"/>
          <a:p>
            <a:pPr indent="0" marL="0">
              <a:lnSpc>
                <a:spcPts val="6707"/>
              </a:lnSpc>
              <a:buNone/>
            </a:pPr>
            <a:r>
              <a:rPr b="1" dirty="0" sz="5365" lang="en-US">
                <a:solidFill>
                  <a:srgbClr val="F0FCFF"/>
                </a:solidFill>
                <a:latin typeface="Spline Sans" pitchFamily="34" charset="0"/>
                <a:ea typeface="Spline Sans" pitchFamily="34" charset="-122"/>
                <a:cs typeface="Spline Sans" pitchFamily="34" charset="-120"/>
              </a:rPr>
              <a:t>Unveiling the World of Genes and Chromosomes</a:t>
            </a:r>
            <a:endParaRPr dirty="0" sz="5365" lang="en-US"/>
          </a:p>
        </p:txBody>
      </p:sp>
      <p:sp>
        <p:nvSpPr>
          <p:cNvPr id="1048583" name="Text 2"/>
          <p:cNvSpPr/>
          <p:nvPr/>
        </p:nvSpPr>
        <p:spPr>
          <a:xfrm>
            <a:off x="833199" y="4406384"/>
            <a:ext cx="7477601" cy="1666280"/>
          </a:xfrm>
          <a:prstGeom prst="rect"/>
          <a:noFill/>
        </p:spPr>
        <p:txBody>
          <a:bodyPr anchor="t" rtlCol="0" wrap="square"/>
          <a:p>
            <a:pPr indent="0" marL="0">
              <a:lnSpc>
                <a:spcPts val="2624"/>
              </a:lnSpc>
              <a:buNone/>
            </a:pPr>
            <a:r>
              <a:rPr dirty="0" sz="1750" lang="en-US">
                <a:solidFill>
                  <a:srgbClr val="E0E4E6"/>
                </a:solidFill>
                <a:latin typeface="Barlow" pitchFamily="34" charset="0"/>
                <a:ea typeface="Barlow" pitchFamily="34" charset="-122"/>
                <a:cs typeface="Barlow" pitchFamily="34" charset="-120"/>
              </a:rPr>
              <a:t>Welcome to the fascinating realm of genes and chromosomes, the fundamental building blocks of life. This presentation will guide you through the intricate world of these molecular structures, revealing how they store, transmit, and express our genetic information. We will explore their structure, organization, and how they contribute to the diversity of life.</a:t>
            </a:r>
            <a:endParaRPr dirty="0" sz="1750" lang="en-US"/>
          </a:p>
        </p:txBody>
      </p:sp>
      <p:sp>
        <p:nvSpPr>
          <p:cNvPr id="1048584" name="Shape 3"/>
          <p:cNvSpPr/>
          <p:nvPr/>
        </p:nvSpPr>
        <p:spPr>
          <a:xfrm>
            <a:off x="833199" y="6339245"/>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20" name=""/>
        <p:cNvGrpSpPr/>
        <p:nvPr/>
      </p:nvGrpSpPr>
      <p:grpSpPr>
        <a:xfrm>
          <a:off x="0" y="0"/>
          <a:ext cx="0" cy="0"/>
          <a:chOff x="0" y="0"/>
          <a:chExt cx="0" cy="0"/>
        </a:xfrm>
      </p:grpSpPr>
      <p:pic>
        <p:nvPicPr>
          <p:cNvPr id="2097156"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9" name="Shape 0"/>
          <p:cNvSpPr/>
          <p:nvPr/>
        </p:nvSpPr>
        <p:spPr>
          <a:xfrm>
            <a:off x="0" y="0"/>
            <a:ext cx="14630400" cy="8230195"/>
          </a:xfrm>
          <a:prstGeom prst="rect"/>
          <a:solidFill>
            <a:srgbClr val="0A081B">
              <a:alpha val="75000"/>
            </a:srgbClr>
          </a:solidFill>
        </p:spPr>
      </p:sp>
      <p:sp>
        <p:nvSpPr>
          <p:cNvPr id="1048590" name="Text 1"/>
          <p:cNvSpPr/>
          <p:nvPr/>
        </p:nvSpPr>
        <p:spPr>
          <a:xfrm>
            <a:off x="3506033" y="496133"/>
            <a:ext cx="5211604" cy="501253"/>
          </a:xfrm>
          <a:prstGeom prst="rect"/>
          <a:noFill/>
        </p:spPr>
        <p:txBody>
          <a:bodyPr anchor="t" rtlCol="0" wrap="none"/>
          <a:p>
            <a:pPr indent="0" marL="0">
              <a:lnSpc>
                <a:spcPts val="3946"/>
              </a:lnSpc>
              <a:buNone/>
            </a:pPr>
            <a:r>
              <a:rPr b="1" dirty="0" sz="3157" lang="en-US">
                <a:solidFill>
                  <a:srgbClr val="F0FCFF"/>
                </a:solidFill>
                <a:latin typeface="Spline Sans" pitchFamily="34" charset="0"/>
                <a:ea typeface="Spline Sans" pitchFamily="34" charset="-122"/>
                <a:cs typeface="Spline Sans" pitchFamily="34" charset="-120"/>
              </a:rPr>
              <a:t>Structure of DNA Molecules</a:t>
            </a:r>
            <a:endParaRPr dirty="0" sz="3157" lang="en-US"/>
          </a:p>
        </p:txBody>
      </p:sp>
      <p:sp>
        <p:nvSpPr>
          <p:cNvPr id="1048591" name="Text 2"/>
          <p:cNvSpPr/>
          <p:nvPr/>
        </p:nvSpPr>
        <p:spPr>
          <a:xfrm>
            <a:off x="3506033" y="1358146"/>
            <a:ext cx="7618214" cy="1623060"/>
          </a:xfrm>
          <a:prstGeom prst="rect"/>
          <a:noFill/>
        </p:spPr>
        <p:txBody>
          <a:bodyPr anchor="t" rtlCol="0" wrap="square"/>
          <a:p>
            <a:pPr indent="0" marL="0">
              <a:lnSpc>
                <a:spcPts val="2131"/>
              </a:lnSpc>
              <a:buNone/>
            </a:pPr>
            <a:r>
              <a:rPr dirty="0" sz="1421" lang="en-US">
                <a:solidFill>
                  <a:srgbClr val="E0E4E6"/>
                </a:solidFill>
                <a:latin typeface="Barlow" pitchFamily="34" charset="0"/>
                <a:ea typeface="Barlow" pitchFamily="34" charset="-122"/>
                <a:cs typeface="Barlow" pitchFamily="34" charset="-120"/>
              </a:rPr>
              <a:t>At the heart of every living organism lies DNA, a remarkable molecule that holds the blueprint for life. DNA's structure resembles a twisted ladder, known as a double helix. Two strands of nucleotides, composed of a sugar, a phosphate group, and a nitrogenous base (adenine, guanine, cytosine, or thymine), intertwine and are linked by hydrogen bonds between complementary bases. Adenine always pairs with thymine, and guanine with cytosine, ensuring the correct sequence for genetic information.</a:t>
            </a:r>
            <a:endParaRPr dirty="0" sz="1421" lang="en-US"/>
          </a:p>
        </p:txBody>
      </p:sp>
      <p:sp>
        <p:nvSpPr>
          <p:cNvPr id="1048592" name="Shape 3"/>
          <p:cNvSpPr/>
          <p:nvPr/>
        </p:nvSpPr>
        <p:spPr>
          <a:xfrm>
            <a:off x="3506033" y="3386971"/>
            <a:ext cx="405884" cy="405884"/>
          </a:xfrm>
          <a:prstGeom prst="roundRect">
            <a:avLst>
              <a:gd name="adj" fmla="val 80018"/>
            </a:avLst>
          </a:prstGeom>
          <a:solidFill>
            <a:srgbClr val="0A081B"/>
          </a:solidFill>
          <a:ln w="15240">
            <a:solidFill>
              <a:srgbClr val="E0E4E6"/>
            </a:solidFill>
            <a:prstDash val="solid"/>
          </a:ln>
        </p:spPr>
      </p:sp>
      <p:sp>
        <p:nvSpPr>
          <p:cNvPr id="1048593" name="Text 4"/>
          <p:cNvSpPr/>
          <p:nvPr/>
        </p:nvSpPr>
        <p:spPr>
          <a:xfrm>
            <a:off x="3656886" y="3469600"/>
            <a:ext cx="104061" cy="240625"/>
          </a:xfrm>
          <a:prstGeom prst="rect"/>
          <a:noFill/>
        </p:spPr>
        <p:txBody>
          <a:bodyPr anchor="t" rtlCol="0" wrap="none"/>
          <a:p>
            <a:pPr algn="ctr" indent="0" marL="0">
              <a:lnSpc>
                <a:spcPts val="1894"/>
              </a:lnSpc>
              <a:buNone/>
            </a:pPr>
            <a:r>
              <a:rPr b="1" dirty="0" sz="1894" lang="en-US">
                <a:solidFill>
                  <a:srgbClr val="16FFBB"/>
                </a:solidFill>
                <a:latin typeface="Spline Sans" pitchFamily="34" charset="0"/>
                <a:ea typeface="Spline Sans" pitchFamily="34" charset="-122"/>
                <a:cs typeface="Spline Sans" pitchFamily="34" charset="-120"/>
              </a:rPr>
              <a:t>1</a:t>
            </a:r>
            <a:endParaRPr dirty="0" sz="1894" lang="en-US"/>
          </a:p>
        </p:txBody>
      </p:sp>
      <p:sp>
        <p:nvSpPr>
          <p:cNvPr id="1048594" name="Text 5"/>
          <p:cNvSpPr/>
          <p:nvPr/>
        </p:nvSpPr>
        <p:spPr>
          <a:xfrm>
            <a:off x="4092297" y="3386971"/>
            <a:ext cx="2004774" cy="250627"/>
          </a:xfrm>
          <a:prstGeom prst="rect"/>
          <a:noFill/>
        </p:spPr>
        <p:txBody>
          <a:bodyPr anchor="t" rtlCol="0" wrap="none"/>
          <a:p>
            <a:pPr indent="0" marL="0">
              <a:lnSpc>
                <a:spcPts val="1973"/>
              </a:lnSpc>
              <a:buNone/>
            </a:pPr>
            <a:r>
              <a:rPr b="1" dirty="0" sz="1579" lang="en-US">
                <a:solidFill>
                  <a:srgbClr val="16FFBB"/>
                </a:solidFill>
                <a:latin typeface="Spline Sans" pitchFamily="34" charset="0"/>
                <a:ea typeface="Spline Sans" pitchFamily="34" charset="-122"/>
                <a:cs typeface="Spline Sans" pitchFamily="34" charset="-120"/>
              </a:rPr>
              <a:t>Double Helix</a:t>
            </a:r>
            <a:endParaRPr dirty="0" sz="1579" lang="en-US"/>
          </a:p>
        </p:txBody>
      </p:sp>
      <p:sp>
        <p:nvSpPr>
          <p:cNvPr id="1048595" name="Text 6"/>
          <p:cNvSpPr/>
          <p:nvPr/>
        </p:nvSpPr>
        <p:spPr>
          <a:xfrm>
            <a:off x="4092297" y="3745825"/>
            <a:ext cx="3132653" cy="811530"/>
          </a:xfrm>
          <a:prstGeom prst="rect"/>
          <a:noFill/>
        </p:spPr>
        <p:txBody>
          <a:bodyPr anchor="t" rtlCol="0" wrap="square"/>
          <a:p>
            <a:pPr indent="0" marL="0">
              <a:lnSpc>
                <a:spcPts val="2131"/>
              </a:lnSpc>
              <a:buNone/>
            </a:pPr>
            <a:r>
              <a:rPr dirty="0" sz="1421" lang="en-US">
                <a:solidFill>
                  <a:srgbClr val="E0E4E6"/>
                </a:solidFill>
                <a:latin typeface="Barlow" pitchFamily="34" charset="0"/>
                <a:ea typeface="Barlow" pitchFamily="34" charset="-122"/>
                <a:cs typeface="Barlow" pitchFamily="34" charset="-120"/>
              </a:rPr>
              <a:t>The iconic double helix structure of DNA allows for efficient storage and replication of genetic information.</a:t>
            </a:r>
            <a:endParaRPr dirty="0" sz="1421" lang="en-US"/>
          </a:p>
        </p:txBody>
      </p:sp>
      <p:sp>
        <p:nvSpPr>
          <p:cNvPr id="1048596" name="Shape 7"/>
          <p:cNvSpPr/>
          <p:nvPr/>
        </p:nvSpPr>
        <p:spPr>
          <a:xfrm>
            <a:off x="7405330" y="3386971"/>
            <a:ext cx="405884" cy="405884"/>
          </a:xfrm>
          <a:prstGeom prst="roundRect">
            <a:avLst>
              <a:gd name="adj" fmla="val 80018"/>
            </a:avLst>
          </a:prstGeom>
          <a:solidFill>
            <a:srgbClr val="0A081B"/>
          </a:solidFill>
          <a:ln w="15240">
            <a:solidFill>
              <a:srgbClr val="E0E4E6"/>
            </a:solidFill>
            <a:prstDash val="solid"/>
          </a:ln>
        </p:spPr>
      </p:sp>
      <p:sp>
        <p:nvSpPr>
          <p:cNvPr id="1048597" name="Text 8"/>
          <p:cNvSpPr/>
          <p:nvPr/>
        </p:nvSpPr>
        <p:spPr>
          <a:xfrm>
            <a:off x="7541300" y="3469600"/>
            <a:ext cx="133826" cy="240625"/>
          </a:xfrm>
          <a:prstGeom prst="rect"/>
          <a:noFill/>
        </p:spPr>
        <p:txBody>
          <a:bodyPr anchor="t" rtlCol="0" wrap="none"/>
          <a:p>
            <a:pPr algn="ctr" indent="0" marL="0">
              <a:lnSpc>
                <a:spcPts val="1894"/>
              </a:lnSpc>
              <a:buNone/>
            </a:pPr>
            <a:r>
              <a:rPr b="1" dirty="0" sz="1894" lang="en-US">
                <a:solidFill>
                  <a:srgbClr val="29DDDA"/>
                </a:solidFill>
                <a:latin typeface="Spline Sans" pitchFamily="34" charset="0"/>
                <a:ea typeface="Spline Sans" pitchFamily="34" charset="-122"/>
                <a:cs typeface="Spline Sans" pitchFamily="34" charset="-120"/>
              </a:rPr>
              <a:t>2</a:t>
            </a:r>
            <a:endParaRPr dirty="0" sz="1894" lang="en-US"/>
          </a:p>
        </p:txBody>
      </p:sp>
      <p:sp>
        <p:nvSpPr>
          <p:cNvPr id="1048598" name="Text 9"/>
          <p:cNvSpPr/>
          <p:nvPr/>
        </p:nvSpPr>
        <p:spPr>
          <a:xfrm>
            <a:off x="7991594" y="3386971"/>
            <a:ext cx="2004774" cy="250627"/>
          </a:xfrm>
          <a:prstGeom prst="rect"/>
          <a:noFill/>
        </p:spPr>
        <p:txBody>
          <a:bodyPr anchor="t" rtlCol="0" wrap="none"/>
          <a:p>
            <a:pPr indent="0" marL="0">
              <a:lnSpc>
                <a:spcPts val="1973"/>
              </a:lnSpc>
              <a:buNone/>
            </a:pPr>
            <a:r>
              <a:rPr b="1" dirty="0" sz="1579" lang="en-US">
                <a:solidFill>
                  <a:srgbClr val="29DDDA"/>
                </a:solidFill>
                <a:latin typeface="Spline Sans" pitchFamily="34" charset="0"/>
                <a:ea typeface="Spline Sans" pitchFamily="34" charset="-122"/>
                <a:cs typeface="Spline Sans" pitchFamily="34" charset="-120"/>
              </a:rPr>
              <a:t>Nucleotide Bases</a:t>
            </a:r>
            <a:endParaRPr dirty="0" sz="1579" lang="en-US"/>
          </a:p>
        </p:txBody>
      </p:sp>
      <p:sp>
        <p:nvSpPr>
          <p:cNvPr id="1048599" name="Text 10"/>
          <p:cNvSpPr/>
          <p:nvPr/>
        </p:nvSpPr>
        <p:spPr>
          <a:xfrm>
            <a:off x="7991594" y="3745825"/>
            <a:ext cx="3132653" cy="1623060"/>
          </a:xfrm>
          <a:prstGeom prst="rect"/>
          <a:noFill/>
        </p:spPr>
        <p:txBody>
          <a:bodyPr anchor="t" rtlCol="0" wrap="square"/>
          <a:p>
            <a:pPr indent="0" marL="0">
              <a:lnSpc>
                <a:spcPts val="2131"/>
              </a:lnSpc>
              <a:buNone/>
            </a:pPr>
            <a:r>
              <a:rPr dirty="0" sz="1421" lang="en-US">
                <a:solidFill>
                  <a:srgbClr val="E0E4E6"/>
                </a:solidFill>
                <a:latin typeface="Barlow" pitchFamily="34" charset="0"/>
                <a:ea typeface="Barlow" pitchFamily="34" charset="-122"/>
                <a:cs typeface="Barlow" pitchFamily="34" charset="-120"/>
              </a:rPr>
              <a:t>The four nitrogenous bases, adenine, guanine, cytosine, and thymine, are the building blocks of the genetic code. Their specific sequence determines the order of amino acids in proteins, ultimately shaping our traits.</a:t>
            </a:r>
            <a:endParaRPr dirty="0" sz="1421" lang="en-US"/>
          </a:p>
        </p:txBody>
      </p:sp>
      <p:sp>
        <p:nvSpPr>
          <p:cNvPr id="1048600" name="Shape 11"/>
          <p:cNvSpPr/>
          <p:nvPr/>
        </p:nvSpPr>
        <p:spPr>
          <a:xfrm>
            <a:off x="3506033" y="5752147"/>
            <a:ext cx="405884" cy="405884"/>
          </a:xfrm>
          <a:prstGeom prst="roundRect">
            <a:avLst>
              <a:gd name="adj" fmla="val 80018"/>
            </a:avLst>
          </a:prstGeom>
          <a:solidFill>
            <a:srgbClr val="0A081B"/>
          </a:solidFill>
          <a:ln w="15240">
            <a:solidFill>
              <a:srgbClr val="E0E4E6"/>
            </a:solidFill>
            <a:prstDash val="solid"/>
          </a:ln>
        </p:spPr>
      </p:sp>
      <p:sp>
        <p:nvSpPr>
          <p:cNvPr id="1048601" name="Text 12"/>
          <p:cNvSpPr/>
          <p:nvPr/>
        </p:nvSpPr>
        <p:spPr>
          <a:xfrm>
            <a:off x="3638550" y="5834777"/>
            <a:ext cx="140851" cy="240625"/>
          </a:xfrm>
          <a:prstGeom prst="rect"/>
          <a:noFill/>
        </p:spPr>
        <p:txBody>
          <a:bodyPr anchor="t" rtlCol="0" wrap="none"/>
          <a:p>
            <a:pPr algn="ctr" indent="0" marL="0">
              <a:lnSpc>
                <a:spcPts val="1894"/>
              </a:lnSpc>
              <a:buNone/>
            </a:pPr>
            <a:r>
              <a:rPr b="1" dirty="0" sz="1894" lang="en-US">
                <a:solidFill>
                  <a:srgbClr val="37A7E7"/>
                </a:solidFill>
                <a:latin typeface="Spline Sans" pitchFamily="34" charset="0"/>
                <a:ea typeface="Spline Sans" pitchFamily="34" charset="-122"/>
                <a:cs typeface="Spline Sans" pitchFamily="34" charset="-120"/>
              </a:rPr>
              <a:t>3</a:t>
            </a:r>
            <a:endParaRPr dirty="0" sz="1894" lang="en-US"/>
          </a:p>
        </p:txBody>
      </p:sp>
      <p:sp>
        <p:nvSpPr>
          <p:cNvPr id="1048602" name="Text 13"/>
          <p:cNvSpPr/>
          <p:nvPr/>
        </p:nvSpPr>
        <p:spPr>
          <a:xfrm>
            <a:off x="4092297" y="5752147"/>
            <a:ext cx="2624733" cy="250627"/>
          </a:xfrm>
          <a:prstGeom prst="rect"/>
          <a:noFill/>
        </p:spPr>
        <p:txBody>
          <a:bodyPr anchor="t" rtlCol="0" wrap="none"/>
          <a:p>
            <a:pPr indent="0" marL="0">
              <a:lnSpc>
                <a:spcPts val="1973"/>
              </a:lnSpc>
              <a:buNone/>
            </a:pPr>
            <a:r>
              <a:rPr b="1" dirty="0" sz="1579" lang="en-US">
                <a:solidFill>
                  <a:srgbClr val="37A7E7"/>
                </a:solidFill>
                <a:latin typeface="Spline Sans" pitchFamily="34" charset="0"/>
                <a:ea typeface="Spline Sans" pitchFamily="34" charset="-122"/>
                <a:cs typeface="Spline Sans" pitchFamily="34" charset="-120"/>
              </a:rPr>
              <a:t>Sugar-Phosphate Backbone</a:t>
            </a:r>
            <a:endParaRPr dirty="0" sz="1579" lang="en-US"/>
          </a:p>
        </p:txBody>
      </p:sp>
      <p:sp>
        <p:nvSpPr>
          <p:cNvPr id="1048603" name="Text 14"/>
          <p:cNvSpPr/>
          <p:nvPr/>
        </p:nvSpPr>
        <p:spPr>
          <a:xfrm>
            <a:off x="4092297" y="6111002"/>
            <a:ext cx="3132653" cy="1352550"/>
          </a:xfrm>
          <a:prstGeom prst="rect"/>
          <a:noFill/>
        </p:spPr>
        <p:txBody>
          <a:bodyPr anchor="t" rtlCol="0" wrap="square"/>
          <a:p>
            <a:pPr indent="0" marL="0">
              <a:lnSpc>
                <a:spcPts val="2131"/>
              </a:lnSpc>
              <a:buNone/>
            </a:pPr>
            <a:r>
              <a:rPr dirty="0" sz="1421" lang="en-US">
                <a:solidFill>
                  <a:srgbClr val="E0E4E6"/>
                </a:solidFill>
                <a:latin typeface="Barlow" pitchFamily="34" charset="0"/>
                <a:ea typeface="Barlow" pitchFamily="34" charset="-122"/>
                <a:cs typeface="Barlow" pitchFamily="34" charset="-120"/>
              </a:rPr>
              <a:t>The sugar-phosphate backbone provides structural support and stability to the DNA molecule, ensuring its integrity and ability to carry genetic information.</a:t>
            </a:r>
            <a:endParaRPr dirty="0" sz="1421" lang="en-US"/>
          </a:p>
        </p:txBody>
      </p:sp>
      <p:sp>
        <p:nvSpPr>
          <p:cNvPr id="1048604" name="Shape 15"/>
          <p:cNvSpPr/>
          <p:nvPr/>
        </p:nvSpPr>
        <p:spPr>
          <a:xfrm>
            <a:off x="7405330" y="5752147"/>
            <a:ext cx="405884" cy="405884"/>
          </a:xfrm>
          <a:prstGeom prst="roundRect">
            <a:avLst>
              <a:gd name="adj" fmla="val 80018"/>
            </a:avLst>
          </a:prstGeom>
          <a:solidFill>
            <a:srgbClr val="0A081B"/>
          </a:solidFill>
          <a:ln w="15240">
            <a:solidFill>
              <a:srgbClr val="E0E4E6"/>
            </a:solidFill>
            <a:prstDash val="solid"/>
          </a:ln>
        </p:spPr>
      </p:sp>
      <p:sp>
        <p:nvSpPr>
          <p:cNvPr id="1048605" name="Text 16"/>
          <p:cNvSpPr/>
          <p:nvPr/>
        </p:nvSpPr>
        <p:spPr>
          <a:xfrm>
            <a:off x="7540228" y="5834777"/>
            <a:ext cx="135969" cy="240625"/>
          </a:xfrm>
          <a:prstGeom prst="rect"/>
          <a:noFill/>
        </p:spPr>
        <p:txBody>
          <a:bodyPr anchor="t" rtlCol="0" wrap="none"/>
          <a:p>
            <a:pPr algn="ctr" indent="0" marL="0">
              <a:lnSpc>
                <a:spcPts val="1894"/>
              </a:lnSpc>
              <a:buNone/>
            </a:pPr>
            <a:r>
              <a:rPr b="1" dirty="0" sz="1894" lang="en-US">
                <a:solidFill>
                  <a:srgbClr val="5372DF"/>
                </a:solidFill>
                <a:latin typeface="Spline Sans" pitchFamily="34" charset="0"/>
                <a:ea typeface="Spline Sans" pitchFamily="34" charset="-122"/>
                <a:cs typeface="Spline Sans" pitchFamily="34" charset="-120"/>
              </a:rPr>
              <a:t>4</a:t>
            </a:r>
            <a:endParaRPr dirty="0" sz="1894" lang="en-US"/>
          </a:p>
        </p:txBody>
      </p:sp>
      <p:sp>
        <p:nvSpPr>
          <p:cNvPr id="1048606" name="Text 17"/>
          <p:cNvSpPr/>
          <p:nvPr/>
        </p:nvSpPr>
        <p:spPr>
          <a:xfrm>
            <a:off x="7991594" y="5752147"/>
            <a:ext cx="2004774" cy="250627"/>
          </a:xfrm>
          <a:prstGeom prst="rect"/>
          <a:noFill/>
        </p:spPr>
        <p:txBody>
          <a:bodyPr anchor="t" rtlCol="0" wrap="none"/>
          <a:p>
            <a:pPr indent="0" marL="0">
              <a:lnSpc>
                <a:spcPts val="1973"/>
              </a:lnSpc>
              <a:buNone/>
            </a:pPr>
            <a:r>
              <a:rPr b="1" dirty="0" sz="1579" lang="en-US">
                <a:solidFill>
                  <a:srgbClr val="5372DF"/>
                </a:solidFill>
                <a:latin typeface="Spline Sans" pitchFamily="34" charset="0"/>
                <a:ea typeface="Spline Sans" pitchFamily="34" charset="-122"/>
                <a:cs typeface="Spline Sans" pitchFamily="34" charset="-120"/>
              </a:rPr>
              <a:t>Hydrogen Bonds</a:t>
            </a:r>
            <a:endParaRPr dirty="0" sz="1579" lang="en-US"/>
          </a:p>
        </p:txBody>
      </p:sp>
      <p:sp>
        <p:nvSpPr>
          <p:cNvPr id="1048607" name="Text 18"/>
          <p:cNvSpPr/>
          <p:nvPr/>
        </p:nvSpPr>
        <p:spPr>
          <a:xfrm>
            <a:off x="7991594" y="6111002"/>
            <a:ext cx="3132653" cy="1623060"/>
          </a:xfrm>
          <a:prstGeom prst="rect"/>
          <a:noFill/>
        </p:spPr>
        <p:txBody>
          <a:bodyPr anchor="t" rtlCol="0" wrap="square"/>
          <a:p>
            <a:pPr indent="0" marL="0">
              <a:lnSpc>
                <a:spcPts val="2131"/>
              </a:lnSpc>
              <a:buNone/>
            </a:pPr>
            <a:r>
              <a:rPr dirty="0" sz="1421" lang="en-US">
                <a:solidFill>
                  <a:srgbClr val="E0E4E6"/>
                </a:solidFill>
                <a:latin typeface="Barlow" pitchFamily="34" charset="0"/>
                <a:ea typeface="Barlow" pitchFamily="34" charset="-122"/>
                <a:cs typeface="Barlow" pitchFamily="34" charset="-120"/>
              </a:rPr>
              <a:t>Hydrogen bonds between complementary bases hold the two strands of DNA together, forming the double helix structure. These bonds are crucial for the stability and accurate replication of genetic information.</a:t>
            </a:r>
            <a:endParaRPr dirty="0" sz="1421"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23" name=""/>
        <p:cNvGrpSpPr/>
        <p:nvPr/>
      </p:nvGrpSpPr>
      <p:grpSpPr>
        <a:xfrm>
          <a:off x="0" y="0"/>
          <a:ext cx="0" cy="0"/>
          <a:chOff x="0" y="0"/>
          <a:chExt cx="0" cy="0"/>
        </a:xfrm>
      </p:grpSpPr>
      <p:pic>
        <p:nvPicPr>
          <p:cNvPr id="209715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11" name="Shape 0"/>
          <p:cNvSpPr/>
          <p:nvPr/>
        </p:nvSpPr>
        <p:spPr>
          <a:xfrm>
            <a:off x="0" y="0"/>
            <a:ext cx="14630400" cy="8888373"/>
          </a:xfrm>
          <a:prstGeom prst="rect"/>
          <a:solidFill>
            <a:srgbClr val="0A081B">
              <a:alpha val="75000"/>
            </a:srgbClr>
          </a:solidFill>
        </p:spPr>
      </p:sp>
      <p:sp>
        <p:nvSpPr>
          <p:cNvPr id="1048612" name="Text 1"/>
          <p:cNvSpPr/>
          <p:nvPr/>
        </p:nvSpPr>
        <p:spPr>
          <a:xfrm>
            <a:off x="4031575" y="427673"/>
            <a:ext cx="6567130" cy="863918"/>
          </a:xfrm>
          <a:prstGeom prst="rect"/>
          <a:noFill/>
        </p:spPr>
        <p:txBody>
          <a:bodyPr anchor="t" rtlCol="0" wrap="square"/>
          <a:p>
            <a:pPr indent="0" marL="0">
              <a:lnSpc>
                <a:spcPts val="3402"/>
              </a:lnSpc>
              <a:buNone/>
            </a:pPr>
            <a:r>
              <a:rPr b="1" dirty="0" sz="2722" lang="en-US">
                <a:solidFill>
                  <a:srgbClr val="F0FCFF"/>
                </a:solidFill>
                <a:latin typeface="Spline Sans" pitchFamily="34" charset="0"/>
                <a:ea typeface="Spline Sans" pitchFamily="34" charset="-122"/>
                <a:cs typeface="Spline Sans" pitchFamily="34" charset="-120"/>
              </a:rPr>
              <a:t>Chromosomal Organization in Eukaryotic Cells</a:t>
            </a:r>
            <a:endParaRPr dirty="0" sz="2722" lang="en-US"/>
          </a:p>
        </p:txBody>
      </p:sp>
      <p:sp>
        <p:nvSpPr>
          <p:cNvPr id="1048613" name="Text 2"/>
          <p:cNvSpPr/>
          <p:nvPr/>
        </p:nvSpPr>
        <p:spPr>
          <a:xfrm>
            <a:off x="4031575" y="1602581"/>
            <a:ext cx="6567130" cy="1632704"/>
          </a:xfrm>
          <a:prstGeom prst="rect"/>
          <a:noFill/>
        </p:spPr>
        <p:txBody>
          <a:bodyPr anchor="t" rtlCol="0" wrap="square"/>
          <a:p>
            <a:pPr indent="0" marL="0">
              <a:lnSpc>
                <a:spcPts val="1837"/>
              </a:lnSpc>
              <a:buNone/>
            </a:pPr>
            <a:r>
              <a:rPr dirty="0" sz="1225" lang="en-US">
                <a:solidFill>
                  <a:srgbClr val="E0E4E6"/>
                </a:solidFill>
                <a:latin typeface="Barlow" pitchFamily="34" charset="0"/>
                <a:ea typeface="Barlow" pitchFamily="34" charset="-122"/>
                <a:cs typeface="Barlow" pitchFamily="34" charset="-120"/>
              </a:rPr>
              <a:t>In eukaryotic cells, DNA is carefully organized into structures called chromosomes. Each chromosome comprises a single, continuous DNA molecule wrapped around histone proteins. This intricate packaging allows for the efficient storage and regulation of genetic information within the nucleus of the cell. Humans inherit one set of 23 chromosomes from their mother and another set from their father, resulting in 23 pairs of chromosomes, totaling 46 chromosomes. The arrangement of genes on chromosomes, their order, and their physical location are crucial for proper functioning of the cell and organism.</a:t>
            </a:r>
            <a:endParaRPr dirty="0" sz="1225" lang="en-US"/>
          </a:p>
        </p:txBody>
      </p:sp>
      <p:sp>
        <p:nvSpPr>
          <p:cNvPr id="1048614" name="Shape 3"/>
          <p:cNvSpPr/>
          <p:nvPr/>
        </p:nvSpPr>
        <p:spPr>
          <a:xfrm>
            <a:off x="4031575" y="6285309"/>
            <a:ext cx="6567130" cy="19407"/>
          </a:xfrm>
          <a:prstGeom prst="rect"/>
          <a:solidFill>
            <a:srgbClr val="302E41"/>
          </a:solidFill>
        </p:spPr>
      </p:sp>
      <p:sp>
        <p:nvSpPr>
          <p:cNvPr id="1048615" name="Shape 4"/>
          <p:cNvSpPr/>
          <p:nvPr/>
        </p:nvSpPr>
        <p:spPr>
          <a:xfrm>
            <a:off x="5288578" y="5741015"/>
            <a:ext cx="19407" cy="544354"/>
          </a:xfrm>
          <a:prstGeom prst="rect"/>
          <a:solidFill>
            <a:srgbClr val="16FFBB"/>
          </a:solidFill>
        </p:spPr>
      </p:sp>
      <p:sp>
        <p:nvSpPr>
          <p:cNvPr id="1048616" name="Shape 5"/>
          <p:cNvSpPr/>
          <p:nvPr/>
        </p:nvSpPr>
        <p:spPr>
          <a:xfrm>
            <a:off x="5123378" y="6110347"/>
            <a:ext cx="349925" cy="349925"/>
          </a:xfrm>
          <a:prstGeom prst="roundRect">
            <a:avLst>
              <a:gd name="adj" fmla="val 80009"/>
            </a:avLst>
          </a:prstGeom>
          <a:solidFill>
            <a:srgbClr val="0A081B"/>
          </a:solidFill>
          <a:ln w="15240">
            <a:solidFill>
              <a:srgbClr val="E0E4E6"/>
            </a:solidFill>
            <a:prstDash val="solid"/>
          </a:ln>
        </p:spPr>
      </p:sp>
      <p:sp>
        <p:nvSpPr>
          <p:cNvPr id="1048617" name="Text 6"/>
          <p:cNvSpPr/>
          <p:nvPr/>
        </p:nvSpPr>
        <p:spPr>
          <a:xfrm>
            <a:off x="5253514" y="6181546"/>
            <a:ext cx="89654" cy="207407"/>
          </a:xfrm>
          <a:prstGeom prst="rect"/>
          <a:noFill/>
        </p:spPr>
        <p:txBody>
          <a:bodyPr anchor="t" rtlCol="0" wrap="none"/>
          <a:p>
            <a:pPr algn="ctr" indent="0" marL="0">
              <a:lnSpc>
                <a:spcPts val="1633"/>
              </a:lnSpc>
              <a:buNone/>
            </a:pPr>
            <a:r>
              <a:rPr b="1" dirty="0" sz="1633" lang="en-US">
                <a:solidFill>
                  <a:srgbClr val="16FFBB"/>
                </a:solidFill>
                <a:latin typeface="Spline Sans" pitchFamily="34" charset="0"/>
                <a:ea typeface="Spline Sans" pitchFamily="34" charset="-122"/>
                <a:cs typeface="Spline Sans" pitchFamily="34" charset="-120"/>
              </a:rPr>
              <a:t>1</a:t>
            </a:r>
            <a:endParaRPr dirty="0" sz="1633" lang="en-US"/>
          </a:p>
        </p:txBody>
      </p:sp>
      <p:sp>
        <p:nvSpPr>
          <p:cNvPr id="1048618" name="Text 7"/>
          <p:cNvSpPr/>
          <p:nvPr/>
        </p:nvSpPr>
        <p:spPr>
          <a:xfrm>
            <a:off x="4434245" y="3876675"/>
            <a:ext cx="1728192" cy="216098"/>
          </a:xfrm>
          <a:prstGeom prst="rect"/>
          <a:noFill/>
        </p:spPr>
        <p:txBody>
          <a:bodyPr anchor="t" rtlCol="0" wrap="none"/>
          <a:p>
            <a:pPr algn="ctr" indent="0" marL="0">
              <a:lnSpc>
                <a:spcPts val="1701"/>
              </a:lnSpc>
              <a:buNone/>
            </a:pPr>
            <a:r>
              <a:rPr b="1" dirty="0" sz="1361" lang="en-US">
                <a:solidFill>
                  <a:srgbClr val="16FFBB"/>
                </a:solidFill>
                <a:latin typeface="Spline Sans" pitchFamily="34" charset="0"/>
                <a:ea typeface="Spline Sans" pitchFamily="34" charset="-122"/>
                <a:cs typeface="Spline Sans" pitchFamily="34" charset="-120"/>
              </a:rPr>
              <a:t>DNA Packaging</a:t>
            </a:r>
            <a:endParaRPr dirty="0" sz="1361" lang="en-US"/>
          </a:p>
        </p:txBody>
      </p:sp>
      <p:sp>
        <p:nvSpPr>
          <p:cNvPr id="1048619" name="Text 8"/>
          <p:cNvSpPr/>
          <p:nvPr/>
        </p:nvSpPr>
        <p:spPr>
          <a:xfrm>
            <a:off x="4187071" y="4185999"/>
            <a:ext cx="2222540" cy="1399461"/>
          </a:xfrm>
          <a:prstGeom prst="rect"/>
          <a:noFill/>
        </p:spPr>
        <p:txBody>
          <a:bodyPr anchor="t" rtlCol="0" wrap="square"/>
          <a:p>
            <a:pPr algn="ctr" indent="0" marL="0">
              <a:lnSpc>
                <a:spcPts val="1837"/>
              </a:lnSpc>
              <a:buNone/>
            </a:pPr>
            <a:r>
              <a:rPr dirty="0" sz="1225" lang="en-US">
                <a:solidFill>
                  <a:srgbClr val="E0E4E6"/>
                </a:solidFill>
                <a:latin typeface="Barlow" pitchFamily="34" charset="0"/>
                <a:ea typeface="Barlow" pitchFamily="34" charset="-122"/>
                <a:cs typeface="Barlow" pitchFamily="34" charset="-120"/>
              </a:rPr>
              <a:t>DNA is tightly wrapped around histone proteins, forming nucleosomes. These nucleosomes then coil and fold to create a compact, organized structure called chromatin.</a:t>
            </a:r>
            <a:endParaRPr dirty="0" sz="1225" lang="en-US"/>
          </a:p>
        </p:txBody>
      </p:sp>
      <p:sp>
        <p:nvSpPr>
          <p:cNvPr id="1048620" name="Shape 9"/>
          <p:cNvSpPr/>
          <p:nvPr/>
        </p:nvSpPr>
        <p:spPr>
          <a:xfrm>
            <a:off x="6633031" y="6285250"/>
            <a:ext cx="19407" cy="544354"/>
          </a:xfrm>
          <a:prstGeom prst="rect"/>
          <a:solidFill>
            <a:srgbClr val="29DDDA"/>
          </a:solidFill>
        </p:spPr>
      </p:sp>
      <p:sp>
        <p:nvSpPr>
          <p:cNvPr id="1048621" name="Shape 10"/>
          <p:cNvSpPr/>
          <p:nvPr/>
        </p:nvSpPr>
        <p:spPr>
          <a:xfrm>
            <a:off x="6467832" y="6110347"/>
            <a:ext cx="349925" cy="349925"/>
          </a:xfrm>
          <a:prstGeom prst="roundRect">
            <a:avLst>
              <a:gd name="adj" fmla="val 80009"/>
            </a:avLst>
          </a:prstGeom>
          <a:solidFill>
            <a:srgbClr val="0A081B"/>
          </a:solidFill>
          <a:ln w="15240">
            <a:solidFill>
              <a:srgbClr val="E0E4E6"/>
            </a:solidFill>
            <a:prstDash val="solid"/>
          </a:ln>
        </p:spPr>
      </p:sp>
      <p:sp>
        <p:nvSpPr>
          <p:cNvPr id="1048622" name="Text 11"/>
          <p:cNvSpPr/>
          <p:nvPr/>
        </p:nvSpPr>
        <p:spPr>
          <a:xfrm>
            <a:off x="6585109" y="6181546"/>
            <a:ext cx="115253" cy="207407"/>
          </a:xfrm>
          <a:prstGeom prst="rect"/>
          <a:noFill/>
        </p:spPr>
        <p:txBody>
          <a:bodyPr anchor="t" rtlCol="0" wrap="none"/>
          <a:p>
            <a:pPr algn="ctr" indent="0" marL="0">
              <a:lnSpc>
                <a:spcPts val="1633"/>
              </a:lnSpc>
              <a:buNone/>
            </a:pPr>
            <a:r>
              <a:rPr b="1" dirty="0" sz="1633" lang="en-US">
                <a:solidFill>
                  <a:srgbClr val="29DDDA"/>
                </a:solidFill>
                <a:latin typeface="Spline Sans" pitchFamily="34" charset="0"/>
                <a:ea typeface="Spline Sans" pitchFamily="34" charset="-122"/>
                <a:cs typeface="Spline Sans" pitchFamily="34" charset="-120"/>
              </a:rPr>
              <a:t>2</a:t>
            </a:r>
            <a:endParaRPr dirty="0" sz="1633" lang="en-US"/>
          </a:p>
        </p:txBody>
      </p:sp>
      <p:sp>
        <p:nvSpPr>
          <p:cNvPr id="1048623" name="Text 12"/>
          <p:cNvSpPr/>
          <p:nvPr/>
        </p:nvSpPr>
        <p:spPr>
          <a:xfrm>
            <a:off x="5623560" y="6985159"/>
            <a:ext cx="2038469" cy="216098"/>
          </a:xfrm>
          <a:prstGeom prst="rect"/>
          <a:noFill/>
        </p:spPr>
        <p:txBody>
          <a:bodyPr anchor="t" rtlCol="0" wrap="none"/>
          <a:p>
            <a:pPr algn="ctr" indent="0" marL="0">
              <a:lnSpc>
                <a:spcPts val="1701"/>
              </a:lnSpc>
              <a:buNone/>
            </a:pPr>
            <a:r>
              <a:rPr b="1" dirty="0" sz="1361" lang="en-US">
                <a:solidFill>
                  <a:srgbClr val="29DDDA"/>
                </a:solidFill>
                <a:latin typeface="Spline Sans" pitchFamily="34" charset="0"/>
                <a:ea typeface="Spline Sans" pitchFamily="34" charset="-122"/>
                <a:cs typeface="Spline Sans" pitchFamily="34" charset="-120"/>
              </a:rPr>
              <a:t>Chromatin Condensation</a:t>
            </a:r>
            <a:endParaRPr dirty="0" sz="1361" lang="en-US"/>
          </a:p>
        </p:txBody>
      </p:sp>
      <p:sp>
        <p:nvSpPr>
          <p:cNvPr id="1048624" name="Text 13"/>
          <p:cNvSpPr/>
          <p:nvPr/>
        </p:nvSpPr>
        <p:spPr>
          <a:xfrm>
            <a:off x="5531525" y="7294483"/>
            <a:ext cx="2222540" cy="1166217"/>
          </a:xfrm>
          <a:prstGeom prst="rect"/>
          <a:noFill/>
        </p:spPr>
        <p:txBody>
          <a:bodyPr anchor="t" rtlCol="0" wrap="square"/>
          <a:p>
            <a:pPr algn="ctr" indent="0" marL="0">
              <a:lnSpc>
                <a:spcPts val="1837"/>
              </a:lnSpc>
              <a:buNone/>
            </a:pPr>
            <a:r>
              <a:rPr dirty="0" sz="1225" lang="en-US">
                <a:solidFill>
                  <a:srgbClr val="E0E4E6"/>
                </a:solidFill>
                <a:latin typeface="Barlow" pitchFamily="34" charset="0"/>
                <a:ea typeface="Barlow" pitchFamily="34" charset="-122"/>
                <a:cs typeface="Barlow" pitchFamily="34" charset="-120"/>
              </a:rPr>
              <a:t>During cell division, chromatin further condenses to form visible chromosomes, ensuring the proper distribution of genetic information to daughter cells.</a:t>
            </a:r>
            <a:endParaRPr dirty="0" sz="1225" lang="en-US"/>
          </a:p>
        </p:txBody>
      </p:sp>
      <p:sp>
        <p:nvSpPr>
          <p:cNvPr id="1048625" name="Shape 14"/>
          <p:cNvSpPr/>
          <p:nvPr/>
        </p:nvSpPr>
        <p:spPr>
          <a:xfrm>
            <a:off x="7977604" y="5741015"/>
            <a:ext cx="19407" cy="544354"/>
          </a:xfrm>
          <a:prstGeom prst="rect"/>
          <a:solidFill>
            <a:srgbClr val="37A7E7"/>
          </a:solidFill>
        </p:spPr>
      </p:sp>
      <p:sp>
        <p:nvSpPr>
          <p:cNvPr id="1048626" name="Shape 15"/>
          <p:cNvSpPr/>
          <p:nvPr/>
        </p:nvSpPr>
        <p:spPr>
          <a:xfrm>
            <a:off x="7812405" y="6110347"/>
            <a:ext cx="349925" cy="349925"/>
          </a:xfrm>
          <a:prstGeom prst="roundRect">
            <a:avLst>
              <a:gd name="adj" fmla="val 80009"/>
            </a:avLst>
          </a:prstGeom>
          <a:solidFill>
            <a:srgbClr val="0A081B"/>
          </a:solidFill>
          <a:ln w="15240">
            <a:solidFill>
              <a:srgbClr val="E0E4E6"/>
            </a:solidFill>
            <a:prstDash val="solid"/>
          </a:ln>
        </p:spPr>
      </p:sp>
      <p:sp>
        <p:nvSpPr>
          <p:cNvPr id="1048627" name="Text 16"/>
          <p:cNvSpPr/>
          <p:nvPr/>
        </p:nvSpPr>
        <p:spPr>
          <a:xfrm>
            <a:off x="7926586" y="6181546"/>
            <a:ext cx="121444" cy="207407"/>
          </a:xfrm>
          <a:prstGeom prst="rect"/>
          <a:noFill/>
        </p:spPr>
        <p:txBody>
          <a:bodyPr anchor="t" rtlCol="0" wrap="none"/>
          <a:p>
            <a:pPr algn="ctr" indent="0" marL="0">
              <a:lnSpc>
                <a:spcPts val="1633"/>
              </a:lnSpc>
              <a:buNone/>
            </a:pPr>
            <a:r>
              <a:rPr b="1" dirty="0" sz="1633" lang="en-US">
                <a:solidFill>
                  <a:srgbClr val="37A7E7"/>
                </a:solidFill>
                <a:latin typeface="Spline Sans" pitchFamily="34" charset="0"/>
                <a:ea typeface="Spline Sans" pitchFamily="34" charset="-122"/>
                <a:cs typeface="Spline Sans" pitchFamily="34" charset="-120"/>
              </a:rPr>
              <a:t>3</a:t>
            </a:r>
            <a:endParaRPr dirty="0" sz="1633" lang="en-US"/>
          </a:p>
        </p:txBody>
      </p:sp>
      <p:sp>
        <p:nvSpPr>
          <p:cNvPr id="1048628" name="Text 17"/>
          <p:cNvSpPr/>
          <p:nvPr/>
        </p:nvSpPr>
        <p:spPr>
          <a:xfrm>
            <a:off x="7029450" y="3410188"/>
            <a:ext cx="1915716" cy="216098"/>
          </a:xfrm>
          <a:prstGeom prst="rect"/>
          <a:noFill/>
        </p:spPr>
        <p:txBody>
          <a:bodyPr anchor="t" rtlCol="0" wrap="none"/>
          <a:p>
            <a:pPr algn="ctr" indent="0" marL="0">
              <a:lnSpc>
                <a:spcPts val="1701"/>
              </a:lnSpc>
              <a:buNone/>
            </a:pPr>
            <a:r>
              <a:rPr b="1" dirty="0" sz="1361" lang="en-US">
                <a:solidFill>
                  <a:srgbClr val="37A7E7"/>
                </a:solidFill>
                <a:latin typeface="Spline Sans" pitchFamily="34" charset="0"/>
                <a:ea typeface="Spline Sans" pitchFamily="34" charset="-122"/>
                <a:cs typeface="Spline Sans" pitchFamily="34" charset="-120"/>
              </a:rPr>
              <a:t>Chromosome Structure</a:t>
            </a:r>
            <a:endParaRPr dirty="0" sz="1361" lang="en-US"/>
          </a:p>
        </p:txBody>
      </p:sp>
      <p:sp>
        <p:nvSpPr>
          <p:cNvPr id="1048629" name="Text 18"/>
          <p:cNvSpPr/>
          <p:nvPr/>
        </p:nvSpPr>
        <p:spPr>
          <a:xfrm>
            <a:off x="6876098" y="3719513"/>
            <a:ext cx="2222540" cy="1865948"/>
          </a:xfrm>
          <a:prstGeom prst="rect"/>
          <a:noFill/>
        </p:spPr>
        <p:txBody>
          <a:bodyPr anchor="t" rtlCol="0" wrap="square"/>
          <a:p>
            <a:pPr algn="ctr" indent="0" marL="0">
              <a:lnSpc>
                <a:spcPts val="1837"/>
              </a:lnSpc>
              <a:buNone/>
            </a:pPr>
            <a:r>
              <a:rPr dirty="0" sz="1225" lang="en-US">
                <a:solidFill>
                  <a:srgbClr val="E0E4E6"/>
                </a:solidFill>
                <a:latin typeface="Barlow" pitchFamily="34" charset="0"/>
                <a:ea typeface="Barlow" pitchFamily="34" charset="-122"/>
                <a:cs typeface="Barlow" pitchFamily="34" charset="-120"/>
              </a:rPr>
              <a:t>Each chromosome consists of two identical sister chromatids held together at the centromere. The telomeres, protective caps at the ends of the chromosomes, prevent degradation and maintain the integrity of the DNA molecule.</a:t>
            </a:r>
            <a:endParaRPr dirty="0" sz="1225" lang="en-US"/>
          </a:p>
        </p:txBody>
      </p:sp>
      <p:sp>
        <p:nvSpPr>
          <p:cNvPr id="1048630" name="Shape 19"/>
          <p:cNvSpPr/>
          <p:nvPr/>
        </p:nvSpPr>
        <p:spPr>
          <a:xfrm>
            <a:off x="9322177" y="6285250"/>
            <a:ext cx="19407" cy="544354"/>
          </a:xfrm>
          <a:prstGeom prst="rect"/>
          <a:solidFill>
            <a:srgbClr val="5372DF"/>
          </a:solidFill>
        </p:spPr>
      </p:sp>
      <p:sp>
        <p:nvSpPr>
          <p:cNvPr id="1048631" name="Shape 20"/>
          <p:cNvSpPr/>
          <p:nvPr/>
        </p:nvSpPr>
        <p:spPr>
          <a:xfrm>
            <a:off x="9156978" y="6110347"/>
            <a:ext cx="349925" cy="349925"/>
          </a:xfrm>
          <a:prstGeom prst="roundRect">
            <a:avLst>
              <a:gd name="adj" fmla="val 80009"/>
            </a:avLst>
          </a:prstGeom>
          <a:solidFill>
            <a:srgbClr val="0A081B"/>
          </a:solidFill>
          <a:ln w="15240">
            <a:solidFill>
              <a:srgbClr val="E0E4E6"/>
            </a:solidFill>
            <a:prstDash val="solid"/>
          </a:ln>
        </p:spPr>
      </p:sp>
      <p:sp>
        <p:nvSpPr>
          <p:cNvPr id="1048632" name="Text 21"/>
          <p:cNvSpPr/>
          <p:nvPr/>
        </p:nvSpPr>
        <p:spPr>
          <a:xfrm>
            <a:off x="9273302" y="6181546"/>
            <a:ext cx="117157" cy="207407"/>
          </a:xfrm>
          <a:prstGeom prst="rect"/>
          <a:noFill/>
        </p:spPr>
        <p:txBody>
          <a:bodyPr anchor="t" rtlCol="0" wrap="none"/>
          <a:p>
            <a:pPr algn="ctr" indent="0" marL="0">
              <a:lnSpc>
                <a:spcPts val="1633"/>
              </a:lnSpc>
              <a:buNone/>
            </a:pPr>
            <a:r>
              <a:rPr b="1" dirty="0" sz="1633" lang="en-US">
                <a:solidFill>
                  <a:srgbClr val="5372DF"/>
                </a:solidFill>
                <a:latin typeface="Spline Sans" pitchFamily="34" charset="0"/>
                <a:ea typeface="Spline Sans" pitchFamily="34" charset="-122"/>
                <a:cs typeface="Spline Sans" pitchFamily="34" charset="-120"/>
              </a:rPr>
              <a:t>4</a:t>
            </a:r>
            <a:endParaRPr dirty="0" sz="1633" lang="en-US"/>
          </a:p>
        </p:txBody>
      </p:sp>
      <p:sp>
        <p:nvSpPr>
          <p:cNvPr id="1048633" name="Text 22"/>
          <p:cNvSpPr/>
          <p:nvPr/>
        </p:nvSpPr>
        <p:spPr>
          <a:xfrm>
            <a:off x="8467725" y="6985159"/>
            <a:ext cx="1728192" cy="216098"/>
          </a:xfrm>
          <a:prstGeom prst="rect"/>
          <a:noFill/>
        </p:spPr>
        <p:txBody>
          <a:bodyPr anchor="t" rtlCol="0" wrap="none"/>
          <a:p>
            <a:pPr algn="ctr" indent="0" marL="0">
              <a:lnSpc>
                <a:spcPts val="1701"/>
              </a:lnSpc>
              <a:buNone/>
            </a:pPr>
            <a:r>
              <a:rPr b="1" dirty="0" sz="1361" lang="en-US">
                <a:solidFill>
                  <a:srgbClr val="5372DF"/>
                </a:solidFill>
                <a:latin typeface="Spline Sans" pitchFamily="34" charset="0"/>
                <a:ea typeface="Spline Sans" pitchFamily="34" charset="-122"/>
                <a:cs typeface="Spline Sans" pitchFamily="34" charset="-120"/>
              </a:rPr>
              <a:t>Genetic Information</a:t>
            </a:r>
            <a:endParaRPr dirty="0" sz="1361" lang="en-US"/>
          </a:p>
        </p:txBody>
      </p:sp>
      <p:sp>
        <p:nvSpPr>
          <p:cNvPr id="1048634" name="Text 23"/>
          <p:cNvSpPr/>
          <p:nvPr/>
        </p:nvSpPr>
        <p:spPr>
          <a:xfrm>
            <a:off x="8220551" y="7294483"/>
            <a:ext cx="2222659" cy="1166217"/>
          </a:xfrm>
          <a:prstGeom prst="rect"/>
          <a:noFill/>
        </p:spPr>
        <p:txBody>
          <a:bodyPr anchor="t" rtlCol="0" wrap="square"/>
          <a:p>
            <a:pPr algn="ctr" indent="0" marL="0">
              <a:lnSpc>
                <a:spcPts val="1837"/>
              </a:lnSpc>
              <a:buNone/>
            </a:pPr>
            <a:r>
              <a:rPr dirty="0" sz="1225" lang="en-US">
                <a:solidFill>
                  <a:srgbClr val="E0E4E6"/>
                </a:solidFill>
                <a:latin typeface="Barlow" pitchFamily="34" charset="0"/>
                <a:ea typeface="Barlow" pitchFamily="34" charset="-122"/>
                <a:cs typeface="Barlow" pitchFamily="34" charset="-120"/>
              </a:rPr>
              <a:t>Genes, the functional units of heredity, reside on chromosomes. These genes carry instructions for building and maintaining an organism.</a:t>
            </a:r>
            <a:endParaRPr dirty="0" sz="1225"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6" name=""/>
        <p:cNvGrpSpPr/>
        <p:nvPr/>
      </p:nvGrpSpPr>
      <p:grpSpPr>
        <a:xfrm>
          <a:off x="0" y="0"/>
          <a:ext cx="0" cy="0"/>
          <a:chOff x="0" y="0"/>
          <a:chExt cx="0" cy="0"/>
        </a:xfrm>
      </p:grpSpPr>
      <p:pic>
        <p:nvPicPr>
          <p:cNvPr id="2097160"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38" name="Shape 0"/>
          <p:cNvSpPr/>
          <p:nvPr/>
        </p:nvSpPr>
        <p:spPr>
          <a:xfrm>
            <a:off x="0" y="0"/>
            <a:ext cx="14630400" cy="8229600"/>
          </a:xfrm>
          <a:prstGeom prst="rect"/>
          <a:solidFill>
            <a:srgbClr val="0A081B">
              <a:alpha val="75000"/>
            </a:srgbClr>
          </a:solidFill>
        </p:spPr>
      </p:sp>
      <p:sp>
        <p:nvSpPr>
          <p:cNvPr id="1048639" name="Text 1"/>
          <p:cNvSpPr/>
          <p:nvPr/>
        </p:nvSpPr>
        <p:spPr>
          <a:xfrm>
            <a:off x="2624376" y="983099"/>
            <a:ext cx="7379494" cy="617101"/>
          </a:xfrm>
          <a:prstGeom prst="rect"/>
          <a:noFill/>
        </p:spPr>
        <p:txBody>
          <a:bodyPr anchor="t" rtlCol="0" wrap="none"/>
          <a:p>
            <a:pPr indent="0" marL="0">
              <a:lnSpc>
                <a:spcPts val="4860"/>
              </a:lnSpc>
              <a:buNone/>
            </a:pPr>
            <a:r>
              <a:rPr b="1" dirty="0" sz="3888" lang="en-US">
                <a:solidFill>
                  <a:srgbClr val="F0FCFF"/>
                </a:solidFill>
                <a:latin typeface="Spline Sans" pitchFamily="34" charset="0"/>
                <a:ea typeface="Spline Sans" pitchFamily="34" charset="-122"/>
                <a:cs typeface="Spline Sans" pitchFamily="34" charset="-120"/>
              </a:rPr>
              <a:t>Chromatin and Histone Proteins</a:t>
            </a:r>
            <a:endParaRPr dirty="0" sz="3888" lang="en-US"/>
          </a:p>
        </p:txBody>
      </p:sp>
      <p:sp>
        <p:nvSpPr>
          <p:cNvPr id="1048640" name="Text 2"/>
          <p:cNvSpPr/>
          <p:nvPr/>
        </p:nvSpPr>
        <p:spPr>
          <a:xfrm>
            <a:off x="2624376" y="2044541"/>
            <a:ext cx="9381649" cy="1999536"/>
          </a:xfrm>
          <a:prstGeom prst="rect"/>
          <a:noFill/>
        </p:spPr>
        <p:txBody>
          <a:bodyPr anchor="t" rtlCol="0" wrap="square"/>
          <a:p>
            <a:pPr indent="0" marL="0">
              <a:lnSpc>
                <a:spcPts val="2624"/>
              </a:lnSpc>
              <a:buNone/>
            </a:pPr>
            <a:r>
              <a:rPr dirty="0" sz="1750" lang="en-US">
                <a:solidFill>
                  <a:srgbClr val="E0E4E6"/>
                </a:solidFill>
                <a:latin typeface="Barlow" pitchFamily="34" charset="0"/>
                <a:ea typeface="Barlow" pitchFamily="34" charset="-122"/>
                <a:cs typeface="Barlow" pitchFamily="34" charset="-120"/>
              </a:rPr>
              <a:t>Chromatin is a complex mixture of DNA and protein that forms the building blocks of chromosomes. Histone proteins are essential for organizing and compacting DNA within the nucleus. These proteins act as spools around which DNA winds, creating nucleosomes, the basic unit of chromatin structure. The association between DNA and histone proteins is dynamic and plays a crucial role in regulating gene expression, allowing certain genes to be active while others are inactive.</a:t>
            </a:r>
            <a:endParaRPr dirty="0" sz="1750" lang="en-US"/>
          </a:p>
        </p:txBody>
      </p:sp>
      <p:sp>
        <p:nvSpPr>
          <p:cNvPr id="1048641" name="Text 3"/>
          <p:cNvSpPr/>
          <p:nvPr/>
        </p:nvSpPr>
        <p:spPr>
          <a:xfrm>
            <a:off x="2624376" y="4516160"/>
            <a:ext cx="2468880" cy="308610"/>
          </a:xfrm>
          <a:prstGeom prst="rect"/>
          <a:noFill/>
        </p:spPr>
        <p:txBody>
          <a:bodyPr anchor="t" rtlCol="0" wrap="none"/>
          <a:p>
            <a:pPr indent="0" marL="0">
              <a:lnSpc>
                <a:spcPts val="2430"/>
              </a:lnSpc>
              <a:buNone/>
            </a:pPr>
            <a:r>
              <a:rPr b="1" dirty="0" sz="1944" lang="en-US">
                <a:solidFill>
                  <a:srgbClr val="F0FCFF"/>
                </a:solidFill>
                <a:latin typeface="Spline Sans" pitchFamily="34" charset="0"/>
                <a:ea typeface="Spline Sans" pitchFamily="34" charset="-122"/>
                <a:cs typeface="Spline Sans" pitchFamily="34" charset="-120"/>
              </a:rPr>
              <a:t>Histones</a:t>
            </a:r>
            <a:endParaRPr dirty="0" sz="1944" lang="en-US"/>
          </a:p>
        </p:txBody>
      </p:sp>
      <p:sp>
        <p:nvSpPr>
          <p:cNvPr id="1048642" name="Text 4"/>
          <p:cNvSpPr/>
          <p:nvPr/>
        </p:nvSpPr>
        <p:spPr>
          <a:xfrm>
            <a:off x="2624376" y="5046940"/>
            <a:ext cx="2765465" cy="1666280"/>
          </a:xfrm>
          <a:prstGeom prst="rect"/>
          <a:noFill/>
        </p:spPr>
        <p:txBody>
          <a:bodyPr anchor="t" rtlCol="0" wrap="square"/>
          <a:p>
            <a:pPr indent="0" marL="0">
              <a:lnSpc>
                <a:spcPts val="2624"/>
              </a:lnSpc>
              <a:buNone/>
            </a:pPr>
            <a:r>
              <a:rPr dirty="0" sz="1750" lang="en-US">
                <a:solidFill>
                  <a:srgbClr val="E0E4E6"/>
                </a:solidFill>
                <a:latin typeface="Barlow" pitchFamily="34" charset="0"/>
                <a:ea typeface="Barlow" pitchFamily="34" charset="-122"/>
                <a:cs typeface="Barlow" pitchFamily="34" charset="-120"/>
              </a:rPr>
              <a:t>Histones are small, positively charged proteins that bind to negatively charged DNA, facilitating the formation of nucleosomes.</a:t>
            </a:r>
            <a:endParaRPr dirty="0" sz="1750" lang="en-US"/>
          </a:p>
        </p:txBody>
      </p:sp>
      <p:sp>
        <p:nvSpPr>
          <p:cNvPr id="1048643" name="Text 5"/>
          <p:cNvSpPr/>
          <p:nvPr/>
        </p:nvSpPr>
        <p:spPr>
          <a:xfrm>
            <a:off x="5939433" y="4516160"/>
            <a:ext cx="2468880" cy="308610"/>
          </a:xfrm>
          <a:prstGeom prst="rect"/>
          <a:noFill/>
        </p:spPr>
        <p:txBody>
          <a:bodyPr anchor="t" rtlCol="0" wrap="none"/>
          <a:p>
            <a:pPr indent="0" marL="0">
              <a:lnSpc>
                <a:spcPts val="2430"/>
              </a:lnSpc>
              <a:buNone/>
            </a:pPr>
            <a:r>
              <a:rPr b="1" dirty="0" sz="1944" lang="en-US">
                <a:solidFill>
                  <a:srgbClr val="F0FCFF"/>
                </a:solidFill>
                <a:latin typeface="Spline Sans" pitchFamily="34" charset="0"/>
                <a:ea typeface="Spline Sans" pitchFamily="34" charset="-122"/>
                <a:cs typeface="Spline Sans" pitchFamily="34" charset="-120"/>
              </a:rPr>
              <a:t>Nucleosomes</a:t>
            </a:r>
            <a:endParaRPr dirty="0" sz="1944" lang="en-US"/>
          </a:p>
        </p:txBody>
      </p:sp>
      <p:sp>
        <p:nvSpPr>
          <p:cNvPr id="1048644" name="Text 6"/>
          <p:cNvSpPr/>
          <p:nvPr/>
        </p:nvSpPr>
        <p:spPr>
          <a:xfrm>
            <a:off x="5939433" y="5046940"/>
            <a:ext cx="2765465" cy="1666280"/>
          </a:xfrm>
          <a:prstGeom prst="rect"/>
          <a:noFill/>
        </p:spPr>
        <p:txBody>
          <a:bodyPr anchor="t" rtlCol="0" wrap="square"/>
          <a:p>
            <a:pPr indent="0" marL="0">
              <a:lnSpc>
                <a:spcPts val="2624"/>
              </a:lnSpc>
              <a:buNone/>
            </a:pPr>
            <a:r>
              <a:rPr dirty="0" sz="1750" lang="en-US">
                <a:solidFill>
                  <a:srgbClr val="E0E4E6"/>
                </a:solidFill>
                <a:latin typeface="Barlow" pitchFamily="34" charset="0"/>
                <a:ea typeface="Barlow" pitchFamily="34" charset="-122"/>
                <a:cs typeface="Barlow" pitchFamily="34" charset="-120"/>
              </a:rPr>
              <a:t>Nucleosomes are the basic unit of chromatin structure, consisting of DNA wrapped around a core of eight histone proteins.</a:t>
            </a:r>
            <a:endParaRPr dirty="0" sz="1750" lang="en-US"/>
          </a:p>
        </p:txBody>
      </p:sp>
      <p:sp>
        <p:nvSpPr>
          <p:cNvPr id="1048645" name="Text 7"/>
          <p:cNvSpPr/>
          <p:nvPr/>
        </p:nvSpPr>
        <p:spPr>
          <a:xfrm>
            <a:off x="9254490" y="4516160"/>
            <a:ext cx="2676406" cy="308610"/>
          </a:xfrm>
          <a:prstGeom prst="rect"/>
          <a:noFill/>
        </p:spPr>
        <p:txBody>
          <a:bodyPr anchor="t" rtlCol="0" wrap="none"/>
          <a:p>
            <a:pPr indent="0" marL="0">
              <a:lnSpc>
                <a:spcPts val="2430"/>
              </a:lnSpc>
              <a:buNone/>
            </a:pPr>
            <a:r>
              <a:rPr b="1" dirty="0" sz="1944" lang="en-US">
                <a:solidFill>
                  <a:srgbClr val="F0FCFF"/>
                </a:solidFill>
                <a:latin typeface="Spline Sans" pitchFamily="34" charset="0"/>
                <a:ea typeface="Spline Sans" pitchFamily="34" charset="-122"/>
                <a:cs typeface="Spline Sans" pitchFamily="34" charset="-120"/>
              </a:rPr>
              <a:t>Chromatin Remodeling</a:t>
            </a:r>
            <a:endParaRPr dirty="0" sz="1944" lang="en-US"/>
          </a:p>
        </p:txBody>
      </p:sp>
      <p:sp>
        <p:nvSpPr>
          <p:cNvPr id="1048646" name="Text 8"/>
          <p:cNvSpPr/>
          <p:nvPr/>
        </p:nvSpPr>
        <p:spPr>
          <a:xfrm>
            <a:off x="9254490" y="5046940"/>
            <a:ext cx="2765465" cy="1999536"/>
          </a:xfrm>
          <a:prstGeom prst="rect"/>
          <a:noFill/>
        </p:spPr>
        <p:txBody>
          <a:bodyPr anchor="t" rtlCol="0" wrap="square"/>
          <a:p>
            <a:pPr indent="0" marL="0">
              <a:lnSpc>
                <a:spcPts val="2624"/>
              </a:lnSpc>
              <a:buNone/>
            </a:pPr>
            <a:r>
              <a:rPr dirty="0" sz="1750" lang="en-US">
                <a:solidFill>
                  <a:srgbClr val="E0E4E6"/>
                </a:solidFill>
                <a:latin typeface="Barlow" pitchFamily="34" charset="0"/>
                <a:ea typeface="Barlow" pitchFamily="34" charset="-122"/>
                <a:cs typeface="Barlow" pitchFamily="34" charset="-120"/>
              </a:rPr>
              <a:t>Chromatin structure is not static. It can be remodeled through modifications to histones, allowing for changes in gene expression and DNA accessibility.</a:t>
            </a:r>
            <a:endParaRPr dirty="0" sz="175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9" name=""/>
        <p:cNvGrpSpPr/>
        <p:nvPr/>
      </p:nvGrpSpPr>
      <p:grpSpPr>
        <a:xfrm>
          <a:off x="0" y="0"/>
          <a:ext cx="0" cy="0"/>
          <a:chOff x="0" y="0"/>
          <a:chExt cx="0" cy="0"/>
        </a:xfrm>
      </p:grpSpPr>
      <p:pic>
        <p:nvPicPr>
          <p:cNvPr id="209716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50" name="Shape 0"/>
          <p:cNvSpPr/>
          <p:nvPr/>
        </p:nvSpPr>
        <p:spPr>
          <a:xfrm>
            <a:off x="0" y="0"/>
            <a:ext cx="14630400" cy="8234839"/>
          </a:xfrm>
          <a:prstGeom prst="rect"/>
          <a:solidFill>
            <a:srgbClr val="0A081B">
              <a:alpha val="75000"/>
            </a:srgbClr>
          </a:solidFill>
        </p:spPr>
      </p:sp>
      <p:sp>
        <p:nvSpPr>
          <p:cNvPr id="1048651" name="Text 1"/>
          <p:cNvSpPr/>
          <p:nvPr/>
        </p:nvSpPr>
        <p:spPr>
          <a:xfrm>
            <a:off x="2763441" y="592812"/>
            <a:ext cx="9103519" cy="1197769"/>
          </a:xfrm>
          <a:prstGeom prst="rect"/>
          <a:noFill/>
        </p:spPr>
        <p:txBody>
          <a:bodyPr anchor="t" rtlCol="0" wrap="square"/>
          <a:p>
            <a:pPr indent="0" marL="0">
              <a:lnSpc>
                <a:spcPts val="4716"/>
              </a:lnSpc>
              <a:buNone/>
            </a:pPr>
            <a:r>
              <a:rPr b="1" dirty="0" sz="3773" lang="en-US">
                <a:solidFill>
                  <a:srgbClr val="F0FCFF"/>
                </a:solidFill>
                <a:latin typeface="Spline Sans" pitchFamily="34" charset="0"/>
                <a:ea typeface="Spline Sans" pitchFamily="34" charset="-122"/>
                <a:cs typeface="Spline Sans" pitchFamily="34" charset="-120"/>
              </a:rPr>
              <a:t>Centromeres, Telomeres, and Chromosome Structure</a:t>
            </a:r>
            <a:endParaRPr dirty="0" sz="3773" lang="en-US"/>
          </a:p>
        </p:txBody>
      </p:sp>
      <p:sp>
        <p:nvSpPr>
          <p:cNvPr id="1048652" name="Text 2"/>
          <p:cNvSpPr/>
          <p:nvPr/>
        </p:nvSpPr>
        <p:spPr>
          <a:xfrm>
            <a:off x="2763441" y="2221706"/>
            <a:ext cx="9103519" cy="1940243"/>
          </a:xfrm>
          <a:prstGeom prst="rect"/>
          <a:noFill/>
        </p:spPr>
        <p:txBody>
          <a:bodyPr anchor="t" rtlCol="0" wrap="square"/>
          <a:p>
            <a:pPr indent="0" marL="0">
              <a:lnSpc>
                <a:spcPts val="2547"/>
              </a:lnSpc>
              <a:buNone/>
            </a:pPr>
            <a:r>
              <a:rPr dirty="0" sz="1698" lang="en-US">
                <a:solidFill>
                  <a:srgbClr val="E0E4E6"/>
                </a:solidFill>
                <a:latin typeface="Barlow" pitchFamily="34" charset="0"/>
                <a:ea typeface="Barlow" pitchFamily="34" charset="-122"/>
                <a:cs typeface="Barlow" pitchFamily="34" charset="-120"/>
              </a:rPr>
              <a:t>Chromosomes are not simply linear stretches of DNA; they have specific structures that contribute to their function and stability. The centromere is a specialized region that serves as the attachment point for spindle fibers during cell division, ensuring the proper segregation of chromosomes to daughter cells. Telomeres are protective caps at the ends of chromosomes that prevent DNA degradation and maintain the integrity of the chromosome. They also play a role in regulating cell division and lifespan.</a:t>
            </a:r>
            <a:endParaRPr dirty="0" sz="1698" lang="en-US"/>
          </a:p>
        </p:txBody>
      </p:sp>
      <p:sp>
        <p:nvSpPr>
          <p:cNvPr id="1048653" name="Shape 3"/>
          <p:cNvSpPr/>
          <p:nvPr/>
        </p:nvSpPr>
        <p:spPr>
          <a:xfrm>
            <a:off x="2763441" y="4404479"/>
            <a:ext cx="9103519" cy="3237548"/>
          </a:xfrm>
          <a:prstGeom prst="roundRect">
            <a:avLst>
              <a:gd name="adj" fmla="val 11987"/>
            </a:avLst>
          </a:prstGeom>
          <a:solidFill>
            <a:srgbClr val="0A081B"/>
          </a:solidFill>
          <a:ln w="53340">
            <a:solidFill>
              <a:srgbClr val="302E41"/>
            </a:solidFill>
            <a:prstDash val="solid"/>
          </a:ln>
        </p:spPr>
      </p:sp>
      <p:sp>
        <p:nvSpPr>
          <p:cNvPr id="1048654" name="Text 4"/>
          <p:cNvSpPr/>
          <p:nvPr/>
        </p:nvSpPr>
        <p:spPr>
          <a:xfrm>
            <a:off x="3032284" y="4594741"/>
            <a:ext cx="4063603" cy="323374"/>
          </a:xfrm>
          <a:prstGeom prst="rect"/>
          <a:noFill/>
        </p:spPr>
        <p:txBody>
          <a:bodyPr anchor="t" rtlCol="0" wrap="none"/>
          <a:p>
            <a:pPr indent="0" marL="0">
              <a:lnSpc>
                <a:spcPts val="2547"/>
              </a:lnSpc>
              <a:buNone/>
            </a:pPr>
            <a:r>
              <a:rPr dirty="0" sz="1698" lang="en-US">
                <a:solidFill>
                  <a:srgbClr val="E0E4E6"/>
                </a:solidFill>
                <a:latin typeface="Barlow" pitchFamily="34" charset="0"/>
                <a:ea typeface="Barlow" pitchFamily="34" charset="-122"/>
                <a:cs typeface="Barlow" pitchFamily="34" charset="-120"/>
              </a:rPr>
              <a:t>Structure</a:t>
            </a:r>
            <a:endParaRPr dirty="0" sz="1698" lang="en-US"/>
          </a:p>
        </p:txBody>
      </p:sp>
      <p:sp>
        <p:nvSpPr>
          <p:cNvPr id="1048655" name="Text 5"/>
          <p:cNvSpPr/>
          <p:nvPr/>
        </p:nvSpPr>
        <p:spPr>
          <a:xfrm>
            <a:off x="7534513" y="4594741"/>
            <a:ext cx="4063603" cy="323374"/>
          </a:xfrm>
          <a:prstGeom prst="rect"/>
          <a:noFill/>
        </p:spPr>
        <p:txBody>
          <a:bodyPr anchor="t" rtlCol="0" wrap="none"/>
          <a:p>
            <a:pPr indent="0" marL="0">
              <a:lnSpc>
                <a:spcPts val="2547"/>
              </a:lnSpc>
              <a:buNone/>
            </a:pPr>
            <a:r>
              <a:rPr dirty="0" sz="1698" lang="en-US">
                <a:solidFill>
                  <a:srgbClr val="E0E4E6"/>
                </a:solidFill>
                <a:latin typeface="Barlow" pitchFamily="34" charset="0"/>
                <a:ea typeface="Barlow" pitchFamily="34" charset="-122"/>
                <a:cs typeface="Barlow" pitchFamily="34" charset="-120"/>
              </a:rPr>
              <a:t>Function</a:t>
            </a:r>
            <a:endParaRPr dirty="0" sz="1698" lang="en-US"/>
          </a:p>
        </p:txBody>
      </p:sp>
      <p:sp>
        <p:nvSpPr>
          <p:cNvPr id="1048656" name="Text 6"/>
          <p:cNvSpPr/>
          <p:nvPr/>
        </p:nvSpPr>
        <p:spPr>
          <a:xfrm>
            <a:off x="3032284" y="5214818"/>
            <a:ext cx="4063603" cy="323374"/>
          </a:xfrm>
          <a:prstGeom prst="rect"/>
          <a:noFill/>
        </p:spPr>
        <p:txBody>
          <a:bodyPr anchor="t" rtlCol="0" wrap="none"/>
          <a:p>
            <a:pPr indent="0" marL="0">
              <a:lnSpc>
                <a:spcPts val="2547"/>
              </a:lnSpc>
              <a:buNone/>
            </a:pPr>
            <a:r>
              <a:rPr dirty="0" sz="1698" lang="en-US">
                <a:solidFill>
                  <a:srgbClr val="E0E4E6"/>
                </a:solidFill>
                <a:latin typeface="Barlow" pitchFamily="34" charset="0"/>
                <a:ea typeface="Barlow" pitchFamily="34" charset="-122"/>
                <a:cs typeface="Barlow" pitchFamily="34" charset="-120"/>
              </a:rPr>
              <a:t>Centromere</a:t>
            </a:r>
            <a:endParaRPr dirty="0" sz="1698" lang="en-US"/>
          </a:p>
        </p:txBody>
      </p:sp>
      <p:sp>
        <p:nvSpPr>
          <p:cNvPr id="1048657" name="Text 7"/>
          <p:cNvSpPr/>
          <p:nvPr/>
        </p:nvSpPr>
        <p:spPr>
          <a:xfrm>
            <a:off x="7534513" y="5214818"/>
            <a:ext cx="4063603" cy="970121"/>
          </a:xfrm>
          <a:prstGeom prst="rect"/>
          <a:noFill/>
        </p:spPr>
        <p:txBody>
          <a:bodyPr anchor="t" rtlCol="0" wrap="square"/>
          <a:p>
            <a:pPr indent="0" marL="0">
              <a:lnSpc>
                <a:spcPts val="2547"/>
              </a:lnSpc>
              <a:buNone/>
            </a:pPr>
            <a:r>
              <a:rPr dirty="0" sz="1698" lang="en-US">
                <a:solidFill>
                  <a:srgbClr val="E0E4E6"/>
                </a:solidFill>
                <a:latin typeface="Barlow" pitchFamily="34" charset="0"/>
                <a:ea typeface="Barlow" pitchFamily="34" charset="-122"/>
                <a:cs typeface="Barlow" pitchFamily="34" charset="-120"/>
              </a:rPr>
              <a:t>Attachment point for spindle fibers during cell division, ensuring proper chromosome segregation</a:t>
            </a:r>
            <a:endParaRPr dirty="0" sz="1698" lang="en-US"/>
          </a:p>
        </p:txBody>
      </p:sp>
      <p:sp>
        <p:nvSpPr>
          <p:cNvPr id="1048658" name="Text 8"/>
          <p:cNvSpPr/>
          <p:nvPr/>
        </p:nvSpPr>
        <p:spPr>
          <a:xfrm>
            <a:off x="3032284" y="6481643"/>
            <a:ext cx="4063603" cy="323374"/>
          </a:xfrm>
          <a:prstGeom prst="rect"/>
          <a:noFill/>
        </p:spPr>
        <p:txBody>
          <a:bodyPr anchor="t" rtlCol="0" wrap="none"/>
          <a:p>
            <a:pPr indent="0" marL="0">
              <a:lnSpc>
                <a:spcPts val="2547"/>
              </a:lnSpc>
              <a:buNone/>
            </a:pPr>
            <a:r>
              <a:rPr dirty="0" sz="1698" lang="en-US">
                <a:solidFill>
                  <a:srgbClr val="E0E4E6"/>
                </a:solidFill>
                <a:latin typeface="Barlow" pitchFamily="34" charset="0"/>
                <a:ea typeface="Barlow" pitchFamily="34" charset="-122"/>
                <a:cs typeface="Barlow" pitchFamily="34" charset="-120"/>
              </a:rPr>
              <a:t>Telomeres</a:t>
            </a:r>
            <a:endParaRPr dirty="0" sz="1698" lang="en-US"/>
          </a:p>
        </p:txBody>
      </p:sp>
      <p:sp>
        <p:nvSpPr>
          <p:cNvPr id="1048659" name="Text 9"/>
          <p:cNvSpPr/>
          <p:nvPr/>
        </p:nvSpPr>
        <p:spPr>
          <a:xfrm>
            <a:off x="7534513" y="6481643"/>
            <a:ext cx="4063603" cy="970121"/>
          </a:xfrm>
          <a:prstGeom prst="rect"/>
          <a:noFill/>
        </p:spPr>
        <p:txBody>
          <a:bodyPr anchor="t" rtlCol="0" wrap="square"/>
          <a:p>
            <a:pPr indent="0" marL="0">
              <a:lnSpc>
                <a:spcPts val="2547"/>
              </a:lnSpc>
              <a:buNone/>
            </a:pPr>
            <a:r>
              <a:rPr dirty="0" sz="1698" lang="en-US">
                <a:solidFill>
                  <a:srgbClr val="E0E4E6"/>
                </a:solidFill>
                <a:latin typeface="Barlow" pitchFamily="34" charset="0"/>
                <a:ea typeface="Barlow" pitchFamily="34" charset="-122"/>
                <a:cs typeface="Barlow" pitchFamily="34" charset="-120"/>
              </a:rPr>
              <a:t>Protective caps at the ends of chromosomes, preventing DNA degradation and maintaining chromosome integrity</a:t>
            </a:r>
            <a:endParaRPr dirty="0" sz="1698"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32" name=""/>
        <p:cNvGrpSpPr/>
        <p:nvPr/>
      </p:nvGrpSpPr>
      <p:grpSpPr>
        <a:xfrm>
          <a:off x="0" y="0"/>
          <a:ext cx="0" cy="0"/>
          <a:chOff x="0" y="0"/>
          <a:chExt cx="0" cy="0"/>
        </a:xfrm>
      </p:grpSpPr>
      <p:pic>
        <p:nvPicPr>
          <p:cNvPr id="2097164"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63" name="Shape 0"/>
          <p:cNvSpPr/>
          <p:nvPr/>
        </p:nvSpPr>
        <p:spPr>
          <a:xfrm>
            <a:off x="0" y="0"/>
            <a:ext cx="14630400" cy="9047917"/>
          </a:xfrm>
          <a:prstGeom prst="rect"/>
          <a:solidFill>
            <a:srgbClr val="0A081B">
              <a:alpha val="75000"/>
            </a:srgbClr>
          </a:solidFill>
        </p:spPr>
      </p:sp>
      <p:sp>
        <p:nvSpPr>
          <p:cNvPr id="1048664" name="Text 1"/>
          <p:cNvSpPr/>
          <p:nvPr/>
        </p:nvSpPr>
        <p:spPr>
          <a:xfrm>
            <a:off x="4031575" y="427673"/>
            <a:ext cx="6567130" cy="863918"/>
          </a:xfrm>
          <a:prstGeom prst="rect"/>
          <a:noFill/>
        </p:spPr>
        <p:txBody>
          <a:bodyPr anchor="t" rtlCol="0" wrap="square"/>
          <a:p>
            <a:pPr indent="0" marL="0">
              <a:lnSpc>
                <a:spcPts val="3402"/>
              </a:lnSpc>
              <a:buNone/>
            </a:pPr>
            <a:r>
              <a:rPr b="1" dirty="0" sz="2722" lang="en-US">
                <a:solidFill>
                  <a:srgbClr val="F0FCFF"/>
                </a:solidFill>
                <a:latin typeface="Spline Sans" pitchFamily="34" charset="0"/>
                <a:ea typeface="Spline Sans" pitchFamily="34" charset="-122"/>
                <a:cs typeface="Spline Sans" pitchFamily="34" charset="-120"/>
              </a:rPr>
              <a:t>Chromosome Replication and Segregation</a:t>
            </a:r>
            <a:endParaRPr dirty="0" sz="2722" lang="en-US"/>
          </a:p>
        </p:txBody>
      </p:sp>
      <p:sp>
        <p:nvSpPr>
          <p:cNvPr id="1048665" name="Text 2"/>
          <p:cNvSpPr/>
          <p:nvPr/>
        </p:nvSpPr>
        <p:spPr>
          <a:xfrm>
            <a:off x="4031575" y="1602581"/>
            <a:ext cx="6567130" cy="1865948"/>
          </a:xfrm>
          <a:prstGeom prst="rect"/>
          <a:noFill/>
        </p:spPr>
        <p:txBody>
          <a:bodyPr anchor="t" rtlCol="0" wrap="square"/>
          <a:p>
            <a:pPr indent="0" marL="0">
              <a:lnSpc>
                <a:spcPts val="1837"/>
              </a:lnSpc>
              <a:buNone/>
            </a:pPr>
            <a:r>
              <a:rPr dirty="0" sz="1225" lang="en-US">
                <a:solidFill>
                  <a:srgbClr val="E0E4E6"/>
                </a:solidFill>
                <a:latin typeface="Barlow" pitchFamily="34" charset="0"/>
                <a:ea typeface="Barlow" pitchFamily="34" charset="-122"/>
                <a:cs typeface="Barlow" pitchFamily="34" charset="-120"/>
              </a:rPr>
              <a:t>Before a cell can divide, it must duplicate its entire genome, including all chromosomes. This process is called DNA replication, and it involves the unwinding of the double helix, separating the two strands, and using each strand as a template to synthesize a new complementary strand. The result is two identical copies of the original chromosome, called sister chromatids. During cell division, the sister chromatids are pulled apart, ensuring that each daughter cell receives a complete set of chromosomes. This precise replication and segregation of chromosomes is crucial for maintaining genetic stability and ensuring the correct transmission of genetic information from one generation to the next.</a:t>
            </a:r>
            <a:endParaRPr dirty="0" sz="1225" lang="en-US"/>
          </a:p>
        </p:txBody>
      </p:sp>
      <p:pic>
        <p:nvPicPr>
          <p:cNvPr id="2097165" name="Image 1" descr="preencoded.png"/>
          <p:cNvPicPr>
            <a:picLocks noChangeAspect="1"/>
          </p:cNvPicPr>
          <p:nvPr/>
        </p:nvPicPr>
        <p:blipFill>
          <a:blip xmlns:r="http://schemas.openxmlformats.org/officeDocument/2006/relationships" r:embed="rId2"/>
          <a:stretch>
            <a:fillRect/>
          </a:stretch>
        </p:blipFill>
        <p:spPr>
          <a:xfrm>
            <a:off x="4031575" y="3643432"/>
            <a:ext cx="777597" cy="1244203"/>
          </a:xfrm>
          <a:prstGeom prst="rect"/>
        </p:spPr>
      </p:pic>
      <p:sp>
        <p:nvSpPr>
          <p:cNvPr id="1048666" name="Text 3"/>
          <p:cNvSpPr/>
          <p:nvPr/>
        </p:nvSpPr>
        <p:spPr>
          <a:xfrm>
            <a:off x="5042416" y="3798927"/>
            <a:ext cx="1728192" cy="216098"/>
          </a:xfrm>
          <a:prstGeom prst="rect"/>
          <a:noFill/>
        </p:spPr>
        <p:txBody>
          <a:bodyPr anchor="t" rtlCol="0" wrap="none"/>
          <a:p>
            <a:pPr algn="l" indent="0" marL="0">
              <a:lnSpc>
                <a:spcPts val="1701"/>
              </a:lnSpc>
              <a:buNone/>
            </a:pPr>
            <a:r>
              <a:rPr b="1" dirty="0" sz="1361" lang="en-US">
                <a:solidFill>
                  <a:srgbClr val="16FFBB"/>
                </a:solidFill>
                <a:latin typeface="Spline Sans" pitchFamily="34" charset="0"/>
                <a:ea typeface="Spline Sans" pitchFamily="34" charset="-122"/>
                <a:cs typeface="Spline Sans" pitchFamily="34" charset="-120"/>
              </a:rPr>
              <a:t>DNA Replication</a:t>
            </a:r>
            <a:endParaRPr dirty="0" sz="1361" lang="en-US"/>
          </a:p>
        </p:txBody>
      </p:sp>
      <p:sp>
        <p:nvSpPr>
          <p:cNvPr id="1048667" name="Text 4"/>
          <p:cNvSpPr/>
          <p:nvPr/>
        </p:nvSpPr>
        <p:spPr>
          <a:xfrm>
            <a:off x="5042416" y="4108252"/>
            <a:ext cx="5556290" cy="466487"/>
          </a:xfrm>
          <a:prstGeom prst="rect"/>
          <a:noFill/>
        </p:spPr>
        <p:txBody>
          <a:bodyPr anchor="t" rtlCol="0" wrap="square"/>
          <a:p>
            <a:pPr algn="l" indent="0" marL="0">
              <a:lnSpc>
                <a:spcPts val="1837"/>
              </a:lnSpc>
              <a:buNone/>
            </a:pPr>
            <a:r>
              <a:rPr dirty="0" sz="1225" lang="en-US">
                <a:solidFill>
                  <a:srgbClr val="E0E4E6"/>
                </a:solidFill>
                <a:latin typeface="Barlow" pitchFamily="34" charset="0"/>
                <a:ea typeface="Barlow" pitchFamily="34" charset="-122"/>
                <a:cs typeface="Barlow" pitchFamily="34" charset="-120"/>
              </a:rPr>
              <a:t>The double helix unwinds, and each strand serves as a template to synthesize a new complementary strand.</a:t>
            </a:r>
            <a:endParaRPr dirty="0" sz="1225" lang="en-US"/>
          </a:p>
        </p:txBody>
      </p:sp>
      <p:pic>
        <p:nvPicPr>
          <p:cNvPr id="2097166" name="Image 2" descr="preencoded.png"/>
          <p:cNvPicPr>
            <a:picLocks noChangeAspect="1"/>
          </p:cNvPicPr>
          <p:nvPr/>
        </p:nvPicPr>
        <p:blipFill>
          <a:blip xmlns:r="http://schemas.openxmlformats.org/officeDocument/2006/relationships" r:embed="rId3"/>
          <a:stretch>
            <a:fillRect/>
          </a:stretch>
        </p:blipFill>
        <p:spPr>
          <a:xfrm>
            <a:off x="4031575" y="4887635"/>
            <a:ext cx="777597" cy="1244203"/>
          </a:xfrm>
          <a:prstGeom prst="rect"/>
        </p:spPr>
      </p:pic>
      <p:sp>
        <p:nvSpPr>
          <p:cNvPr id="1048668" name="Text 5"/>
          <p:cNvSpPr/>
          <p:nvPr/>
        </p:nvSpPr>
        <p:spPr>
          <a:xfrm>
            <a:off x="5042416" y="5043130"/>
            <a:ext cx="2242542" cy="216098"/>
          </a:xfrm>
          <a:prstGeom prst="rect"/>
          <a:noFill/>
        </p:spPr>
        <p:txBody>
          <a:bodyPr anchor="t" rtlCol="0" wrap="none"/>
          <a:p>
            <a:pPr algn="l" indent="0" marL="0">
              <a:lnSpc>
                <a:spcPts val="1701"/>
              </a:lnSpc>
              <a:buNone/>
            </a:pPr>
            <a:r>
              <a:rPr b="1" dirty="0" sz="1361" lang="en-US">
                <a:solidFill>
                  <a:srgbClr val="29DDDA"/>
                </a:solidFill>
                <a:latin typeface="Spline Sans" pitchFamily="34" charset="0"/>
                <a:ea typeface="Spline Sans" pitchFamily="34" charset="-122"/>
                <a:cs typeface="Spline Sans" pitchFamily="34" charset="-120"/>
              </a:rPr>
              <a:t>Sister Chromatid Formation</a:t>
            </a:r>
            <a:endParaRPr dirty="0" sz="1361" lang="en-US"/>
          </a:p>
        </p:txBody>
      </p:sp>
      <p:sp>
        <p:nvSpPr>
          <p:cNvPr id="1048669" name="Text 6"/>
          <p:cNvSpPr/>
          <p:nvPr/>
        </p:nvSpPr>
        <p:spPr>
          <a:xfrm>
            <a:off x="5042416" y="5352455"/>
            <a:ext cx="5556290" cy="466487"/>
          </a:xfrm>
          <a:prstGeom prst="rect"/>
          <a:noFill/>
        </p:spPr>
        <p:txBody>
          <a:bodyPr anchor="t" rtlCol="0" wrap="square"/>
          <a:p>
            <a:pPr algn="l" indent="0" marL="0">
              <a:lnSpc>
                <a:spcPts val="1837"/>
              </a:lnSpc>
              <a:buNone/>
            </a:pPr>
            <a:r>
              <a:rPr dirty="0" sz="1225" lang="en-US">
                <a:solidFill>
                  <a:srgbClr val="E0E4E6"/>
                </a:solidFill>
                <a:latin typeface="Barlow" pitchFamily="34" charset="0"/>
                <a:ea typeface="Barlow" pitchFamily="34" charset="-122"/>
                <a:cs typeface="Barlow" pitchFamily="34" charset="-120"/>
              </a:rPr>
              <a:t>Two identical copies of the original chromosome are created, called sister chromatids, held together at the centromere.</a:t>
            </a:r>
            <a:endParaRPr dirty="0" sz="1225" lang="en-US"/>
          </a:p>
        </p:txBody>
      </p:sp>
      <p:pic>
        <p:nvPicPr>
          <p:cNvPr id="2097167" name="Image 3" descr="preencoded.png"/>
          <p:cNvPicPr>
            <a:picLocks noChangeAspect="1"/>
          </p:cNvPicPr>
          <p:nvPr/>
        </p:nvPicPr>
        <p:blipFill>
          <a:blip xmlns:r="http://schemas.openxmlformats.org/officeDocument/2006/relationships" r:embed="rId4"/>
          <a:stretch>
            <a:fillRect/>
          </a:stretch>
        </p:blipFill>
        <p:spPr>
          <a:xfrm>
            <a:off x="4031575" y="6131838"/>
            <a:ext cx="777597" cy="1244203"/>
          </a:xfrm>
          <a:prstGeom prst="rect"/>
        </p:spPr>
      </p:pic>
      <p:sp>
        <p:nvSpPr>
          <p:cNvPr id="1048670" name="Text 7"/>
          <p:cNvSpPr/>
          <p:nvPr/>
        </p:nvSpPr>
        <p:spPr>
          <a:xfrm>
            <a:off x="5042416" y="6287333"/>
            <a:ext cx="2273022" cy="216098"/>
          </a:xfrm>
          <a:prstGeom prst="rect"/>
          <a:noFill/>
        </p:spPr>
        <p:txBody>
          <a:bodyPr anchor="t" rtlCol="0" wrap="none"/>
          <a:p>
            <a:pPr algn="l" indent="0" marL="0">
              <a:lnSpc>
                <a:spcPts val="1701"/>
              </a:lnSpc>
              <a:buNone/>
            </a:pPr>
            <a:r>
              <a:rPr b="1" dirty="0" sz="1361" lang="en-US">
                <a:solidFill>
                  <a:srgbClr val="37A7E7"/>
                </a:solidFill>
                <a:latin typeface="Spline Sans" pitchFamily="34" charset="0"/>
                <a:ea typeface="Spline Sans" pitchFamily="34" charset="-122"/>
                <a:cs typeface="Spline Sans" pitchFamily="34" charset="-120"/>
              </a:rPr>
              <a:t>Chromosome Condensation</a:t>
            </a:r>
            <a:endParaRPr dirty="0" sz="1361" lang="en-US"/>
          </a:p>
        </p:txBody>
      </p:sp>
      <p:sp>
        <p:nvSpPr>
          <p:cNvPr id="1048671" name="Text 8"/>
          <p:cNvSpPr/>
          <p:nvPr/>
        </p:nvSpPr>
        <p:spPr>
          <a:xfrm>
            <a:off x="5042416" y="6596658"/>
            <a:ext cx="5556290" cy="466487"/>
          </a:xfrm>
          <a:prstGeom prst="rect"/>
          <a:noFill/>
        </p:spPr>
        <p:txBody>
          <a:bodyPr anchor="t" rtlCol="0" wrap="square"/>
          <a:p>
            <a:pPr algn="l" indent="0" marL="0">
              <a:lnSpc>
                <a:spcPts val="1837"/>
              </a:lnSpc>
              <a:buNone/>
            </a:pPr>
            <a:r>
              <a:rPr dirty="0" sz="1225" lang="en-US">
                <a:solidFill>
                  <a:srgbClr val="E0E4E6"/>
                </a:solidFill>
                <a:latin typeface="Barlow" pitchFamily="34" charset="0"/>
                <a:ea typeface="Barlow" pitchFamily="34" charset="-122"/>
                <a:cs typeface="Barlow" pitchFamily="34" charset="-120"/>
              </a:rPr>
              <a:t>Chromatin condenses into visible chromosomes, making it easier for them to be segregated during cell division.</a:t>
            </a:r>
            <a:endParaRPr dirty="0" sz="1225" lang="en-US"/>
          </a:p>
        </p:txBody>
      </p:sp>
      <p:pic>
        <p:nvPicPr>
          <p:cNvPr id="2097168" name="Image 4" descr="preencoded.png"/>
          <p:cNvPicPr>
            <a:picLocks noChangeAspect="1"/>
          </p:cNvPicPr>
          <p:nvPr/>
        </p:nvPicPr>
        <p:blipFill>
          <a:blip xmlns:r="http://schemas.openxmlformats.org/officeDocument/2006/relationships" r:embed="rId5"/>
          <a:stretch>
            <a:fillRect/>
          </a:stretch>
        </p:blipFill>
        <p:spPr>
          <a:xfrm>
            <a:off x="4031575" y="7376041"/>
            <a:ext cx="777597" cy="1244203"/>
          </a:xfrm>
          <a:prstGeom prst="rect"/>
        </p:spPr>
      </p:pic>
      <p:sp>
        <p:nvSpPr>
          <p:cNvPr id="1048672" name="Text 9"/>
          <p:cNvSpPr/>
          <p:nvPr/>
        </p:nvSpPr>
        <p:spPr>
          <a:xfrm>
            <a:off x="5042416" y="7531537"/>
            <a:ext cx="2138601" cy="216098"/>
          </a:xfrm>
          <a:prstGeom prst="rect"/>
          <a:noFill/>
        </p:spPr>
        <p:txBody>
          <a:bodyPr anchor="t" rtlCol="0" wrap="none"/>
          <a:p>
            <a:pPr algn="l" indent="0" marL="0">
              <a:lnSpc>
                <a:spcPts val="1701"/>
              </a:lnSpc>
              <a:buNone/>
            </a:pPr>
            <a:r>
              <a:rPr b="1" dirty="0" sz="1361" lang="en-US">
                <a:solidFill>
                  <a:srgbClr val="5372DF"/>
                </a:solidFill>
                <a:latin typeface="Spline Sans" pitchFamily="34" charset="0"/>
                <a:ea typeface="Spline Sans" pitchFamily="34" charset="-122"/>
                <a:cs typeface="Spline Sans" pitchFamily="34" charset="-120"/>
              </a:rPr>
              <a:t>Chromosome Segregation</a:t>
            </a:r>
            <a:endParaRPr dirty="0" sz="1361" lang="en-US"/>
          </a:p>
        </p:txBody>
      </p:sp>
      <p:sp>
        <p:nvSpPr>
          <p:cNvPr id="1048673" name="Text 10"/>
          <p:cNvSpPr/>
          <p:nvPr/>
        </p:nvSpPr>
        <p:spPr>
          <a:xfrm>
            <a:off x="5042416" y="7840861"/>
            <a:ext cx="5556290" cy="466487"/>
          </a:xfrm>
          <a:prstGeom prst="rect"/>
          <a:noFill/>
        </p:spPr>
        <p:txBody>
          <a:bodyPr anchor="t" rtlCol="0" wrap="square"/>
          <a:p>
            <a:pPr algn="l" indent="0" marL="0">
              <a:lnSpc>
                <a:spcPts val="1837"/>
              </a:lnSpc>
              <a:buNone/>
            </a:pPr>
            <a:r>
              <a:rPr dirty="0" sz="1225" lang="en-US">
                <a:solidFill>
                  <a:srgbClr val="E0E4E6"/>
                </a:solidFill>
                <a:latin typeface="Barlow" pitchFamily="34" charset="0"/>
                <a:ea typeface="Barlow" pitchFamily="34" charset="-122"/>
                <a:cs typeface="Barlow" pitchFamily="34" charset="-120"/>
              </a:rPr>
              <a:t>Sister chromatids separate and migrate to opposite poles of the cell, ensuring that each daughter cell receives a complete set of chromosomes.</a:t>
            </a:r>
            <a:endParaRPr dirty="0" sz="1225"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5" name=""/>
        <p:cNvGrpSpPr/>
        <p:nvPr/>
      </p:nvGrpSpPr>
      <p:grpSpPr>
        <a:xfrm>
          <a:off x="0" y="0"/>
          <a:ext cx="0" cy="0"/>
          <a:chOff x="0" y="0"/>
          <a:chExt cx="0" cy="0"/>
        </a:xfrm>
      </p:grpSpPr>
      <p:pic>
        <p:nvPicPr>
          <p:cNvPr id="2097170"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77" name="Shape 0"/>
          <p:cNvSpPr/>
          <p:nvPr/>
        </p:nvSpPr>
        <p:spPr>
          <a:xfrm>
            <a:off x="0" y="0"/>
            <a:ext cx="14630400" cy="8230791"/>
          </a:xfrm>
          <a:prstGeom prst="rect"/>
          <a:solidFill>
            <a:srgbClr val="0A081B">
              <a:alpha val="75000"/>
            </a:srgbClr>
          </a:solidFill>
        </p:spPr>
      </p:sp>
      <p:sp>
        <p:nvSpPr>
          <p:cNvPr id="1048678" name="Text 1"/>
          <p:cNvSpPr/>
          <p:nvPr/>
        </p:nvSpPr>
        <p:spPr>
          <a:xfrm>
            <a:off x="3179564" y="538639"/>
            <a:ext cx="8271153" cy="1088231"/>
          </a:xfrm>
          <a:prstGeom prst="rect"/>
          <a:noFill/>
        </p:spPr>
        <p:txBody>
          <a:bodyPr anchor="t" rtlCol="0" wrap="square"/>
          <a:p>
            <a:pPr indent="0" marL="0">
              <a:lnSpc>
                <a:spcPts val="4285"/>
              </a:lnSpc>
              <a:buNone/>
            </a:pPr>
            <a:r>
              <a:rPr b="1" dirty="0" sz="3428" lang="en-US">
                <a:solidFill>
                  <a:srgbClr val="F0FCFF"/>
                </a:solidFill>
                <a:latin typeface="Spline Sans" pitchFamily="34" charset="0"/>
                <a:ea typeface="Spline Sans" pitchFamily="34" charset="-122"/>
                <a:cs typeface="Spline Sans" pitchFamily="34" charset="-120"/>
              </a:rPr>
              <a:t>Genetic Variation and Chromosome Abnormalities</a:t>
            </a:r>
            <a:endParaRPr dirty="0" sz="3428" lang="en-US"/>
          </a:p>
        </p:txBody>
      </p:sp>
      <p:sp>
        <p:nvSpPr>
          <p:cNvPr id="1048679" name="Text 2"/>
          <p:cNvSpPr/>
          <p:nvPr/>
        </p:nvSpPr>
        <p:spPr>
          <a:xfrm>
            <a:off x="3179564" y="2018586"/>
            <a:ext cx="8271153" cy="2056090"/>
          </a:xfrm>
          <a:prstGeom prst="rect"/>
          <a:noFill/>
        </p:spPr>
        <p:txBody>
          <a:bodyPr anchor="t" rtlCol="0" wrap="square"/>
          <a:p>
            <a:pPr indent="0" marL="0">
              <a:lnSpc>
                <a:spcPts val="2314"/>
              </a:lnSpc>
              <a:buNone/>
            </a:pPr>
            <a:r>
              <a:rPr dirty="0" sz="1543" lang="en-US">
                <a:solidFill>
                  <a:srgbClr val="E0E4E6"/>
                </a:solidFill>
                <a:latin typeface="Barlow" pitchFamily="34" charset="0"/>
                <a:ea typeface="Barlow" pitchFamily="34" charset="-122"/>
                <a:cs typeface="Barlow" pitchFamily="34" charset="-120"/>
              </a:rPr>
              <a:t>While the organization and replication of chromosomes are highly precise, variations can occur. Genetic variation arises from changes in the DNA sequence, such as mutations or rearrangements of chromosomes. These variations can be inherited or acquired during the lifetime of an individual and can contribute to the diversity of life. However, some chromosomal abnormalities can lead to genetic disorders. For example, aneuploidy, the presence of an abnormal number of chromosomes, can result in conditions like Down syndrome, Turner syndrome, and Klinefelter syndrome.</a:t>
            </a:r>
            <a:endParaRPr dirty="0" sz="1543" lang="en-US"/>
          </a:p>
        </p:txBody>
      </p:sp>
      <p:pic>
        <p:nvPicPr>
          <p:cNvPr id="2097171" name="Image 1" descr="preencoded.png"/>
          <p:cNvPicPr>
            <a:picLocks noChangeAspect="1"/>
          </p:cNvPicPr>
          <p:nvPr/>
        </p:nvPicPr>
        <p:blipFill>
          <a:blip xmlns:r="http://schemas.openxmlformats.org/officeDocument/2006/relationships" r:embed="rId2"/>
          <a:stretch>
            <a:fillRect/>
          </a:stretch>
        </p:blipFill>
        <p:spPr>
          <a:xfrm>
            <a:off x="3179564" y="4295061"/>
            <a:ext cx="461843" cy="461843"/>
          </a:xfrm>
          <a:prstGeom prst="rect"/>
        </p:spPr>
      </p:pic>
      <p:sp>
        <p:nvSpPr>
          <p:cNvPr id="1048680" name="Text 3"/>
          <p:cNvSpPr/>
          <p:nvPr/>
        </p:nvSpPr>
        <p:spPr>
          <a:xfrm>
            <a:off x="3179564" y="4952762"/>
            <a:ext cx="1847374" cy="272058"/>
          </a:xfrm>
          <a:prstGeom prst="rect"/>
          <a:noFill/>
        </p:spPr>
        <p:txBody>
          <a:bodyPr anchor="t" rtlCol="0" wrap="none"/>
          <a:p>
            <a:pPr algn="l" indent="0" marL="0">
              <a:lnSpc>
                <a:spcPts val="2142"/>
              </a:lnSpc>
              <a:buNone/>
            </a:pPr>
            <a:r>
              <a:rPr b="1" dirty="0" sz="1714" lang="en-US">
                <a:solidFill>
                  <a:srgbClr val="16FFBB"/>
                </a:solidFill>
                <a:latin typeface="Spline Sans" pitchFamily="34" charset="0"/>
                <a:ea typeface="Spline Sans" pitchFamily="34" charset="-122"/>
                <a:cs typeface="Spline Sans" pitchFamily="34" charset="-120"/>
              </a:rPr>
              <a:t>Mutations</a:t>
            </a:r>
            <a:endParaRPr dirty="0" sz="1714" lang="en-US"/>
          </a:p>
        </p:txBody>
      </p:sp>
      <p:sp>
        <p:nvSpPr>
          <p:cNvPr id="1048681" name="Text 4"/>
          <p:cNvSpPr/>
          <p:nvPr/>
        </p:nvSpPr>
        <p:spPr>
          <a:xfrm>
            <a:off x="3179564" y="5342334"/>
            <a:ext cx="1847374" cy="1468636"/>
          </a:xfrm>
          <a:prstGeom prst="rect"/>
          <a:noFill/>
        </p:spPr>
        <p:txBody>
          <a:bodyPr anchor="t" rtlCol="0" wrap="square"/>
          <a:p>
            <a:pPr algn="l" indent="0" marL="0">
              <a:lnSpc>
                <a:spcPts val="2314"/>
              </a:lnSpc>
              <a:buNone/>
            </a:pPr>
            <a:r>
              <a:rPr dirty="0" sz="1543" lang="en-US">
                <a:solidFill>
                  <a:srgbClr val="E0E4E6"/>
                </a:solidFill>
                <a:latin typeface="Barlow" pitchFamily="34" charset="0"/>
                <a:ea typeface="Barlow" pitchFamily="34" charset="-122"/>
                <a:cs typeface="Barlow" pitchFamily="34" charset="-120"/>
              </a:rPr>
              <a:t>Changes in the DNA sequence can alter the function of genes, potentially leading to disease.</a:t>
            </a:r>
            <a:endParaRPr dirty="0" sz="1543" lang="en-US"/>
          </a:p>
        </p:txBody>
      </p:sp>
      <p:pic>
        <p:nvPicPr>
          <p:cNvPr id="2097172" name="Image 2" descr="preencoded.png"/>
          <p:cNvPicPr>
            <a:picLocks noChangeAspect="1"/>
          </p:cNvPicPr>
          <p:nvPr/>
        </p:nvPicPr>
        <p:blipFill>
          <a:blip xmlns:r="http://schemas.openxmlformats.org/officeDocument/2006/relationships" r:embed="rId3"/>
          <a:stretch>
            <a:fillRect/>
          </a:stretch>
        </p:blipFill>
        <p:spPr>
          <a:xfrm>
            <a:off x="5320784" y="4295061"/>
            <a:ext cx="461843" cy="461843"/>
          </a:xfrm>
          <a:prstGeom prst="rect"/>
        </p:spPr>
      </p:pic>
      <p:sp>
        <p:nvSpPr>
          <p:cNvPr id="1048682" name="Text 5"/>
          <p:cNvSpPr/>
          <p:nvPr/>
        </p:nvSpPr>
        <p:spPr>
          <a:xfrm>
            <a:off x="5320784" y="4952762"/>
            <a:ext cx="1847374" cy="544116"/>
          </a:xfrm>
          <a:prstGeom prst="rect"/>
          <a:noFill/>
        </p:spPr>
        <p:txBody>
          <a:bodyPr anchor="t" rtlCol="0" wrap="square"/>
          <a:p>
            <a:pPr algn="l" indent="0" marL="0">
              <a:lnSpc>
                <a:spcPts val="2142"/>
              </a:lnSpc>
              <a:buNone/>
            </a:pPr>
            <a:r>
              <a:rPr b="1" dirty="0" sz="1714" lang="en-US">
                <a:solidFill>
                  <a:srgbClr val="29DDDA"/>
                </a:solidFill>
                <a:latin typeface="Spline Sans" pitchFamily="34" charset="0"/>
                <a:ea typeface="Spline Sans" pitchFamily="34" charset="-122"/>
                <a:cs typeface="Spline Sans" pitchFamily="34" charset="-120"/>
              </a:rPr>
              <a:t>Chromosomal Rearrangements</a:t>
            </a:r>
            <a:endParaRPr dirty="0" sz="1714" lang="en-US"/>
          </a:p>
        </p:txBody>
      </p:sp>
      <p:sp>
        <p:nvSpPr>
          <p:cNvPr id="1048683" name="Text 6"/>
          <p:cNvSpPr/>
          <p:nvPr/>
        </p:nvSpPr>
        <p:spPr>
          <a:xfrm>
            <a:off x="5320784" y="5614392"/>
            <a:ext cx="1847374" cy="2056090"/>
          </a:xfrm>
          <a:prstGeom prst="rect"/>
          <a:noFill/>
        </p:spPr>
        <p:txBody>
          <a:bodyPr anchor="t" rtlCol="0" wrap="square"/>
          <a:p>
            <a:pPr algn="l" indent="0" marL="0">
              <a:lnSpc>
                <a:spcPts val="2314"/>
              </a:lnSpc>
              <a:buNone/>
            </a:pPr>
            <a:r>
              <a:rPr dirty="0" sz="1543" lang="en-US">
                <a:solidFill>
                  <a:srgbClr val="E0E4E6"/>
                </a:solidFill>
                <a:latin typeface="Barlow" pitchFamily="34" charset="0"/>
                <a:ea typeface="Barlow" pitchFamily="34" charset="-122"/>
                <a:cs typeface="Barlow" pitchFamily="34" charset="-120"/>
              </a:rPr>
              <a:t>Deletions, insertions, translocations, and inversions of chromosomal segments can disrupt gene expression and function.</a:t>
            </a:r>
            <a:endParaRPr dirty="0" sz="1543" lang="en-US"/>
          </a:p>
        </p:txBody>
      </p:sp>
      <p:pic>
        <p:nvPicPr>
          <p:cNvPr id="2097173" name="Image 3" descr="preencoded.png"/>
          <p:cNvPicPr>
            <a:picLocks noChangeAspect="1"/>
          </p:cNvPicPr>
          <p:nvPr/>
        </p:nvPicPr>
        <p:blipFill>
          <a:blip xmlns:r="http://schemas.openxmlformats.org/officeDocument/2006/relationships" r:embed="rId4"/>
          <a:stretch>
            <a:fillRect/>
          </a:stretch>
        </p:blipFill>
        <p:spPr>
          <a:xfrm>
            <a:off x="7462004" y="4295061"/>
            <a:ext cx="461843" cy="461843"/>
          </a:xfrm>
          <a:prstGeom prst="rect"/>
        </p:spPr>
      </p:pic>
      <p:sp>
        <p:nvSpPr>
          <p:cNvPr id="1048684" name="Text 7"/>
          <p:cNvSpPr/>
          <p:nvPr/>
        </p:nvSpPr>
        <p:spPr>
          <a:xfrm>
            <a:off x="7462004" y="4952762"/>
            <a:ext cx="1847374" cy="272058"/>
          </a:xfrm>
          <a:prstGeom prst="rect"/>
          <a:noFill/>
        </p:spPr>
        <p:txBody>
          <a:bodyPr anchor="t" rtlCol="0" wrap="none"/>
          <a:p>
            <a:pPr algn="l" indent="0" marL="0">
              <a:lnSpc>
                <a:spcPts val="2142"/>
              </a:lnSpc>
              <a:buNone/>
            </a:pPr>
            <a:r>
              <a:rPr b="1" dirty="0" sz="1714" lang="en-US">
                <a:solidFill>
                  <a:srgbClr val="37A7E7"/>
                </a:solidFill>
                <a:latin typeface="Spline Sans" pitchFamily="34" charset="0"/>
                <a:ea typeface="Spline Sans" pitchFamily="34" charset="-122"/>
                <a:cs typeface="Spline Sans" pitchFamily="34" charset="-120"/>
              </a:rPr>
              <a:t>Genetic Testing</a:t>
            </a:r>
            <a:endParaRPr dirty="0" sz="1714" lang="en-US"/>
          </a:p>
        </p:txBody>
      </p:sp>
      <p:sp>
        <p:nvSpPr>
          <p:cNvPr id="1048685" name="Text 8"/>
          <p:cNvSpPr/>
          <p:nvPr/>
        </p:nvSpPr>
        <p:spPr>
          <a:xfrm>
            <a:off x="7462004" y="5342334"/>
            <a:ext cx="1847374" cy="2349818"/>
          </a:xfrm>
          <a:prstGeom prst="rect"/>
          <a:noFill/>
        </p:spPr>
        <p:txBody>
          <a:bodyPr anchor="t" rtlCol="0" wrap="square"/>
          <a:p>
            <a:pPr algn="l" indent="0" marL="0">
              <a:lnSpc>
                <a:spcPts val="2314"/>
              </a:lnSpc>
              <a:buNone/>
            </a:pPr>
            <a:r>
              <a:rPr dirty="0" sz="1543" lang="en-US">
                <a:solidFill>
                  <a:srgbClr val="E0E4E6"/>
                </a:solidFill>
                <a:latin typeface="Barlow" pitchFamily="34" charset="0"/>
                <a:ea typeface="Barlow" pitchFamily="34" charset="-122"/>
                <a:cs typeface="Barlow" pitchFamily="34" charset="-120"/>
              </a:rPr>
              <a:t>Genetic testing can identify chromosomal abnormalities and provide insights into an individual's genetic predisposition to certain diseases.</a:t>
            </a:r>
            <a:endParaRPr dirty="0" sz="1543" lang="en-US"/>
          </a:p>
        </p:txBody>
      </p:sp>
      <p:pic>
        <p:nvPicPr>
          <p:cNvPr id="2097174" name="Image 4" descr="preencoded.png"/>
          <p:cNvPicPr>
            <a:picLocks noChangeAspect="1"/>
          </p:cNvPicPr>
          <p:nvPr/>
        </p:nvPicPr>
        <p:blipFill>
          <a:blip xmlns:r="http://schemas.openxmlformats.org/officeDocument/2006/relationships" r:embed="rId5"/>
          <a:stretch>
            <a:fillRect/>
          </a:stretch>
        </p:blipFill>
        <p:spPr>
          <a:xfrm>
            <a:off x="9603224" y="4295061"/>
            <a:ext cx="461843" cy="461843"/>
          </a:xfrm>
          <a:prstGeom prst="rect"/>
        </p:spPr>
      </p:pic>
      <p:sp>
        <p:nvSpPr>
          <p:cNvPr id="1048686" name="Text 9"/>
          <p:cNvSpPr/>
          <p:nvPr/>
        </p:nvSpPr>
        <p:spPr>
          <a:xfrm>
            <a:off x="9603224" y="4952762"/>
            <a:ext cx="1847493" cy="272058"/>
          </a:xfrm>
          <a:prstGeom prst="rect"/>
          <a:noFill/>
        </p:spPr>
        <p:txBody>
          <a:bodyPr anchor="t" rtlCol="0" wrap="none"/>
          <a:p>
            <a:pPr algn="l" indent="0" marL="0">
              <a:lnSpc>
                <a:spcPts val="2142"/>
              </a:lnSpc>
              <a:buNone/>
            </a:pPr>
            <a:r>
              <a:rPr b="1" dirty="0" sz="1714" lang="en-US">
                <a:solidFill>
                  <a:srgbClr val="5372DF"/>
                </a:solidFill>
                <a:latin typeface="Spline Sans" pitchFamily="34" charset="0"/>
                <a:ea typeface="Spline Sans" pitchFamily="34" charset="-122"/>
                <a:cs typeface="Spline Sans" pitchFamily="34" charset="-120"/>
              </a:rPr>
              <a:t>Gene Therapy</a:t>
            </a:r>
            <a:endParaRPr dirty="0" sz="1714" lang="en-US"/>
          </a:p>
        </p:txBody>
      </p:sp>
      <p:sp>
        <p:nvSpPr>
          <p:cNvPr id="1048687" name="Text 10"/>
          <p:cNvSpPr/>
          <p:nvPr/>
        </p:nvSpPr>
        <p:spPr>
          <a:xfrm>
            <a:off x="9603224" y="5342334"/>
            <a:ext cx="1847493" cy="2349818"/>
          </a:xfrm>
          <a:prstGeom prst="rect"/>
          <a:noFill/>
        </p:spPr>
        <p:txBody>
          <a:bodyPr anchor="t" rtlCol="0" wrap="square"/>
          <a:p>
            <a:pPr algn="l" indent="0" marL="0">
              <a:lnSpc>
                <a:spcPts val="2314"/>
              </a:lnSpc>
              <a:buNone/>
            </a:pPr>
            <a:r>
              <a:rPr dirty="0" sz="1543" lang="en-US">
                <a:solidFill>
                  <a:srgbClr val="E0E4E6"/>
                </a:solidFill>
                <a:latin typeface="Barlow" pitchFamily="34" charset="0"/>
                <a:ea typeface="Barlow" pitchFamily="34" charset="-122"/>
                <a:cs typeface="Barlow" pitchFamily="34" charset="-120"/>
              </a:rPr>
              <a:t>Emerging technologies like gene therapy hold promise for treating genetic disorders by altering the expression or function of genes.</a:t>
            </a:r>
            <a:endParaRPr dirty="0" sz="1543"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2024-06-17T06:01:27Z</dcterms:created>
  <dcterms:modified xsi:type="dcterms:W3CDTF">2024-06-18T04:41:12Z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440c5e7da69943f1ab84b09a80e9997f</vt:lpwstr>
  </property>
</Properties>
</file>