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7" r:id="rId2"/>
    <p:sldId id="274" r:id="rId3"/>
    <p:sldId id="259" r:id="rId4"/>
    <p:sldId id="260" r:id="rId5"/>
    <p:sldId id="261" r:id="rId6"/>
    <p:sldId id="262" r:id="rId7"/>
    <p:sldId id="263" r:id="rId8"/>
    <p:sldId id="264" r:id="rId9"/>
    <p:sldId id="265" r:id="rId10"/>
    <p:sldId id="266"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11"/>
    <p:restoredTop sz="94610"/>
  </p:normalViewPr>
  <p:slideViewPr>
    <p:cSldViewPr snapToGrid="0" snapToObjects="1">
      <p:cViewPr varScale="1">
        <p:scale>
          <a:sx n="76" d="100"/>
          <a:sy n="76" d="100"/>
        </p:scale>
        <p:origin x="-480" y="-102"/>
      </p:cViewPr>
      <p:guideLst>
        <p:guide orient="horz" pos="2592"/>
        <p:guide pos="4608"/>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698"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1048699"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pPr/>
              <a:t>6/20/2024</a:t>
            </a:fld>
            <a:endParaRPr lang="en-US"/>
          </a:p>
        </p:txBody>
      </p:sp>
      <p:sp>
        <p:nvSpPr>
          <p:cNvPr id="1048700"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1048701"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02"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1048703"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5" name="Slide Image Placeholder 1"/>
          <p:cNvSpPr>
            <a:spLocks noGrp="1" noRot="1" noChangeAspect="1"/>
          </p:cNvSpPr>
          <p:nvPr>
            <p:ph type="sldImg"/>
          </p:nvPr>
        </p:nvSpPr>
        <p:spPr/>
      </p:sp>
      <p:sp>
        <p:nvSpPr>
          <p:cNvPr id="1048636" name="Notes Placeholder 2"/>
          <p:cNvSpPr>
            <a:spLocks noGrp="1"/>
          </p:cNvSpPr>
          <p:nvPr>
            <p:ph type="body" idx="1"/>
          </p:nvPr>
        </p:nvSpPr>
        <p:spPr/>
        <p:txBody>
          <a:bodyPr/>
          <a:lstStyle/>
          <a:p>
            <a:endParaRPr lang="en-US" dirty="0"/>
          </a:p>
        </p:txBody>
      </p:sp>
      <p:sp>
        <p:nvSpPr>
          <p:cNvPr id="1048637"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6" name="Slide Image Placeholder 1"/>
          <p:cNvSpPr>
            <a:spLocks noGrp="1" noRot="1" noChangeAspect="1"/>
          </p:cNvSpPr>
          <p:nvPr>
            <p:ph type="sldImg"/>
          </p:nvPr>
        </p:nvSpPr>
        <p:spPr/>
      </p:sp>
      <p:sp>
        <p:nvSpPr>
          <p:cNvPr id="1048657" name="Notes Placeholder 2"/>
          <p:cNvSpPr>
            <a:spLocks noGrp="1"/>
          </p:cNvSpPr>
          <p:nvPr>
            <p:ph type="body" idx="1"/>
          </p:nvPr>
        </p:nvSpPr>
        <p:spPr/>
        <p:txBody>
          <a:bodyPr/>
          <a:lstStyle/>
          <a:p>
            <a:endParaRPr lang="en-US" dirty="0"/>
          </a:p>
        </p:txBody>
      </p:sp>
      <p:sp>
        <p:nvSpPr>
          <p:cNvPr id="1048658"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3" name="Slide Image Placeholder 1"/>
          <p:cNvSpPr>
            <a:spLocks noGrp="1" noRot="1" noChangeAspect="1"/>
          </p:cNvSpPr>
          <p:nvPr>
            <p:ph type="sldImg"/>
          </p:nvPr>
        </p:nvSpPr>
        <p:spPr/>
      </p:sp>
      <p:sp>
        <p:nvSpPr>
          <p:cNvPr id="1048684" name="Notes Placeholder 2"/>
          <p:cNvSpPr>
            <a:spLocks noGrp="1"/>
          </p:cNvSpPr>
          <p:nvPr>
            <p:ph type="body" idx="1"/>
          </p:nvPr>
        </p:nvSpPr>
        <p:spPr/>
        <p:txBody>
          <a:bodyPr/>
          <a:lstStyle/>
          <a:p>
            <a:endParaRPr lang="en-US" dirty="0"/>
          </a:p>
        </p:txBody>
      </p:sp>
      <p:sp>
        <p:nvSpPr>
          <p:cNvPr id="1048685"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5" name="Slide Image Placeholder 1"/>
          <p:cNvSpPr>
            <a:spLocks noGrp="1" noRot="1" noChangeAspect="1"/>
          </p:cNvSpPr>
          <p:nvPr>
            <p:ph type="sldImg"/>
          </p:nvPr>
        </p:nvSpPr>
        <p:spPr/>
      </p:sp>
      <p:sp>
        <p:nvSpPr>
          <p:cNvPr id="1048696" name="Notes Placeholder 2"/>
          <p:cNvSpPr>
            <a:spLocks noGrp="1"/>
          </p:cNvSpPr>
          <p:nvPr>
            <p:ph type="body" idx="1"/>
          </p:nvPr>
        </p:nvSpPr>
        <p:spPr/>
        <p:txBody>
          <a:bodyPr/>
          <a:lstStyle/>
          <a:p>
            <a:endParaRPr lang="en-US" dirty="0"/>
          </a:p>
        </p:txBody>
      </p:sp>
      <p:sp>
        <p:nvSpPr>
          <p:cNvPr id="1048697" name="Slide Number Placeholder 3"/>
          <p:cNvSpPr>
            <a:spLocks noGrp="1"/>
          </p:cNvSpPr>
          <p:nvPr>
            <p:ph type="sldNum" sz="quarter" idx="10"/>
          </p:nvPr>
        </p:nvSpPr>
        <p:spPr/>
        <p:txBody>
          <a:bodyPr/>
          <a:lstStyle/>
          <a:p>
            <a:fld id="{F7021451-1387-4CA6-816F-3879F97B5CBC}" type="slidenum">
              <a:rPr lang="en-US"/>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4" name="Slide Image Placeholder 1"/>
          <p:cNvSpPr>
            <a:spLocks noGrp="1" noRot="1" noChangeAspect="1"/>
          </p:cNvSpPr>
          <p:nvPr>
            <p:ph type="sldImg"/>
          </p:nvPr>
        </p:nvSpPr>
        <p:spPr/>
      </p:sp>
      <p:sp>
        <p:nvSpPr>
          <p:cNvPr id="1048625" name="Notes Placeholder 2"/>
          <p:cNvSpPr>
            <a:spLocks noGrp="1"/>
          </p:cNvSpPr>
          <p:nvPr>
            <p:ph type="body" idx="1"/>
          </p:nvPr>
        </p:nvSpPr>
        <p:spPr/>
        <p:txBody>
          <a:bodyPr/>
          <a:lstStyle/>
          <a:p>
            <a:endParaRPr lang="en-US" dirty="0"/>
          </a:p>
        </p:txBody>
      </p:sp>
      <p:sp>
        <p:nvSpPr>
          <p:cNvPr id="1048626" name="Slide Number Placeholder 3"/>
          <p:cNvSpPr>
            <a:spLocks noGrp="1"/>
          </p:cNvSpPr>
          <p:nvPr>
            <p:ph type="sldNum" sz="quarter" idx="10"/>
          </p:nvPr>
        </p:nvSpPr>
        <p:spPr/>
        <p:txBody>
          <a:bodyPr/>
          <a:lstStyle/>
          <a:p>
            <a:fld id="{F7021451-1387-4CA6-816F-3879F97B5CBC}" type="slidenum">
              <a:rPr lang="en-US"/>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Slide Image Placeholder 1"/>
          <p:cNvSpPr>
            <a:spLocks noGrp="1" noRot="1" noChangeAspect="1"/>
          </p:cNvSpPr>
          <p:nvPr>
            <p:ph type="sldImg"/>
          </p:nvPr>
        </p:nvSpPr>
        <p:spPr/>
      </p:sp>
      <p:sp>
        <p:nvSpPr>
          <p:cNvPr id="1048607" name="Notes Placeholder 2"/>
          <p:cNvSpPr>
            <a:spLocks noGrp="1"/>
          </p:cNvSpPr>
          <p:nvPr>
            <p:ph type="body" idx="1"/>
          </p:nvPr>
        </p:nvSpPr>
        <p:spPr/>
        <p:txBody>
          <a:bodyPr/>
          <a:lstStyle/>
          <a:p>
            <a:endParaRPr lang="en-US" dirty="0"/>
          </a:p>
        </p:txBody>
      </p:sp>
      <p:sp>
        <p:nvSpPr>
          <p:cNvPr id="1048608" name="Slide Number Placeholder 3"/>
          <p:cNvSpPr>
            <a:spLocks noGrp="1"/>
          </p:cNvSpPr>
          <p:nvPr>
            <p:ph type="sldNum" sz="quarter" idx="10"/>
          </p:nvPr>
        </p:nvSpPr>
        <p:spPr/>
        <p:txBody>
          <a:bodyPr/>
          <a:lstStyle/>
          <a:p>
            <a:fld id="{F7021451-1387-4CA6-816F-3879F97B5CBC}" type="slidenum">
              <a:rPr lang="en-US"/>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7" name="Slide Image Placeholder 1"/>
          <p:cNvSpPr>
            <a:spLocks noGrp="1" noRot="1" noChangeAspect="1"/>
          </p:cNvSpPr>
          <p:nvPr>
            <p:ph type="sldImg"/>
          </p:nvPr>
        </p:nvSpPr>
        <p:spPr/>
      </p:sp>
      <p:sp>
        <p:nvSpPr>
          <p:cNvPr id="1048588" name="Notes Placeholder 2"/>
          <p:cNvSpPr>
            <a:spLocks noGrp="1"/>
          </p:cNvSpPr>
          <p:nvPr>
            <p:ph type="body" idx="1"/>
          </p:nvPr>
        </p:nvSpPr>
        <p:spPr/>
        <p:txBody>
          <a:bodyPr/>
          <a:lstStyle/>
          <a:p>
            <a:endParaRPr lang="en-US" dirty="0"/>
          </a:p>
        </p:txBody>
      </p:sp>
      <p:sp>
        <p:nvSpPr>
          <p:cNvPr id="1048589" name="Slide Number Placeholder 3"/>
          <p:cNvSpPr>
            <a:spLocks noGrp="1"/>
          </p:cNvSpPr>
          <p:nvPr>
            <p:ph type="sldNum" sz="quarter" idx="10"/>
          </p:nvPr>
        </p:nvSpPr>
        <p:spPr/>
        <p:txBody>
          <a:bodyPr/>
          <a:lstStyle/>
          <a:p>
            <a:fld id="{F7021451-1387-4CA6-816F-3879F97B5CBC}"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48628" name="TextBox 1048627"/>
          <p:cNvSpPr txBox="1"/>
          <p:nvPr/>
        </p:nvSpPr>
        <p:spPr>
          <a:xfrm>
            <a:off x="9452871" y="4279690"/>
            <a:ext cx="5636783" cy="510540"/>
          </a:xfrm>
          <a:prstGeom prst="rect">
            <a:avLst/>
          </a:prstGeom>
        </p:spPr>
        <p:txBody>
          <a:bodyPr wrap="square" rtlCol="0">
            <a:spAutoFit/>
          </a:bodyPr>
          <a:lstStyle>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r>
              <a:rPr lang="en-IN" sz="2800" b="1" i="1">
                <a:solidFill>
                  <a:srgbClr val="FFFFFF"/>
                </a:solidFill>
                <a:effectLst>
                  <a:outerShdw blurRad="38100" dist="38100" dir="2700000" algn="br" rotWithShape="0">
                    <a:srgbClr val="000000"/>
                  </a:outerShdw>
                </a:effectLst>
                <a:latin typeface="Calibri"/>
              </a:rPr>
              <a:t>Department of Biochemistry</a:t>
            </a:r>
            <a:endParaRPr lang="en-IN" sz="2800" b="1" i="1">
              <a:solidFill>
                <a:srgbClr val="FFFFFF"/>
              </a:solidFill>
              <a:effectLst>
                <a:outerShdw blurRad="38100" dist="38100" dir="2700000" algn="br" rotWithShape="0">
                  <a:srgbClr val="000000"/>
                </a:outerShdw>
              </a:effectLst>
            </a:endParaRPr>
          </a:p>
        </p:txBody>
      </p:sp>
      <p:sp>
        <p:nvSpPr>
          <p:cNvPr id="1048629" name="TextBox 1048628"/>
          <p:cNvSpPr txBox="1"/>
          <p:nvPr/>
        </p:nvSpPr>
        <p:spPr>
          <a:xfrm>
            <a:off x="10912037" y="6241989"/>
            <a:ext cx="4572000" cy="1348740"/>
          </a:xfrm>
          <a:prstGeom prst="rect">
            <a:avLst/>
          </a:prstGeom>
        </p:spPr>
        <p:txBody>
          <a:bodyPr wrap="square" rtlCol="0">
            <a:spAutoFit/>
          </a:bodyPr>
          <a:lstStyle>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r>
              <a:rPr lang="en-US" sz="2800">
                <a:solidFill>
                  <a:srgbClr val="CCFECC"/>
                </a:solidFill>
                <a:latin typeface="Arial"/>
              </a:rPr>
              <a:t>Conducted </a:t>
            </a:r>
            <a:r>
              <a:rPr lang="en-IN" sz="2800">
                <a:solidFill>
                  <a:srgbClr val="CCFECC"/>
                </a:solidFill>
                <a:latin typeface="Calibri"/>
              </a:rPr>
              <a:t>BY 
SIR.RAMESH (HOD)
M.SC M.PHIL</a:t>
            </a:r>
            <a:endParaRPr lang="en-IN" sz="2800">
              <a:solidFill>
                <a:srgbClr val="CCFECC"/>
              </a:solidFill>
            </a:endParaRPr>
          </a:p>
        </p:txBody>
      </p:sp>
      <p:sp>
        <p:nvSpPr>
          <p:cNvPr id="1048630" name="TextBox 1048629"/>
          <p:cNvSpPr txBox="1"/>
          <p:nvPr/>
        </p:nvSpPr>
        <p:spPr>
          <a:xfrm rot="21600000">
            <a:off x="447694" y="996529"/>
            <a:ext cx="13448387" cy="1691640"/>
          </a:xfrm>
          <a:prstGeom prst="rect">
            <a:avLst/>
          </a:prstGeom>
        </p:spPr>
        <p:txBody>
          <a:bodyPr wrap="square" rtlCol="0">
            <a:spAutoFit/>
          </a:bodyPr>
          <a:lstStyle>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r>
              <a:rPr lang="en-IN" sz="3600">
                <a:solidFill>
                  <a:srgbClr val="FFFF00"/>
                </a:solidFill>
                <a:latin typeface="Calibri"/>
              </a:rPr>
              <a:t>DANTULARI NARAYANA RAJA COLLEGE
(AUTONOMUS)
</a:t>
            </a:r>
            <a:endParaRPr lang="en-IN" sz="3600">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097159" name="Image 0" descr="preencoded.png"/>
          <p:cNvPicPr>
            <a:picLocks noChangeAspect="1"/>
          </p:cNvPicPr>
          <p:nvPr/>
        </p:nvPicPr>
        <p:blipFill>
          <a:blip r:embed="rId3"/>
          <a:stretch>
            <a:fillRect/>
          </a:stretch>
        </p:blipFill>
        <p:spPr>
          <a:xfrm>
            <a:off x="0" y="0"/>
            <a:ext cx="14630400" cy="8229600"/>
          </a:xfrm>
          <a:prstGeom prst="rect">
            <a:avLst/>
          </a:prstGeom>
        </p:spPr>
      </p:pic>
      <p:pic>
        <p:nvPicPr>
          <p:cNvPr id="2097160"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1048632" name="Text 1"/>
          <p:cNvSpPr/>
          <p:nvPr/>
        </p:nvSpPr>
        <p:spPr>
          <a:xfrm>
            <a:off x="833199" y="1837373"/>
            <a:ext cx="7477601" cy="1916430"/>
          </a:xfrm>
          <a:prstGeom prst="rect">
            <a:avLst/>
          </a:prstGeom>
          <a:noFill/>
        </p:spPr>
        <p:txBody>
          <a:bodyPr wrap="square" rtlCol="0" anchor="t"/>
          <a:lstStyle/>
          <a:p>
            <a:pPr marL="0" indent="0">
              <a:lnSpc>
                <a:spcPts val="7545"/>
              </a:lnSpc>
              <a:buNone/>
            </a:pPr>
            <a:r>
              <a:rPr lang="en-US" sz="6036" b="1" kern="0" spc="-181" dirty="0">
                <a:solidFill>
                  <a:srgbClr val="A680FF"/>
                </a:solidFill>
                <a:latin typeface="p22-mackinac-pro" pitchFamily="34" charset="0"/>
                <a:ea typeface="p22-mackinac-pro" pitchFamily="34" charset="-122"/>
                <a:cs typeface="p22-mackinac-pro" pitchFamily="34" charset="-120"/>
              </a:rPr>
              <a:t>Introduction to Genetic Engineering</a:t>
            </a:r>
            <a:endParaRPr lang="en-US" sz="6036" dirty="0"/>
          </a:p>
        </p:txBody>
      </p:sp>
      <p:sp>
        <p:nvSpPr>
          <p:cNvPr id="1048633" name="Text 2"/>
          <p:cNvSpPr/>
          <p:nvPr/>
        </p:nvSpPr>
        <p:spPr>
          <a:xfrm>
            <a:off x="833199" y="4087058"/>
            <a:ext cx="7477601" cy="1666280"/>
          </a:xfrm>
          <a:prstGeom prst="rect">
            <a:avLst/>
          </a:prstGeom>
          <a:noFill/>
        </p:spPr>
        <p:txBody>
          <a:bodyPr wrap="square" rtlCol="0" anchor="t"/>
          <a:lstStyle/>
          <a:p>
            <a:pPr marL="0" indent="0">
              <a:lnSpc>
                <a:spcPts val="2624"/>
              </a:lnSpc>
              <a:buNone/>
            </a:pPr>
            <a:r>
              <a:rPr lang="en-US" sz="1750" kern="0" spc="-35" dirty="0">
                <a:solidFill>
                  <a:srgbClr val="E0D6DE"/>
                </a:solidFill>
                <a:latin typeface="Inter" pitchFamily="34" charset="0"/>
                <a:ea typeface="Inter" pitchFamily="34" charset="-122"/>
                <a:cs typeface="Inter" pitchFamily="34" charset="-120"/>
              </a:rPr>
              <a:t>Genetic engineering is a powerful tool that allows us to directly manipulate the genetic makeup of organisms, opening up a world of possibilities in various fields. It has revolutionized our understanding of life and its applications extend across medicine, agriculture, and even environmental sciences.</a:t>
            </a:r>
            <a:endParaRPr lang="en-US" sz="1750" dirty="0"/>
          </a:p>
        </p:txBody>
      </p:sp>
      <p:sp>
        <p:nvSpPr>
          <p:cNvPr id="1048634" name="Shape 3"/>
          <p:cNvSpPr/>
          <p:nvPr/>
        </p:nvSpPr>
        <p:spPr>
          <a:xfrm>
            <a:off x="833199" y="6019919"/>
            <a:ext cx="355402" cy="355402"/>
          </a:xfrm>
          <a:prstGeom prst="roundRect">
            <a:avLst>
              <a:gd name="adj" fmla="val 25726039"/>
            </a:avLst>
          </a:prstGeom>
          <a:noFill/>
          <a:ln w="7620">
            <a:solidFill>
              <a:srgbClr val="FFFFFF"/>
            </a:solidFill>
            <a:prstDash val="solid"/>
          </a:ln>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097161"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1048638" name="Text 1"/>
          <p:cNvSpPr/>
          <p:nvPr/>
        </p:nvSpPr>
        <p:spPr>
          <a:xfrm>
            <a:off x="2654975" y="539591"/>
            <a:ext cx="9320332" cy="1226344"/>
          </a:xfrm>
          <a:prstGeom prst="rect">
            <a:avLst/>
          </a:prstGeom>
          <a:noFill/>
        </p:spPr>
        <p:txBody>
          <a:bodyPr wrap="square" rtlCol="0" anchor="t"/>
          <a:lstStyle/>
          <a:p>
            <a:pPr marL="0" indent="0">
              <a:lnSpc>
                <a:spcPts val="4828"/>
              </a:lnSpc>
              <a:buNone/>
            </a:pPr>
            <a:r>
              <a:rPr lang="en-US" sz="3863" b="1" kern="0" spc="-116" dirty="0">
                <a:solidFill>
                  <a:srgbClr val="A680FF"/>
                </a:solidFill>
                <a:latin typeface="p22-mackinac-pro" pitchFamily="34" charset="0"/>
                <a:ea typeface="p22-mackinac-pro" pitchFamily="34" charset="-122"/>
                <a:cs typeface="p22-mackinac-pro" pitchFamily="34" charset="-120"/>
              </a:rPr>
              <a:t>Fundamentals of DNA and Genetic Information</a:t>
            </a:r>
            <a:endParaRPr lang="en-US" sz="3863" dirty="0"/>
          </a:p>
        </p:txBody>
      </p:sp>
      <p:sp>
        <p:nvSpPr>
          <p:cNvPr id="1048639" name="Text 2"/>
          <p:cNvSpPr/>
          <p:nvPr/>
        </p:nvSpPr>
        <p:spPr>
          <a:xfrm>
            <a:off x="2654975" y="2158365"/>
            <a:ext cx="9320332" cy="1471612"/>
          </a:xfrm>
          <a:prstGeom prst="rect">
            <a:avLst/>
          </a:prstGeom>
          <a:noFill/>
        </p:spPr>
        <p:txBody>
          <a:bodyPr wrap="square" rtlCol="0" anchor="t"/>
          <a:lstStyle/>
          <a:p>
            <a:pPr marL="0" indent="0">
              <a:lnSpc>
                <a:spcPts val="2318"/>
              </a:lnSpc>
              <a:buNone/>
            </a:pPr>
            <a:r>
              <a:rPr lang="en-US" sz="1545" kern="0" spc="-31" dirty="0">
                <a:solidFill>
                  <a:srgbClr val="E0D6DE"/>
                </a:solidFill>
                <a:latin typeface="Inter" pitchFamily="34" charset="0"/>
                <a:ea typeface="Inter" pitchFamily="34" charset="-122"/>
                <a:cs typeface="Inter" pitchFamily="34" charset="-120"/>
              </a:rPr>
              <a:t>At the heart of genetic engineering lies the understanding of DNA, the molecule that carries the blueprint of life. DNA is composed of nucleotides, arranged in a double helix structure. These nucleotides, adenine (A), guanine (G), cytosine (C), and thymine (T), code for the production of proteins, which are the building blocks of life. This genetic information is organized into genes, which are functional units that determine specific traits.</a:t>
            </a:r>
            <a:endParaRPr lang="en-US" sz="1545" dirty="0"/>
          </a:p>
        </p:txBody>
      </p:sp>
      <p:sp>
        <p:nvSpPr>
          <p:cNvPr id="1048640" name="Shape 3"/>
          <p:cNvSpPr/>
          <p:nvPr/>
        </p:nvSpPr>
        <p:spPr>
          <a:xfrm>
            <a:off x="2654975" y="4071461"/>
            <a:ext cx="441484" cy="441484"/>
          </a:xfrm>
          <a:prstGeom prst="roundRect">
            <a:avLst>
              <a:gd name="adj" fmla="val 20000"/>
            </a:avLst>
          </a:prstGeom>
          <a:solidFill>
            <a:srgbClr val="2E1A66"/>
          </a:solidFill>
          <a:ln w="7620">
            <a:solidFill>
              <a:srgbClr val="47337F"/>
            </a:solidFill>
            <a:prstDash val="solid"/>
          </a:ln>
        </p:spPr>
      </p:sp>
      <p:sp>
        <p:nvSpPr>
          <p:cNvPr id="1048641" name="Text 4"/>
          <p:cNvSpPr/>
          <p:nvPr/>
        </p:nvSpPr>
        <p:spPr>
          <a:xfrm>
            <a:off x="2820353" y="4145042"/>
            <a:ext cx="110728" cy="294323"/>
          </a:xfrm>
          <a:prstGeom prst="rect">
            <a:avLst/>
          </a:prstGeom>
          <a:noFill/>
        </p:spPr>
        <p:txBody>
          <a:bodyPr wrap="none" rtlCol="0" anchor="t"/>
          <a:lstStyle/>
          <a:p>
            <a:pPr marL="0" indent="0" algn="ctr">
              <a:lnSpc>
                <a:spcPts val="2318"/>
              </a:lnSpc>
              <a:buNone/>
            </a:pPr>
            <a:r>
              <a:rPr lang="en-US" sz="2318" b="1" kern="0" spc="-70" dirty="0">
                <a:solidFill>
                  <a:srgbClr val="E0D6DE"/>
                </a:solidFill>
                <a:latin typeface="p22-mackinac-pro" pitchFamily="34" charset="0"/>
                <a:ea typeface="p22-mackinac-pro" pitchFamily="34" charset="-122"/>
                <a:cs typeface="p22-mackinac-pro" pitchFamily="34" charset="-120"/>
              </a:rPr>
              <a:t>1</a:t>
            </a:r>
            <a:endParaRPr lang="en-US" sz="2318" dirty="0"/>
          </a:p>
        </p:txBody>
      </p:sp>
      <p:sp>
        <p:nvSpPr>
          <p:cNvPr id="1048642" name="Text 5"/>
          <p:cNvSpPr/>
          <p:nvPr/>
        </p:nvSpPr>
        <p:spPr>
          <a:xfrm>
            <a:off x="3292673" y="4071461"/>
            <a:ext cx="2452688" cy="306586"/>
          </a:xfrm>
          <a:prstGeom prst="rect">
            <a:avLst/>
          </a:prstGeom>
          <a:noFill/>
        </p:spPr>
        <p:txBody>
          <a:bodyPr wrap="none" rtlCol="0" anchor="t"/>
          <a:lstStyle/>
          <a:p>
            <a:pPr marL="0" indent="0">
              <a:lnSpc>
                <a:spcPts val="2414"/>
              </a:lnSpc>
              <a:buNone/>
            </a:pPr>
            <a:r>
              <a:rPr lang="en-US" sz="1931" b="1" kern="0" spc="-58" dirty="0">
                <a:solidFill>
                  <a:srgbClr val="E0D6DE"/>
                </a:solidFill>
                <a:latin typeface="p22-mackinac-pro" pitchFamily="34" charset="0"/>
                <a:ea typeface="p22-mackinac-pro" pitchFamily="34" charset="-122"/>
                <a:cs typeface="p22-mackinac-pro" pitchFamily="34" charset="-120"/>
              </a:rPr>
              <a:t>DNA Structure</a:t>
            </a:r>
            <a:endParaRPr lang="en-US" sz="1931" dirty="0"/>
          </a:p>
        </p:txBody>
      </p:sp>
      <p:sp>
        <p:nvSpPr>
          <p:cNvPr id="1048643" name="Text 6"/>
          <p:cNvSpPr/>
          <p:nvPr/>
        </p:nvSpPr>
        <p:spPr>
          <a:xfrm>
            <a:off x="3292673" y="4495681"/>
            <a:ext cx="3924419" cy="1177290"/>
          </a:xfrm>
          <a:prstGeom prst="rect">
            <a:avLst/>
          </a:prstGeom>
          <a:noFill/>
        </p:spPr>
        <p:txBody>
          <a:bodyPr wrap="square" rtlCol="0" anchor="t"/>
          <a:lstStyle/>
          <a:p>
            <a:pPr marL="0" indent="0">
              <a:lnSpc>
                <a:spcPts val="2318"/>
              </a:lnSpc>
              <a:buNone/>
            </a:pPr>
            <a:r>
              <a:rPr lang="en-US" sz="1545" kern="0" spc="-31" dirty="0">
                <a:solidFill>
                  <a:srgbClr val="E0D6DE"/>
                </a:solidFill>
                <a:latin typeface="Inter" pitchFamily="34" charset="0"/>
                <a:ea typeface="Inter" pitchFamily="34" charset="-122"/>
                <a:cs typeface="Inter" pitchFamily="34" charset="-120"/>
              </a:rPr>
              <a:t>DNA is a double helix, like a twisted ladder. The rungs of the ladder are made up of base pairs, which are two nucleotides that bond together.</a:t>
            </a:r>
            <a:endParaRPr lang="en-US" sz="1545" dirty="0"/>
          </a:p>
        </p:txBody>
      </p:sp>
      <p:sp>
        <p:nvSpPr>
          <p:cNvPr id="1048644" name="Shape 7"/>
          <p:cNvSpPr/>
          <p:nvPr/>
        </p:nvSpPr>
        <p:spPr>
          <a:xfrm>
            <a:off x="7413308" y="4071461"/>
            <a:ext cx="441484" cy="441484"/>
          </a:xfrm>
          <a:prstGeom prst="roundRect">
            <a:avLst>
              <a:gd name="adj" fmla="val 20000"/>
            </a:avLst>
          </a:prstGeom>
          <a:solidFill>
            <a:srgbClr val="2E1A66"/>
          </a:solidFill>
          <a:ln w="7620">
            <a:solidFill>
              <a:srgbClr val="47337F"/>
            </a:solidFill>
            <a:prstDash val="solid"/>
          </a:ln>
        </p:spPr>
      </p:sp>
      <p:sp>
        <p:nvSpPr>
          <p:cNvPr id="1048645" name="Text 8"/>
          <p:cNvSpPr/>
          <p:nvPr/>
        </p:nvSpPr>
        <p:spPr>
          <a:xfrm>
            <a:off x="7552849" y="4145042"/>
            <a:ext cx="162401" cy="294323"/>
          </a:xfrm>
          <a:prstGeom prst="rect">
            <a:avLst/>
          </a:prstGeom>
          <a:noFill/>
        </p:spPr>
        <p:txBody>
          <a:bodyPr wrap="none" rtlCol="0" anchor="t"/>
          <a:lstStyle/>
          <a:p>
            <a:pPr marL="0" indent="0" algn="ctr">
              <a:lnSpc>
                <a:spcPts val="2318"/>
              </a:lnSpc>
              <a:buNone/>
            </a:pPr>
            <a:r>
              <a:rPr lang="en-US" sz="2318" b="1" kern="0" spc="-70" dirty="0">
                <a:solidFill>
                  <a:srgbClr val="E0D6DE"/>
                </a:solidFill>
                <a:latin typeface="p22-mackinac-pro" pitchFamily="34" charset="0"/>
                <a:ea typeface="p22-mackinac-pro" pitchFamily="34" charset="-122"/>
                <a:cs typeface="p22-mackinac-pro" pitchFamily="34" charset="-120"/>
              </a:rPr>
              <a:t>2</a:t>
            </a:r>
            <a:endParaRPr lang="en-US" sz="2318" dirty="0"/>
          </a:p>
        </p:txBody>
      </p:sp>
      <p:sp>
        <p:nvSpPr>
          <p:cNvPr id="1048646" name="Text 9"/>
          <p:cNvSpPr/>
          <p:nvPr/>
        </p:nvSpPr>
        <p:spPr>
          <a:xfrm>
            <a:off x="8051006" y="4071461"/>
            <a:ext cx="2452688" cy="306586"/>
          </a:xfrm>
          <a:prstGeom prst="rect">
            <a:avLst/>
          </a:prstGeom>
          <a:noFill/>
        </p:spPr>
        <p:txBody>
          <a:bodyPr wrap="none" rtlCol="0" anchor="t"/>
          <a:lstStyle/>
          <a:p>
            <a:pPr marL="0" indent="0">
              <a:lnSpc>
                <a:spcPts val="2414"/>
              </a:lnSpc>
              <a:buNone/>
            </a:pPr>
            <a:r>
              <a:rPr lang="en-US" sz="1931" b="1" kern="0" spc="-58" dirty="0">
                <a:solidFill>
                  <a:srgbClr val="E0D6DE"/>
                </a:solidFill>
                <a:latin typeface="p22-mackinac-pro" pitchFamily="34" charset="0"/>
                <a:ea typeface="p22-mackinac-pro" pitchFamily="34" charset="-122"/>
                <a:cs typeface="p22-mackinac-pro" pitchFamily="34" charset="-120"/>
              </a:rPr>
              <a:t>Genetic Code</a:t>
            </a:r>
            <a:endParaRPr lang="en-US" sz="1931" dirty="0"/>
          </a:p>
        </p:txBody>
      </p:sp>
      <p:sp>
        <p:nvSpPr>
          <p:cNvPr id="1048647" name="Text 10"/>
          <p:cNvSpPr/>
          <p:nvPr/>
        </p:nvSpPr>
        <p:spPr>
          <a:xfrm>
            <a:off x="8051006" y="4495681"/>
            <a:ext cx="3924419" cy="1177290"/>
          </a:xfrm>
          <a:prstGeom prst="rect">
            <a:avLst/>
          </a:prstGeom>
          <a:noFill/>
        </p:spPr>
        <p:txBody>
          <a:bodyPr wrap="square" rtlCol="0" anchor="t"/>
          <a:lstStyle/>
          <a:p>
            <a:pPr marL="0" indent="0">
              <a:lnSpc>
                <a:spcPts val="2318"/>
              </a:lnSpc>
              <a:buNone/>
            </a:pPr>
            <a:r>
              <a:rPr lang="en-US" sz="1545" kern="0" spc="-31" dirty="0">
                <a:solidFill>
                  <a:srgbClr val="E0D6DE"/>
                </a:solidFill>
                <a:latin typeface="Inter" pitchFamily="34" charset="0"/>
                <a:ea typeface="Inter" pitchFamily="34" charset="-122"/>
                <a:cs typeface="Inter" pitchFamily="34" charset="-120"/>
              </a:rPr>
              <a:t>The sequence of nucleotides in DNA determines the sequence of amino acids in proteins. This sequence of amino acids determines the protein's function.</a:t>
            </a:r>
            <a:endParaRPr lang="en-US" sz="1545" dirty="0"/>
          </a:p>
        </p:txBody>
      </p:sp>
      <p:sp>
        <p:nvSpPr>
          <p:cNvPr id="1048648" name="Shape 11"/>
          <p:cNvSpPr/>
          <p:nvPr/>
        </p:nvSpPr>
        <p:spPr>
          <a:xfrm>
            <a:off x="2654975" y="6089928"/>
            <a:ext cx="441484" cy="441484"/>
          </a:xfrm>
          <a:prstGeom prst="roundRect">
            <a:avLst>
              <a:gd name="adj" fmla="val 20000"/>
            </a:avLst>
          </a:prstGeom>
          <a:solidFill>
            <a:srgbClr val="2E1A66"/>
          </a:solidFill>
          <a:ln w="7620">
            <a:solidFill>
              <a:srgbClr val="47337F"/>
            </a:solidFill>
            <a:prstDash val="solid"/>
          </a:ln>
        </p:spPr>
      </p:sp>
      <p:sp>
        <p:nvSpPr>
          <p:cNvPr id="1048649" name="Text 12"/>
          <p:cNvSpPr/>
          <p:nvPr/>
        </p:nvSpPr>
        <p:spPr>
          <a:xfrm>
            <a:off x="2792016" y="6163508"/>
            <a:ext cx="167402" cy="294323"/>
          </a:xfrm>
          <a:prstGeom prst="rect">
            <a:avLst/>
          </a:prstGeom>
          <a:noFill/>
        </p:spPr>
        <p:txBody>
          <a:bodyPr wrap="none" rtlCol="0" anchor="t"/>
          <a:lstStyle/>
          <a:p>
            <a:pPr marL="0" indent="0" algn="ctr">
              <a:lnSpc>
                <a:spcPts val="2318"/>
              </a:lnSpc>
              <a:buNone/>
            </a:pPr>
            <a:r>
              <a:rPr lang="en-US" sz="2318" b="1" kern="0" spc="-70" dirty="0">
                <a:solidFill>
                  <a:srgbClr val="E0D6DE"/>
                </a:solidFill>
                <a:latin typeface="p22-mackinac-pro" pitchFamily="34" charset="0"/>
                <a:ea typeface="p22-mackinac-pro" pitchFamily="34" charset="-122"/>
                <a:cs typeface="p22-mackinac-pro" pitchFamily="34" charset="-120"/>
              </a:rPr>
              <a:t>3</a:t>
            </a:r>
            <a:endParaRPr lang="en-US" sz="2318" dirty="0"/>
          </a:p>
        </p:txBody>
      </p:sp>
      <p:sp>
        <p:nvSpPr>
          <p:cNvPr id="1048650" name="Text 13"/>
          <p:cNvSpPr/>
          <p:nvPr/>
        </p:nvSpPr>
        <p:spPr>
          <a:xfrm>
            <a:off x="3292673" y="6089928"/>
            <a:ext cx="2452688" cy="306586"/>
          </a:xfrm>
          <a:prstGeom prst="rect">
            <a:avLst/>
          </a:prstGeom>
          <a:noFill/>
        </p:spPr>
        <p:txBody>
          <a:bodyPr wrap="none" rtlCol="0" anchor="t"/>
          <a:lstStyle/>
          <a:p>
            <a:pPr marL="0" indent="0">
              <a:lnSpc>
                <a:spcPts val="2414"/>
              </a:lnSpc>
              <a:buNone/>
            </a:pPr>
            <a:r>
              <a:rPr lang="en-US" sz="1931" b="1" kern="0" spc="-58" dirty="0">
                <a:solidFill>
                  <a:srgbClr val="E0D6DE"/>
                </a:solidFill>
                <a:latin typeface="p22-mackinac-pro" pitchFamily="34" charset="0"/>
                <a:ea typeface="p22-mackinac-pro" pitchFamily="34" charset="-122"/>
                <a:cs typeface="p22-mackinac-pro" pitchFamily="34" charset="-120"/>
              </a:rPr>
              <a:t>Gene Expression</a:t>
            </a:r>
            <a:endParaRPr lang="en-US" sz="1931" dirty="0"/>
          </a:p>
        </p:txBody>
      </p:sp>
      <p:sp>
        <p:nvSpPr>
          <p:cNvPr id="1048651" name="Text 14"/>
          <p:cNvSpPr/>
          <p:nvPr/>
        </p:nvSpPr>
        <p:spPr>
          <a:xfrm>
            <a:off x="3292673" y="6514148"/>
            <a:ext cx="3924419" cy="1177290"/>
          </a:xfrm>
          <a:prstGeom prst="rect">
            <a:avLst/>
          </a:prstGeom>
          <a:noFill/>
        </p:spPr>
        <p:txBody>
          <a:bodyPr wrap="square" rtlCol="0" anchor="t"/>
          <a:lstStyle/>
          <a:p>
            <a:pPr marL="0" indent="0">
              <a:lnSpc>
                <a:spcPts val="2318"/>
              </a:lnSpc>
              <a:buNone/>
            </a:pPr>
            <a:r>
              <a:rPr lang="en-US" sz="1545" kern="0" spc="-31" dirty="0">
                <a:solidFill>
                  <a:srgbClr val="E0D6DE"/>
                </a:solidFill>
                <a:latin typeface="Inter" pitchFamily="34" charset="0"/>
                <a:ea typeface="Inter" pitchFamily="34" charset="-122"/>
                <a:cs typeface="Inter" pitchFamily="34" charset="-120"/>
              </a:rPr>
              <a:t>Gene expression is the process by which the information in DNA is used to create proteins. This process involves transcription and translation.</a:t>
            </a:r>
            <a:endParaRPr lang="en-US" sz="1545" dirty="0"/>
          </a:p>
        </p:txBody>
      </p:sp>
      <p:sp>
        <p:nvSpPr>
          <p:cNvPr id="1048652" name="Shape 15"/>
          <p:cNvSpPr/>
          <p:nvPr/>
        </p:nvSpPr>
        <p:spPr>
          <a:xfrm>
            <a:off x="7413308" y="6089928"/>
            <a:ext cx="441484" cy="441484"/>
          </a:xfrm>
          <a:prstGeom prst="roundRect">
            <a:avLst>
              <a:gd name="adj" fmla="val 20000"/>
            </a:avLst>
          </a:prstGeom>
          <a:solidFill>
            <a:srgbClr val="2E1A66"/>
          </a:solidFill>
          <a:ln w="7620">
            <a:solidFill>
              <a:srgbClr val="47337F"/>
            </a:solidFill>
            <a:prstDash val="solid"/>
          </a:ln>
        </p:spPr>
      </p:sp>
      <p:sp>
        <p:nvSpPr>
          <p:cNvPr id="1048653" name="Text 16"/>
          <p:cNvSpPr/>
          <p:nvPr/>
        </p:nvSpPr>
        <p:spPr>
          <a:xfrm>
            <a:off x="7545705" y="6163508"/>
            <a:ext cx="176570" cy="294323"/>
          </a:xfrm>
          <a:prstGeom prst="rect">
            <a:avLst/>
          </a:prstGeom>
          <a:noFill/>
        </p:spPr>
        <p:txBody>
          <a:bodyPr wrap="none" rtlCol="0" anchor="t"/>
          <a:lstStyle/>
          <a:p>
            <a:pPr marL="0" indent="0" algn="ctr">
              <a:lnSpc>
                <a:spcPts val="2318"/>
              </a:lnSpc>
              <a:buNone/>
            </a:pPr>
            <a:r>
              <a:rPr lang="en-US" sz="2318" b="1" kern="0" spc="-70" dirty="0">
                <a:solidFill>
                  <a:srgbClr val="E0D6DE"/>
                </a:solidFill>
                <a:latin typeface="p22-mackinac-pro" pitchFamily="34" charset="0"/>
                <a:ea typeface="p22-mackinac-pro" pitchFamily="34" charset="-122"/>
                <a:cs typeface="p22-mackinac-pro" pitchFamily="34" charset="-120"/>
              </a:rPr>
              <a:t>4</a:t>
            </a:r>
            <a:endParaRPr lang="en-US" sz="2318" dirty="0"/>
          </a:p>
        </p:txBody>
      </p:sp>
      <p:sp>
        <p:nvSpPr>
          <p:cNvPr id="1048654" name="Text 17"/>
          <p:cNvSpPr/>
          <p:nvPr/>
        </p:nvSpPr>
        <p:spPr>
          <a:xfrm>
            <a:off x="8051006" y="6089928"/>
            <a:ext cx="2452688" cy="306586"/>
          </a:xfrm>
          <a:prstGeom prst="rect">
            <a:avLst/>
          </a:prstGeom>
          <a:noFill/>
        </p:spPr>
        <p:txBody>
          <a:bodyPr wrap="none" rtlCol="0" anchor="t"/>
          <a:lstStyle/>
          <a:p>
            <a:pPr marL="0" indent="0">
              <a:lnSpc>
                <a:spcPts val="2414"/>
              </a:lnSpc>
              <a:buNone/>
            </a:pPr>
            <a:r>
              <a:rPr lang="en-US" sz="1931" b="1" kern="0" spc="-58" dirty="0">
                <a:solidFill>
                  <a:srgbClr val="E0D6DE"/>
                </a:solidFill>
                <a:latin typeface="p22-mackinac-pro" pitchFamily="34" charset="0"/>
                <a:ea typeface="p22-mackinac-pro" pitchFamily="34" charset="-122"/>
                <a:cs typeface="p22-mackinac-pro" pitchFamily="34" charset="-120"/>
              </a:rPr>
              <a:t>Mutations</a:t>
            </a:r>
            <a:endParaRPr lang="en-US" sz="1931" dirty="0"/>
          </a:p>
        </p:txBody>
      </p:sp>
      <p:sp>
        <p:nvSpPr>
          <p:cNvPr id="1048655" name="Text 18"/>
          <p:cNvSpPr/>
          <p:nvPr/>
        </p:nvSpPr>
        <p:spPr>
          <a:xfrm>
            <a:off x="8051006" y="6514148"/>
            <a:ext cx="3924419" cy="1177290"/>
          </a:xfrm>
          <a:prstGeom prst="rect">
            <a:avLst/>
          </a:prstGeom>
          <a:noFill/>
        </p:spPr>
        <p:txBody>
          <a:bodyPr wrap="square" rtlCol="0" anchor="t"/>
          <a:lstStyle/>
          <a:p>
            <a:pPr marL="0" indent="0">
              <a:lnSpc>
                <a:spcPts val="2318"/>
              </a:lnSpc>
              <a:buNone/>
            </a:pPr>
            <a:r>
              <a:rPr lang="en-US" sz="1545" kern="0" spc="-31" dirty="0">
                <a:solidFill>
                  <a:srgbClr val="E0D6DE"/>
                </a:solidFill>
                <a:latin typeface="Inter" pitchFamily="34" charset="0"/>
                <a:ea typeface="Inter" pitchFamily="34" charset="-122"/>
                <a:cs typeface="Inter" pitchFamily="34" charset="-120"/>
              </a:rPr>
              <a:t>Mutations are changes in the DNA sequence. These changes can be beneficial, harmful, or have no effect on the organism.</a:t>
            </a:r>
            <a:endParaRPr lang="en-US" sz="154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09716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1048659" name="Shape 0"/>
          <p:cNvSpPr/>
          <p:nvPr/>
        </p:nvSpPr>
        <p:spPr>
          <a:xfrm>
            <a:off x="0" y="0"/>
            <a:ext cx="14630400" cy="8229600"/>
          </a:xfrm>
          <a:prstGeom prst="rect">
            <a:avLst/>
          </a:prstGeom>
          <a:solidFill>
            <a:srgbClr val="0C0524">
              <a:alpha val="75000"/>
            </a:srgbClr>
          </a:solidFill>
        </p:spPr>
      </p:sp>
      <p:sp>
        <p:nvSpPr>
          <p:cNvPr id="1048660" name="Text 1"/>
          <p:cNvSpPr/>
          <p:nvPr/>
        </p:nvSpPr>
        <p:spPr>
          <a:xfrm>
            <a:off x="3474601" y="444698"/>
            <a:ext cx="5712381" cy="505182"/>
          </a:xfrm>
          <a:prstGeom prst="rect">
            <a:avLst/>
          </a:prstGeom>
          <a:noFill/>
        </p:spPr>
        <p:txBody>
          <a:bodyPr wrap="none" rtlCol="0" anchor="t"/>
          <a:lstStyle/>
          <a:p>
            <a:pPr marL="0" indent="0">
              <a:lnSpc>
                <a:spcPts val="3979"/>
              </a:lnSpc>
              <a:buNone/>
            </a:pPr>
            <a:r>
              <a:rPr lang="en-US" sz="3183" b="1" kern="0" spc="-95" dirty="0">
                <a:solidFill>
                  <a:srgbClr val="A680FF"/>
                </a:solidFill>
                <a:latin typeface="p22-mackinac-pro" pitchFamily="34" charset="0"/>
                <a:ea typeface="p22-mackinac-pro" pitchFamily="34" charset="-122"/>
                <a:cs typeface="p22-mackinac-pro" pitchFamily="34" charset="-120"/>
              </a:rPr>
              <a:t>Recombinant DNA Technology</a:t>
            </a:r>
            <a:endParaRPr lang="en-US" sz="3183" dirty="0"/>
          </a:p>
        </p:txBody>
      </p:sp>
      <p:sp>
        <p:nvSpPr>
          <p:cNvPr id="1048661" name="Text 2"/>
          <p:cNvSpPr/>
          <p:nvPr/>
        </p:nvSpPr>
        <p:spPr>
          <a:xfrm>
            <a:off x="3474601" y="1273254"/>
            <a:ext cx="7681079" cy="1212652"/>
          </a:xfrm>
          <a:prstGeom prst="rect">
            <a:avLst/>
          </a:prstGeom>
          <a:noFill/>
        </p:spPr>
        <p:txBody>
          <a:bodyPr wrap="square" rtlCol="0" anchor="t"/>
          <a:lstStyle/>
          <a:p>
            <a:pPr marL="0" indent="0">
              <a:lnSpc>
                <a:spcPts val="1910"/>
              </a:lnSpc>
              <a:buNone/>
            </a:pPr>
            <a:r>
              <a:rPr lang="en-US" sz="1273" kern="0" spc="-25" dirty="0">
                <a:solidFill>
                  <a:srgbClr val="E0D6DE"/>
                </a:solidFill>
                <a:latin typeface="Inter" pitchFamily="34" charset="0"/>
                <a:ea typeface="Inter" pitchFamily="34" charset="-122"/>
                <a:cs typeface="Inter" pitchFamily="34" charset="-120"/>
              </a:rPr>
              <a:t>Recombinant DNA technology is a cornerstone of genetic engineering. It involves the manipulation of DNA sequences to create new combinations of genes. This process starts with isolating specific DNA fragments of interest and then inserting them into a carrier molecule, usually a vector. These vectors can be plasmids, viruses, or artificial chromosomes. Once inserted, the modified DNA is introduced into a host organism, where it can replicate and express the desired traits.</a:t>
            </a:r>
            <a:endParaRPr lang="en-US" sz="1273" dirty="0"/>
          </a:p>
        </p:txBody>
      </p:sp>
      <p:sp>
        <p:nvSpPr>
          <p:cNvPr id="1048662" name="Shape 3"/>
          <p:cNvSpPr/>
          <p:nvPr/>
        </p:nvSpPr>
        <p:spPr>
          <a:xfrm>
            <a:off x="3701058" y="2667714"/>
            <a:ext cx="32266" cy="5117068"/>
          </a:xfrm>
          <a:prstGeom prst="roundRect">
            <a:avLst>
              <a:gd name="adj" fmla="val 225528"/>
            </a:avLst>
          </a:prstGeom>
          <a:solidFill>
            <a:srgbClr val="47337F"/>
          </a:solidFill>
        </p:spPr>
      </p:sp>
      <p:sp>
        <p:nvSpPr>
          <p:cNvPr id="1048663" name="Shape 4"/>
          <p:cNvSpPr/>
          <p:nvPr/>
        </p:nvSpPr>
        <p:spPr>
          <a:xfrm>
            <a:off x="3898999" y="3015198"/>
            <a:ext cx="565904" cy="32266"/>
          </a:xfrm>
          <a:prstGeom prst="roundRect">
            <a:avLst>
              <a:gd name="adj" fmla="val 225528"/>
            </a:avLst>
          </a:prstGeom>
          <a:solidFill>
            <a:srgbClr val="47337F"/>
          </a:solidFill>
        </p:spPr>
      </p:sp>
      <p:sp>
        <p:nvSpPr>
          <p:cNvPr id="1048664" name="Shape 5"/>
          <p:cNvSpPr/>
          <p:nvPr/>
        </p:nvSpPr>
        <p:spPr>
          <a:xfrm>
            <a:off x="3535263" y="2849523"/>
            <a:ext cx="363736" cy="363736"/>
          </a:xfrm>
          <a:prstGeom prst="roundRect">
            <a:avLst>
              <a:gd name="adj" fmla="val 20006"/>
            </a:avLst>
          </a:prstGeom>
          <a:solidFill>
            <a:srgbClr val="2E1A66"/>
          </a:solidFill>
          <a:ln w="7620">
            <a:solidFill>
              <a:srgbClr val="47337F"/>
            </a:solidFill>
            <a:prstDash val="solid"/>
          </a:ln>
        </p:spPr>
      </p:sp>
      <p:sp>
        <p:nvSpPr>
          <p:cNvPr id="1048665" name="Text 6"/>
          <p:cNvSpPr/>
          <p:nvPr/>
        </p:nvSpPr>
        <p:spPr>
          <a:xfrm>
            <a:off x="3671471" y="2910126"/>
            <a:ext cx="91202" cy="242530"/>
          </a:xfrm>
          <a:prstGeom prst="rect">
            <a:avLst/>
          </a:prstGeom>
          <a:noFill/>
        </p:spPr>
        <p:txBody>
          <a:bodyPr wrap="none" rtlCol="0" anchor="t"/>
          <a:lstStyle/>
          <a:p>
            <a:pPr marL="0" indent="0" algn="ctr">
              <a:lnSpc>
                <a:spcPts val="1910"/>
              </a:lnSpc>
              <a:buNone/>
            </a:pPr>
            <a:r>
              <a:rPr lang="en-US" sz="1910" b="1" kern="0" spc="-57" dirty="0">
                <a:solidFill>
                  <a:srgbClr val="E0D6DE"/>
                </a:solidFill>
                <a:latin typeface="p22-mackinac-pro" pitchFamily="34" charset="0"/>
                <a:ea typeface="p22-mackinac-pro" pitchFamily="34" charset="-122"/>
                <a:cs typeface="p22-mackinac-pro" pitchFamily="34" charset="-120"/>
              </a:rPr>
              <a:t>1</a:t>
            </a:r>
            <a:endParaRPr lang="en-US" sz="1910" dirty="0"/>
          </a:p>
        </p:txBody>
      </p:sp>
      <p:sp>
        <p:nvSpPr>
          <p:cNvPr id="1048666" name="Text 7"/>
          <p:cNvSpPr/>
          <p:nvPr/>
        </p:nvSpPr>
        <p:spPr>
          <a:xfrm>
            <a:off x="4606409" y="2829401"/>
            <a:ext cx="2021324" cy="252651"/>
          </a:xfrm>
          <a:prstGeom prst="rect">
            <a:avLst/>
          </a:prstGeom>
          <a:noFill/>
        </p:spPr>
        <p:txBody>
          <a:bodyPr wrap="none" rtlCol="0" anchor="t"/>
          <a:lstStyle/>
          <a:p>
            <a:pPr marL="0" indent="0" algn="l">
              <a:lnSpc>
                <a:spcPts val="1990"/>
              </a:lnSpc>
              <a:buNone/>
            </a:pPr>
            <a:r>
              <a:rPr lang="en-US" sz="1592" b="1" kern="0" spc="-48" dirty="0">
                <a:solidFill>
                  <a:srgbClr val="E0D6DE"/>
                </a:solidFill>
                <a:latin typeface="p22-mackinac-pro" pitchFamily="34" charset="0"/>
                <a:ea typeface="p22-mackinac-pro" pitchFamily="34" charset="-122"/>
                <a:cs typeface="p22-mackinac-pro" pitchFamily="34" charset="-120"/>
              </a:rPr>
              <a:t>Isolation of DNA</a:t>
            </a:r>
            <a:endParaRPr lang="en-US" sz="1592" dirty="0"/>
          </a:p>
        </p:txBody>
      </p:sp>
      <p:sp>
        <p:nvSpPr>
          <p:cNvPr id="1048667" name="Text 8"/>
          <p:cNvSpPr/>
          <p:nvPr/>
        </p:nvSpPr>
        <p:spPr>
          <a:xfrm>
            <a:off x="4606409" y="3178969"/>
            <a:ext cx="6549271" cy="485061"/>
          </a:xfrm>
          <a:prstGeom prst="rect">
            <a:avLst/>
          </a:prstGeom>
          <a:noFill/>
        </p:spPr>
        <p:txBody>
          <a:bodyPr wrap="square" rtlCol="0" anchor="t"/>
          <a:lstStyle/>
          <a:p>
            <a:pPr marL="0" indent="0" algn="l">
              <a:lnSpc>
                <a:spcPts val="1910"/>
              </a:lnSpc>
              <a:buNone/>
            </a:pPr>
            <a:r>
              <a:rPr lang="en-US" sz="1273" kern="0" spc="-25" dirty="0">
                <a:solidFill>
                  <a:srgbClr val="E0D6DE"/>
                </a:solidFill>
                <a:latin typeface="Inter" pitchFamily="34" charset="0"/>
                <a:ea typeface="Inter" pitchFamily="34" charset="-122"/>
                <a:cs typeface="Inter" pitchFamily="34" charset="-120"/>
              </a:rPr>
              <a:t>The desired DNA fragment is isolated from the source organism using various techniques, such as restriction enzymes, which cut DNA at specific sequences.</a:t>
            </a:r>
            <a:endParaRPr lang="en-US" sz="1273" dirty="0"/>
          </a:p>
        </p:txBody>
      </p:sp>
      <p:sp>
        <p:nvSpPr>
          <p:cNvPr id="1048668" name="Shape 9"/>
          <p:cNvSpPr/>
          <p:nvPr/>
        </p:nvSpPr>
        <p:spPr>
          <a:xfrm>
            <a:off x="3898999" y="4334887"/>
            <a:ext cx="565904" cy="32266"/>
          </a:xfrm>
          <a:prstGeom prst="roundRect">
            <a:avLst>
              <a:gd name="adj" fmla="val 225528"/>
            </a:avLst>
          </a:prstGeom>
          <a:solidFill>
            <a:srgbClr val="47337F"/>
          </a:solidFill>
        </p:spPr>
      </p:sp>
      <p:sp>
        <p:nvSpPr>
          <p:cNvPr id="1048669" name="Shape 10"/>
          <p:cNvSpPr/>
          <p:nvPr/>
        </p:nvSpPr>
        <p:spPr>
          <a:xfrm>
            <a:off x="3535263" y="4169212"/>
            <a:ext cx="363736" cy="363736"/>
          </a:xfrm>
          <a:prstGeom prst="roundRect">
            <a:avLst>
              <a:gd name="adj" fmla="val 20006"/>
            </a:avLst>
          </a:prstGeom>
          <a:solidFill>
            <a:srgbClr val="2E1A66"/>
          </a:solidFill>
          <a:ln w="7620">
            <a:solidFill>
              <a:srgbClr val="47337F"/>
            </a:solidFill>
            <a:prstDash val="solid"/>
          </a:ln>
        </p:spPr>
      </p:sp>
      <p:sp>
        <p:nvSpPr>
          <p:cNvPr id="1048670" name="Text 11"/>
          <p:cNvSpPr/>
          <p:nvPr/>
        </p:nvSpPr>
        <p:spPr>
          <a:xfrm>
            <a:off x="3650159" y="4229814"/>
            <a:ext cx="133945" cy="242530"/>
          </a:xfrm>
          <a:prstGeom prst="rect">
            <a:avLst/>
          </a:prstGeom>
          <a:noFill/>
        </p:spPr>
        <p:txBody>
          <a:bodyPr wrap="none" rtlCol="0" anchor="t"/>
          <a:lstStyle/>
          <a:p>
            <a:pPr marL="0" indent="0" algn="ctr">
              <a:lnSpc>
                <a:spcPts val="1910"/>
              </a:lnSpc>
              <a:buNone/>
            </a:pPr>
            <a:r>
              <a:rPr lang="en-US" sz="1910" b="1" kern="0" spc="-57" dirty="0">
                <a:solidFill>
                  <a:srgbClr val="E0D6DE"/>
                </a:solidFill>
                <a:latin typeface="p22-mackinac-pro" pitchFamily="34" charset="0"/>
                <a:ea typeface="p22-mackinac-pro" pitchFamily="34" charset="-122"/>
                <a:cs typeface="p22-mackinac-pro" pitchFamily="34" charset="-120"/>
              </a:rPr>
              <a:t>2</a:t>
            </a:r>
            <a:endParaRPr lang="en-US" sz="1910" dirty="0"/>
          </a:p>
        </p:txBody>
      </p:sp>
      <p:sp>
        <p:nvSpPr>
          <p:cNvPr id="1048671" name="Text 12"/>
          <p:cNvSpPr/>
          <p:nvPr/>
        </p:nvSpPr>
        <p:spPr>
          <a:xfrm>
            <a:off x="4606409" y="4149090"/>
            <a:ext cx="2021324" cy="252651"/>
          </a:xfrm>
          <a:prstGeom prst="rect">
            <a:avLst/>
          </a:prstGeom>
          <a:noFill/>
        </p:spPr>
        <p:txBody>
          <a:bodyPr wrap="none" rtlCol="0" anchor="t"/>
          <a:lstStyle/>
          <a:p>
            <a:pPr marL="0" indent="0" algn="l">
              <a:lnSpc>
                <a:spcPts val="1990"/>
              </a:lnSpc>
              <a:buNone/>
            </a:pPr>
            <a:r>
              <a:rPr lang="en-US" sz="1592" b="1" kern="0" spc="-48" dirty="0">
                <a:solidFill>
                  <a:srgbClr val="E0D6DE"/>
                </a:solidFill>
                <a:latin typeface="p22-mackinac-pro" pitchFamily="34" charset="0"/>
                <a:ea typeface="p22-mackinac-pro" pitchFamily="34" charset="-122"/>
                <a:cs typeface="p22-mackinac-pro" pitchFamily="34" charset="-120"/>
              </a:rPr>
              <a:t>Insertion into Vector</a:t>
            </a:r>
            <a:endParaRPr lang="en-US" sz="1592" dirty="0"/>
          </a:p>
        </p:txBody>
      </p:sp>
      <p:sp>
        <p:nvSpPr>
          <p:cNvPr id="1048672" name="Text 13"/>
          <p:cNvSpPr/>
          <p:nvPr/>
        </p:nvSpPr>
        <p:spPr>
          <a:xfrm>
            <a:off x="4606409" y="4498658"/>
            <a:ext cx="6549271" cy="485061"/>
          </a:xfrm>
          <a:prstGeom prst="rect">
            <a:avLst/>
          </a:prstGeom>
          <a:noFill/>
        </p:spPr>
        <p:txBody>
          <a:bodyPr wrap="square" rtlCol="0" anchor="t"/>
          <a:lstStyle/>
          <a:p>
            <a:pPr marL="0" indent="0" algn="l">
              <a:lnSpc>
                <a:spcPts val="1910"/>
              </a:lnSpc>
              <a:buNone/>
            </a:pPr>
            <a:r>
              <a:rPr lang="en-US" sz="1273" kern="0" spc="-25" dirty="0">
                <a:solidFill>
                  <a:srgbClr val="E0D6DE"/>
                </a:solidFill>
                <a:latin typeface="Inter" pitchFamily="34" charset="0"/>
                <a:ea typeface="Inter" pitchFamily="34" charset="-122"/>
                <a:cs typeface="Inter" pitchFamily="34" charset="-120"/>
              </a:rPr>
              <a:t>The isolated DNA fragment is inserted into a suitable vector, which can then be introduced into a host organism. This vector carries the gene into the host cell.</a:t>
            </a:r>
            <a:endParaRPr lang="en-US" sz="1273" dirty="0"/>
          </a:p>
        </p:txBody>
      </p:sp>
      <p:sp>
        <p:nvSpPr>
          <p:cNvPr id="1048673" name="Shape 14"/>
          <p:cNvSpPr/>
          <p:nvPr/>
        </p:nvSpPr>
        <p:spPr>
          <a:xfrm>
            <a:off x="3898999" y="5654576"/>
            <a:ext cx="565904" cy="32266"/>
          </a:xfrm>
          <a:prstGeom prst="roundRect">
            <a:avLst>
              <a:gd name="adj" fmla="val 225528"/>
            </a:avLst>
          </a:prstGeom>
          <a:solidFill>
            <a:srgbClr val="47337F"/>
          </a:solidFill>
        </p:spPr>
      </p:sp>
      <p:sp>
        <p:nvSpPr>
          <p:cNvPr id="1048674" name="Shape 15"/>
          <p:cNvSpPr/>
          <p:nvPr/>
        </p:nvSpPr>
        <p:spPr>
          <a:xfrm>
            <a:off x="3535263" y="5488900"/>
            <a:ext cx="363736" cy="363736"/>
          </a:xfrm>
          <a:prstGeom prst="roundRect">
            <a:avLst>
              <a:gd name="adj" fmla="val 20006"/>
            </a:avLst>
          </a:prstGeom>
          <a:solidFill>
            <a:srgbClr val="2E1A66"/>
          </a:solidFill>
          <a:ln w="7620">
            <a:solidFill>
              <a:srgbClr val="47337F"/>
            </a:solidFill>
            <a:prstDash val="solid"/>
          </a:ln>
        </p:spPr>
      </p:sp>
      <p:sp>
        <p:nvSpPr>
          <p:cNvPr id="1048675" name="Text 16"/>
          <p:cNvSpPr/>
          <p:nvPr/>
        </p:nvSpPr>
        <p:spPr>
          <a:xfrm>
            <a:off x="3648015" y="5549503"/>
            <a:ext cx="138113" cy="242530"/>
          </a:xfrm>
          <a:prstGeom prst="rect">
            <a:avLst/>
          </a:prstGeom>
          <a:noFill/>
        </p:spPr>
        <p:txBody>
          <a:bodyPr wrap="none" rtlCol="0" anchor="t"/>
          <a:lstStyle/>
          <a:p>
            <a:pPr marL="0" indent="0" algn="ctr">
              <a:lnSpc>
                <a:spcPts val="1910"/>
              </a:lnSpc>
              <a:buNone/>
            </a:pPr>
            <a:r>
              <a:rPr lang="en-US" sz="1910" b="1" kern="0" spc="-57" dirty="0">
                <a:solidFill>
                  <a:srgbClr val="E0D6DE"/>
                </a:solidFill>
                <a:latin typeface="p22-mackinac-pro" pitchFamily="34" charset="0"/>
                <a:ea typeface="p22-mackinac-pro" pitchFamily="34" charset="-122"/>
                <a:cs typeface="p22-mackinac-pro" pitchFamily="34" charset="-120"/>
              </a:rPr>
              <a:t>3</a:t>
            </a:r>
            <a:endParaRPr lang="en-US" sz="1910" dirty="0"/>
          </a:p>
        </p:txBody>
      </p:sp>
      <p:sp>
        <p:nvSpPr>
          <p:cNvPr id="1048676" name="Text 17"/>
          <p:cNvSpPr/>
          <p:nvPr/>
        </p:nvSpPr>
        <p:spPr>
          <a:xfrm>
            <a:off x="4606409" y="5468779"/>
            <a:ext cx="2181582" cy="252651"/>
          </a:xfrm>
          <a:prstGeom prst="rect">
            <a:avLst/>
          </a:prstGeom>
          <a:noFill/>
        </p:spPr>
        <p:txBody>
          <a:bodyPr wrap="none" rtlCol="0" anchor="t"/>
          <a:lstStyle/>
          <a:p>
            <a:pPr marL="0" indent="0" algn="l">
              <a:lnSpc>
                <a:spcPts val="1990"/>
              </a:lnSpc>
              <a:buNone/>
            </a:pPr>
            <a:r>
              <a:rPr lang="en-US" sz="1592" b="1" kern="0" spc="-48" dirty="0">
                <a:solidFill>
                  <a:srgbClr val="E0D6DE"/>
                </a:solidFill>
                <a:latin typeface="p22-mackinac-pro" pitchFamily="34" charset="0"/>
                <a:ea typeface="p22-mackinac-pro" pitchFamily="34" charset="-122"/>
                <a:cs typeface="p22-mackinac-pro" pitchFamily="34" charset="-120"/>
              </a:rPr>
              <a:t>Transformation of Host</a:t>
            </a:r>
            <a:endParaRPr lang="en-US" sz="1592" dirty="0"/>
          </a:p>
        </p:txBody>
      </p:sp>
      <p:sp>
        <p:nvSpPr>
          <p:cNvPr id="1048677" name="Text 18"/>
          <p:cNvSpPr/>
          <p:nvPr/>
        </p:nvSpPr>
        <p:spPr>
          <a:xfrm>
            <a:off x="4606409" y="5818346"/>
            <a:ext cx="6549271" cy="485061"/>
          </a:xfrm>
          <a:prstGeom prst="rect">
            <a:avLst/>
          </a:prstGeom>
          <a:noFill/>
        </p:spPr>
        <p:txBody>
          <a:bodyPr wrap="square" rtlCol="0" anchor="t"/>
          <a:lstStyle/>
          <a:p>
            <a:pPr marL="0" indent="0" algn="l">
              <a:lnSpc>
                <a:spcPts val="1910"/>
              </a:lnSpc>
              <a:buNone/>
            </a:pPr>
            <a:r>
              <a:rPr lang="en-US" sz="1273" kern="0" spc="-25" dirty="0">
                <a:solidFill>
                  <a:srgbClr val="E0D6DE"/>
                </a:solidFill>
                <a:latin typeface="Inter" pitchFamily="34" charset="0"/>
                <a:ea typeface="Inter" pitchFamily="34" charset="-122"/>
                <a:cs typeface="Inter" pitchFamily="34" charset="-120"/>
              </a:rPr>
              <a:t>The vector containing the desired gene is introduced into the host organism, which can be bacteria, yeast, or plant cells. The host organism then replicates the new gene.</a:t>
            </a:r>
            <a:endParaRPr lang="en-US" sz="1273" dirty="0"/>
          </a:p>
        </p:txBody>
      </p:sp>
      <p:sp>
        <p:nvSpPr>
          <p:cNvPr id="1048678" name="Shape 19"/>
          <p:cNvSpPr/>
          <p:nvPr/>
        </p:nvSpPr>
        <p:spPr>
          <a:xfrm>
            <a:off x="3898999" y="6974265"/>
            <a:ext cx="565904" cy="32266"/>
          </a:xfrm>
          <a:prstGeom prst="roundRect">
            <a:avLst>
              <a:gd name="adj" fmla="val 225528"/>
            </a:avLst>
          </a:prstGeom>
          <a:solidFill>
            <a:srgbClr val="47337F"/>
          </a:solidFill>
        </p:spPr>
      </p:sp>
      <p:sp>
        <p:nvSpPr>
          <p:cNvPr id="1048679" name="Shape 20"/>
          <p:cNvSpPr/>
          <p:nvPr/>
        </p:nvSpPr>
        <p:spPr>
          <a:xfrm>
            <a:off x="3535263" y="6808589"/>
            <a:ext cx="363736" cy="363736"/>
          </a:xfrm>
          <a:prstGeom prst="roundRect">
            <a:avLst>
              <a:gd name="adj" fmla="val 20006"/>
            </a:avLst>
          </a:prstGeom>
          <a:solidFill>
            <a:srgbClr val="2E1A66"/>
          </a:solidFill>
          <a:ln w="7620">
            <a:solidFill>
              <a:srgbClr val="47337F"/>
            </a:solidFill>
            <a:prstDash val="solid"/>
          </a:ln>
        </p:spPr>
      </p:sp>
      <p:sp>
        <p:nvSpPr>
          <p:cNvPr id="1048680" name="Text 21"/>
          <p:cNvSpPr/>
          <p:nvPr/>
        </p:nvSpPr>
        <p:spPr>
          <a:xfrm>
            <a:off x="3644325" y="6869192"/>
            <a:ext cx="145613" cy="242530"/>
          </a:xfrm>
          <a:prstGeom prst="rect">
            <a:avLst/>
          </a:prstGeom>
          <a:noFill/>
        </p:spPr>
        <p:txBody>
          <a:bodyPr wrap="none" rtlCol="0" anchor="t"/>
          <a:lstStyle/>
          <a:p>
            <a:pPr marL="0" indent="0" algn="ctr">
              <a:lnSpc>
                <a:spcPts val="1910"/>
              </a:lnSpc>
              <a:buNone/>
            </a:pPr>
            <a:r>
              <a:rPr lang="en-US" sz="1910" b="1" kern="0" spc="-57" dirty="0">
                <a:solidFill>
                  <a:srgbClr val="E0D6DE"/>
                </a:solidFill>
                <a:latin typeface="p22-mackinac-pro" pitchFamily="34" charset="0"/>
                <a:ea typeface="p22-mackinac-pro" pitchFamily="34" charset="-122"/>
                <a:cs typeface="p22-mackinac-pro" pitchFamily="34" charset="-120"/>
              </a:rPr>
              <a:t>4</a:t>
            </a:r>
            <a:endParaRPr lang="en-US" sz="1910" dirty="0"/>
          </a:p>
        </p:txBody>
      </p:sp>
      <p:sp>
        <p:nvSpPr>
          <p:cNvPr id="1048681" name="Text 22"/>
          <p:cNvSpPr/>
          <p:nvPr/>
        </p:nvSpPr>
        <p:spPr>
          <a:xfrm>
            <a:off x="4606409" y="6788468"/>
            <a:ext cx="2021324" cy="252651"/>
          </a:xfrm>
          <a:prstGeom prst="rect">
            <a:avLst/>
          </a:prstGeom>
          <a:noFill/>
        </p:spPr>
        <p:txBody>
          <a:bodyPr wrap="none" rtlCol="0" anchor="t"/>
          <a:lstStyle/>
          <a:p>
            <a:pPr marL="0" indent="0" algn="l">
              <a:lnSpc>
                <a:spcPts val="1990"/>
              </a:lnSpc>
              <a:buNone/>
            </a:pPr>
            <a:r>
              <a:rPr lang="en-US" sz="1592" b="1" kern="0" spc="-48" dirty="0">
                <a:solidFill>
                  <a:srgbClr val="E0D6DE"/>
                </a:solidFill>
                <a:latin typeface="p22-mackinac-pro" pitchFamily="34" charset="0"/>
                <a:ea typeface="p22-mackinac-pro" pitchFamily="34" charset="-122"/>
                <a:cs typeface="p22-mackinac-pro" pitchFamily="34" charset="-120"/>
              </a:rPr>
              <a:t>Expression of Gene</a:t>
            </a:r>
            <a:endParaRPr lang="en-US" sz="1592" dirty="0"/>
          </a:p>
        </p:txBody>
      </p:sp>
      <p:sp>
        <p:nvSpPr>
          <p:cNvPr id="1048682" name="Text 23"/>
          <p:cNvSpPr/>
          <p:nvPr/>
        </p:nvSpPr>
        <p:spPr>
          <a:xfrm>
            <a:off x="4606409" y="7138035"/>
            <a:ext cx="6549271" cy="485061"/>
          </a:xfrm>
          <a:prstGeom prst="rect">
            <a:avLst/>
          </a:prstGeom>
          <a:noFill/>
        </p:spPr>
        <p:txBody>
          <a:bodyPr wrap="square" rtlCol="0" anchor="t"/>
          <a:lstStyle/>
          <a:p>
            <a:pPr marL="0" indent="0" algn="l">
              <a:lnSpc>
                <a:spcPts val="1910"/>
              </a:lnSpc>
              <a:buNone/>
            </a:pPr>
            <a:r>
              <a:rPr lang="en-US" sz="1273" kern="0" spc="-25" dirty="0">
                <a:solidFill>
                  <a:srgbClr val="E0D6DE"/>
                </a:solidFill>
                <a:latin typeface="Inter" pitchFamily="34" charset="0"/>
                <a:ea typeface="Inter" pitchFamily="34" charset="-122"/>
                <a:cs typeface="Inter" pitchFamily="34" charset="-120"/>
              </a:rPr>
              <a:t>The gene integrated into the host organism's genome is transcribed and translated, resulting in the production of the desired protein or the expression of the desired trait.</a:t>
            </a:r>
            <a:endParaRPr lang="en-US" sz="1273"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097163"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1048686" name="Shape 0"/>
          <p:cNvSpPr/>
          <p:nvPr/>
        </p:nvSpPr>
        <p:spPr>
          <a:xfrm>
            <a:off x="0" y="0"/>
            <a:ext cx="14630400" cy="8229600"/>
          </a:xfrm>
          <a:prstGeom prst="rect">
            <a:avLst/>
          </a:prstGeom>
          <a:solidFill>
            <a:srgbClr val="0C0524">
              <a:alpha val="75000"/>
            </a:srgbClr>
          </a:solidFill>
        </p:spPr>
      </p:sp>
      <p:sp>
        <p:nvSpPr>
          <p:cNvPr id="1048687" name="Text 1"/>
          <p:cNvSpPr/>
          <p:nvPr/>
        </p:nvSpPr>
        <p:spPr>
          <a:xfrm>
            <a:off x="2037993" y="758547"/>
            <a:ext cx="8414742" cy="694373"/>
          </a:xfrm>
          <a:prstGeom prst="rect">
            <a:avLst/>
          </a:prstGeom>
          <a:noFill/>
        </p:spPr>
        <p:txBody>
          <a:bodyPr wrap="none" rtlCol="0" anchor="t"/>
          <a:lstStyle/>
          <a:p>
            <a:pPr marL="0" indent="0">
              <a:lnSpc>
                <a:spcPts val="5468"/>
              </a:lnSpc>
              <a:buNone/>
            </a:pPr>
            <a:r>
              <a:rPr lang="en-US" sz="4374" b="1" kern="0" spc="-131" dirty="0">
                <a:solidFill>
                  <a:srgbClr val="A680FF"/>
                </a:solidFill>
                <a:latin typeface="p22-mackinac-pro" pitchFamily="34" charset="0"/>
                <a:ea typeface="p22-mackinac-pro" pitchFamily="34" charset="-122"/>
                <a:cs typeface="p22-mackinac-pro" pitchFamily="34" charset="-120"/>
              </a:rPr>
              <a:t>Genetic Modification Techniques</a:t>
            </a:r>
            <a:endParaRPr lang="en-US" sz="4374" dirty="0"/>
          </a:p>
        </p:txBody>
      </p:sp>
      <p:sp>
        <p:nvSpPr>
          <p:cNvPr id="1048688" name="Text 2"/>
          <p:cNvSpPr/>
          <p:nvPr/>
        </p:nvSpPr>
        <p:spPr>
          <a:xfrm>
            <a:off x="2037993" y="1897261"/>
            <a:ext cx="10554414" cy="1999536"/>
          </a:xfrm>
          <a:prstGeom prst="rect">
            <a:avLst/>
          </a:prstGeom>
          <a:noFill/>
        </p:spPr>
        <p:txBody>
          <a:bodyPr wrap="square" rtlCol="0" anchor="t"/>
          <a:lstStyle/>
          <a:p>
            <a:pPr marL="0" indent="0">
              <a:lnSpc>
                <a:spcPts val="2624"/>
              </a:lnSpc>
              <a:buNone/>
            </a:pPr>
            <a:r>
              <a:rPr lang="en-US" sz="1750" kern="0" spc="-35" dirty="0">
                <a:solidFill>
                  <a:srgbClr val="E0D6DE"/>
                </a:solidFill>
                <a:latin typeface="Inter" pitchFamily="34" charset="0"/>
                <a:ea typeface="Inter" pitchFamily="34" charset="-122"/>
                <a:cs typeface="Inter" pitchFamily="34" charset="-120"/>
              </a:rPr>
              <a:t>Genetic modification techniques allow scientists to alter the genetic makeup of organisms with precision. Some of the most prominent techniques include CRISPR-Cas9, which enables targeted gene editing, allowing scientists to change, add, or remove specific DNA sequences. Other techniques include zinc-finger nucleases and TALENs, also used for targeted gene editing, though with different mechanisms. The advancements in these techniques have opened doors to numerous applications in medicine, agriculture, and environmental science.</a:t>
            </a:r>
            <a:endParaRPr lang="en-US" sz="1750" dirty="0"/>
          </a:p>
        </p:txBody>
      </p:sp>
      <p:sp>
        <p:nvSpPr>
          <p:cNvPr id="1048689" name="Text 3"/>
          <p:cNvSpPr/>
          <p:nvPr/>
        </p:nvSpPr>
        <p:spPr>
          <a:xfrm>
            <a:off x="2037993" y="4368879"/>
            <a:ext cx="2777490" cy="347186"/>
          </a:xfrm>
          <a:prstGeom prst="rect">
            <a:avLst/>
          </a:prstGeom>
          <a:noFill/>
        </p:spPr>
        <p:txBody>
          <a:bodyPr wrap="none" rtlCol="0" anchor="t"/>
          <a:lstStyle/>
          <a:p>
            <a:pPr marL="0" indent="0">
              <a:lnSpc>
                <a:spcPts val="2734"/>
              </a:lnSpc>
              <a:buNone/>
            </a:pPr>
            <a:r>
              <a:rPr lang="en-US" sz="2187" b="1" kern="0" spc="-66" dirty="0">
                <a:solidFill>
                  <a:srgbClr val="A680FF"/>
                </a:solidFill>
                <a:latin typeface="p22-mackinac-pro" pitchFamily="34" charset="0"/>
                <a:ea typeface="p22-mackinac-pro" pitchFamily="34" charset="-122"/>
                <a:cs typeface="p22-mackinac-pro" pitchFamily="34" charset="-120"/>
              </a:rPr>
              <a:t>CRISPR-Cas9</a:t>
            </a:r>
            <a:endParaRPr lang="en-US" sz="2187" dirty="0"/>
          </a:p>
        </p:txBody>
      </p:sp>
      <p:sp>
        <p:nvSpPr>
          <p:cNvPr id="1048690" name="Text 4"/>
          <p:cNvSpPr/>
          <p:nvPr/>
        </p:nvSpPr>
        <p:spPr>
          <a:xfrm>
            <a:off x="2037993" y="4938236"/>
            <a:ext cx="3156347" cy="2332792"/>
          </a:xfrm>
          <a:prstGeom prst="rect">
            <a:avLst/>
          </a:prstGeom>
          <a:noFill/>
        </p:spPr>
        <p:txBody>
          <a:bodyPr wrap="square" rtlCol="0" anchor="t"/>
          <a:lstStyle/>
          <a:p>
            <a:pPr marL="0" indent="0">
              <a:lnSpc>
                <a:spcPts val="2624"/>
              </a:lnSpc>
              <a:buNone/>
            </a:pPr>
            <a:r>
              <a:rPr lang="en-US" sz="1750" kern="0" spc="-35" dirty="0">
                <a:solidFill>
                  <a:srgbClr val="E0D6DE"/>
                </a:solidFill>
                <a:latin typeface="Inter" pitchFamily="34" charset="0"/>
                <a:ea typeface="Inter" pitchFamily="34" charset="-122"/>
                <a:cs typeface="Inter" pitchFamily="34" charset="-120"/>
              </a:rPr>
              <a:t>A revolutionary gene editing tool that utilizes a guide RNA to direct the Cas9 enzyme to a specific DNA sequence. This allows for targeted changes, insertions, or deletions in the genome.</a:t>
            </a:r>
            <a:endParaRPr lang="en-US" sz="1750" dirty="0"/>
          </a:p>
        </p:txBody>
      </p:sp>
      <p:sp>
        <p:nvSpPr>
          <p:cNvPr id="1048691" name="Text 5"/>
          <p:cNvSpPr/>
          <p:nvPr/>
        </p:nvSpPr>
        <p:spPr>
          <a:xfrm>
            <a:off x="5743932" y="4368879"/>
            <a:ext cx="2806541" cy="347186"/>
          </a:xfrm>
          <a:prstGeom prst="rect">
            <a:avLst/>
          </a:prstGeom>
          <a:noFill/>
        </p:spPr>
        <p:txBody>
          <a:bodyPr wrap="none" rtlCol="0" anchor="t"/>
          <a:lstStyle/>
          <a:p>
            <a:pPr marL="0" indent="0">
              <a:lnSpc>
                <a:spcPts val="2734"/>
              </a:lnSpc>
              <a:buNone/>
            </a:pPr>
            <a:r>
              <a:rPr lang="en-US" sz="2187" b="1" kern="0" spc="-66" dirty="0">
                <a:solidFill>
                  <a:srgbClr val="A680FF"/>
                </a:solidFill>
                <a:latin typeface="p22-mackinac-pro" pitchFamily="34" charset="0"/>
                <a:ea typeface="p22-mackinac-pro" pitchFamily="34" charset="-122"/>
                <a:cs typeface="p22-mackinac-pro" pitchFamily="34" charset="-120"/>
              </a:rPr>
              <a:t>Zinc-Finger Nucleases</a:t>
            </a:r>
            <a:endParaRPr lang="en-US" sz="2187" dirty="0"/>
          </a:p>
        </p:txBody>
      </p:sp>
      <p:sp>
        <p:nvSpPr>
          <p:cNvPr id="1048692" name="Text 6"/>
          <p:cNvSpPr/>
          <p:nvPr/>
        </p:nvSpPr>
        <p:spPr>
          <a:xfrm>
            <a:off x="5743932" y="4938236"/>
            <a:ext cx="3156347" cy="1999536"/>
          </a:xfrm>
          <a:prstGeom prst="rect">
            <a:avLst/>
          </a:prstGeom>
          <a:noFill/>
        </p:spPr>
        <p:txBody>
          <a:bodyPr wrap="square" rtlCol="0" anchor="t"/>
          <a:lstStyle/>
          <a:p>
            <a:pPr marL="0" indent="0">
              <a:lnSpc>
                <a:spcPts val="2624"/>
              </a:lnSpc>
              <a:buNone/>
            </a:pPr>
            <a:r>
              <a:rPr lang="en-US" sz="1750" kern="0" spc="-35" dirty="0">
                <a:solidFill>
                  <a:srgbClr val="E0D6DE"/>
                </a:solidFill>
                <a:latin typeface="Inter" pitchFamily="34" charset="0"/>
                <a:ea typeface="Inter" pitchFamily="34" charset="-122"/>
                <a:cs typeface="Inter" pitchFamily="34" charset="-120"/>
              </a:rPr>
              <a:t>Proteins that bind to specific DNA sequences and can be engineered to cut DNA at specific locations. This allows for targeted gene editing and gene disruption.</a:t>
            </a:r>
            <a:endParaRPr lang="en-US" sz="1750" dirty="0"/>
          </a:p>
        </p:txBody>
      </p:sp>
      <p:sp>
        <p:nvSpPr>
          <p:cNvPr id="1048693" name="Text 7"/>
          <p:cNvSpPr/>
          <p:nvPr/>
        </p:nvSpPr>
        <p:spPr>
          <a:xfrm>
            <a:off x="9449872" y="4368879"/>
            <a:ext cx="2777490" cy="347186"/>
          </a:xfrm>
          <a:prstGeom prst="rect">
            <a:avLst/>
          </a:prstGeom>
          <a:noFill/>
        </p:spPr>
        <p:txBody>
          <a:bodyPr wrap="none" rtlCol="0" anchor="t"/>
          <a:lstStyle/>
          <a:p>
            <a:pPr marL="0" indent="0">
              <a:lnSpc>
                <a:spcPts val="2734"/>
              </a:lnSpc>
              <a:buNone/>
            </a:pPr>
            <a:r>
              <a:rPr lang="en-US" sz="2187" b="1" kern="0" spc="-66" dirty="0">
                <a:solidFill>
                  <a:srgbClr val="A680FF"/>
                </a:solidFill>
                <a:latin typeface="p22-mackinac-pro" pitchFamily="34" charset="0"/>
                <a:ea typeface="p22-mackinac-pro" pitchFamily="34" charset="-122"/>
                <a:cs typeface="p22-mackinac-pro" pitchFamily="34" charset="-120"/>
              </a:rPr>
              <a:t>TALENs</a:t>
            </a:r>
            <a:endParaRPr lang="en-US" sz="2187" dirty="0"/>
          </a:p>
        </p:txBody>
      </p:sp>
      <p:sp>
        <p:nvSpPr>
          <p:cNvPr id="1048694" name="Text 8"/>
          <p:cNvSpPr/>
          <p:nvPr/>
        </p:nvSpPr>
        <p:spPr>
          <a:xfrm>
            <a:off x="9449872" y="4938236"/>
            <a:ext cx="3156347" cy="2332792"/>
          </a:xfrm>
          <a:prstGeom prst="rect">
            <a:avLst/>
          </a:prstGeom>
          <a:noFill/>
        </p:spPr>
        <p:txBody>
          <a:bodyPr wrap="square" rtlCol="0" anchor="t"/>
          <a:lstStyle/>
          <a:p>
            <a:pPr marL="0" indent="0">
              <a:lnSpc>
                <a:spcPts val="2624"/>
              </a:lnSpc>
              <a:buNone/>
            </a:pPr>
            <a:r>
              <a:rPr lang="en-US" sz="1750" kern="0" spc="-35" dirty="0">
                <a:solidFill>
                  <a:srgbClr val="E0D6DE"/>
                </a:solidFill>
                <a:latin typeface="Inter" pitchFamily="34" charset="0"/>
                <a:ea typeface="Inter" pitchFamily="34" charset="-122"/>
                <a:cs typeface="Inter" pitchFamily="34" charset="-120"/>
              </a:rPr>
              <a:t>Another type of protein-based gene editing tool that uses a modular assembly of DNA-binding domains to target specific DNA sequences. It allows for precise editing of genes.</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097158"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1048609" name="Shape 0"/>
          <p:cNvSpPr/>
          <p:nvPr/>
        </p:nvSpPr>
        <p:spPr>
          <a:xfrm>
            <a:off x="0" y="0"/>
            <a:ext cx="14630400" cy="8230791"/>
          </a:xfrm>
          <a:prstGeom prst="rect">
            <a:avLst/>
          </a:prstGeom>
          <a:solidFill>
            <a:srgbClr val="0C0524">
              <a:alpha val="75000"/>
            </a:srgbClr>
          </a:solidFill>
        </p:spPr>
      </p:sp>
      <p:sp>
        <p:nvSpPr>
          <p:cNvPr id="1048610" name="Text 1"/>
          <p:cNvSpPr/>
          <p:nvPr/>
        </p:nvSpPr>
        <p:spPr>
          <a:xfrm>
            <a:off x="2845118" y="517565"/>
            <a:ext cx="7816096" cy="588169"/>
          </a:xfrm>
          <a:prstGeom prst="rect">
            <a:avLst/>
          </a:prstGeom>
          <a:noFill/>
        </p:spPr>
        <p:txBody>
          <a:bodyPr wrap="none" rtlCol="0" anchor="t"/>
          <a:lstStyle/>
          <a:p>
            <a:pPr marL="0" indent="0">
              <a:lnSpc>
                <a:spcPts val="4631"/>
              </a:lnSpc>
              <a:buNone/>
            </a:pPr>
            <a:r>
              <a:rPr lang="en-US" sz="3705" b="1" kern="0" spc="-111" dirty="0">
                <a:solidFill>
                  <a:srgbClr val="A680FF"/>
                </a:solidFill>
                <a:latin typeface="p22-mackinac-pro" pitchFamily="34" charset="0"/>
                <a:ea typeface="p22-mackinac-pro" pitchFamily="34" charset="-122"/>
                <a:cs typeface="p22-mackinac-pro" pitchFamily="34" charset="-120"/>
              </a:rPr>
              <a:t>Applications of Genetic Engineering</a:t>
            </a:r>
            <a:endParaRPr lang="en-US" sz="3705" dirty="0"/>
          </a:p>
        </p:txBody>
      </p:sp>
      <p:sp>
        <p:nvSpPr>
          <p:cNvPr id="1048611" name="Text 2"/>
          <p:cNvSpPr/>
          <p:nvPr/>
        </p:nvSpPr>
        <p:spPr>
          <a:xfrm>
            <a:off x="2845118" y="1482090"/>
            <a:ext cx="8940165" cy="1411486"/>
          </a:xfrm>
          <a:prstGeom prst="rect">
            <a:avLst/>
          </a:prstGeom>
          <a:noFill/>
        </p:spPr>
        <p:txBody>
          <a:bodyPr wrap="square" rtlCol="0" anchor="t"/>
          <a:lstStyle/>
          <a:p>
            <a:pPr marL="0" indent="0">
              <a:lnSpc>
                <a:spcPts val="2223"/>
              </a:lnSpc>
              <a:buNone/>
            </a:pPr>
            <a:r>
              <a:rPr lang="en-US" sz="1482" kern="0" spc="-30" dirty="0">
                <a:solidFill>
                  <a:srgbClr val="E0D6DE"/>
                </a:solidFill>
                <a:latin typeface="Inter" pitchFamily="34" charset="0"/>
                <a:ea typeface="Inter" pitchFamily="34" charset="-122"/>
                <a:cs typeface="Inter" pitchFamily="34" charset="-120"/>
              </a:rPr>
              <a:t>The applications of genetic engineering are vast and continue to expand. In medicine, genetic engineering is used to develop gene therapies for inherited diseases. This involves correcting defective genes or introducing functional copies to cure diseases like cystic fibrosis and muscular dystrophy. It is also being used to develop novel vaccines and create genetically engineered cells to produce therapeutic proteins.</a:t>
            </a:r>
            <a:endParaRPr lang="en-US" sz="1482" dirty="0"/>
          </a:p>
        </p:txBody>
      </p:sp>
      <p:sp>
        <p:nvSpPr>
          <p:cNvPr id="1048612" name="Shape 3"/>
          <p:cNvSpPr/>
          <p:nvPr/>
        </p:nvSpPr>
        <p:spPr>
          <a:xfrm>
            <a:off x="2845118" y="3105269"/>
            <a:ext cx="4376023" cy="2209919"/>
          </a:xfrm>
          <a:prstGeom prst="roundRect">
            <a:avLst>
              <a:gd name="adj" fmla="val 3833"/>
            </a:avLst>
          </a:prstGeom>
          <a:solidFill>
            <a:srgbClr val="2E1A66"/>
          </a:solidFill>
          <a:ln w="7620">
            <a:solidFill>
              <a:srgbClr val="47337F"/>
            </a:solidFill>
            <a:prstDash val="solid"/>
          </a:ln>
        </p:spPr>
      </p:sp>
      <p:sp>
        <p:nvSpPr>
          <p:cNvPr id="1048613" name="Text 4"/>
          <p:cNvSpPr/>
          <p:nvPr/>
        </p:nvSpPr>
        <p:spPr>
          <a:xfrm>
            <a:off x="3040856" y="3301008"/>
            <a:ext cx="2352675" cy="294084"/>
          </a:xfrm>
          <a:prstGeom prst="rect">
            <a:avLst/>
          </a:prstGeom>
          <a:noFill/>
        </p:spPr>
        <p:txBody>
          <a:bodyPr wrap="none" rtlCol="0" anchor="t"/>
          <a:lstStyle/>
          <a:p>
            <a:pPr marL="0" indent="0">
              <a:lnSpc>
                <a:spcPts val="2316"/>
              </a:lnSpc>
              <a:buNone/>
            </a:pPr>
            <a:r>
              <a:rPr lang="en-US" sz="1853" b="1" kern="0" spc="-56" dirty="0">
                <a:solidFill>
                  <a:srgbClr val="E0D6DE"/>
                </a:solidFill>
                <a:latin typeface="p22-mackinac-pro" pitchFamily="34" charset="0"/>
                <a:ea typeface="p22-mackinac-pro" pitchFamily="34" charset="-122"/>
                <a:cs typeface="p22-mackinac-pro" pitchFamily="34" charset="-120"/>
              </a:rPr>
              <a:t>Medicine</a:t>
            </a:r>
            <a:endParaRPr lang="en-US" sz="1853" dirty="0"/>
          </a:p>
        </p:txBody>
      </p:sp>
      <p:sp>
        <p:nvSpPr>
          <p:cNvPr id="1048614" name="Text 5"/>
          <p:cNvSpPr/>
          <p:nvPr/>
        </p:nvSpPr>
        <p:spPr>
          <a:xfrm>
            <a:off x="3040856" y="3707963"/>
            <a:ext cx="3984546" cy="846892"/>
          </a:xfrm>
          <a:prstGeom prst="rect">
            <a:avLst/>
          </a:prstGeom>
          <a:noFill/>
        </p:spPr>
        <p:txBody>
          <a:bodyPr wrap="square" rtlCol="0" anchor="t"/>
          <a:lstStyle/>
          <a:p>
            <a:pPr marL="0" indent="0">
              <a:lnSpc>
                <a:spcPts val="2223"/>
              </a:lnSpc>
              <a:buNone/>
            </a:pPr>
            <a:r>
              <a:rPr lang="en-US" sz="1482" kern="0" spc="-30" dirty="0">
                <a:solidFill>
                  <a:srgbClr val="E0D6DE"/>
                </a:solidFill>
                <a:latin typeface="Inter" pitchFamily="34" charset="0"/>
                <a:ea typeface="Inter" pitchFamily="34" charset="-122"/>
                <a:cs typeface="Inter" pitchFamily="34" charset="-120"/>
              </a:rPr>
              <a:t>Gene therapies for inherited diseases, development of vaccines, and production of therapeutic proteins.</a:t>
            </a:r>
            <a:endParaRPr lang="en-US" sz="1482" dirty="0"/>
          </a:p>
        </p:txBody>
      </p:sp>
      <p:sp>
        <p:nvSpPr>
          <p:cNvPr id="1048615" name="Shape 6"/>
          <p:cNvSpPr/>
          <p:nvPr/>
        </p:nvSpPr>
        <p:spPr>
          <a:xfrm>
            <a:off x="7409259" y="3105269"/>
            <a:ext cx="4376023" cy="2209919"/>
          </a:xfrm>
          <a:prstGeom prst="roundRect">
            <a:avLst>
              <a:gd name="adj" fmla="val 3833"/>
            </a:avLst>
          </a:prstGeom>
          <a:solidFill>
            <a:srgbClr val="2E1A66"/>
          </a:solidFill>
          <a:ln w="7620">
            <a:solidFill>
              <a:srgbClr val="47337F"/>
            </a:solidFill>
            <a:prstDash val="solid"/>
          </a:ln>
        </p:spPr>
      </p:sp>
      <p:sp>
        <p:nvSpPr>
          <p:cNvPr id="1048616" name="Text 7"/>
          <p:cNvSpPr/>
          <p:nvPr/>
        </p:nvSpPr>
        <p:spPr>
          <a:xfrm>
            <a:off x="7604998" y="3301008"/>
            <a:ext cx="2352675" cy="294084"/>
          </a:xfrm>
          <a:prstGeom prst="rect">
            <a:avLst/>
          </a:prstGeom>
          <a:noFill/>
        </p:spPr>
        <p:txBody>
          <a:bodyPr wrap="none" rtlCol="0" anchor="t"/>
          <a:lstStyle/>
          <a:p>
            <a:pPr marL="0" indent="0">
              <a:lnSpc>
                <a:spcPts val="2316"/>
              </a:lnSpc>
              <a:buNone/>
            </a:pPr>
            <a:r>
              <a:rPr lang="en-US" sz="1853" b="1" kern="0" spc="-56" dirty="0">
                <a:solidFill>
                  <a:srgbClr val="E0D6DE"/>
                </a:solidFill>
                <a:latin typeface="p22-mackinac-pro" pitchFamily="34" charset="0"/>
                <a:ea typeface="p22-mackinac-pro" pitchFamily="34" charset="-122"/>
                <a:cs typeface="p22-mackinac-pro" pitchFamily="34" charset="-120"/>
              </a:rPr>
              <a:t>Agriculture</a:t>
            </a:r>
            <a:endParaRPr lang="en-US" sz="1853" dirty="0"/>
          </a:p>
        </p:txBody>
      </p:sp>
      <p:sp>
        <p:nvSpPr>
          <p:cNvPr id="1048617" name="Text 8"/>
          <p:cNvSpPr/>
          <p:nvPr/>
        </p:nvSpPr>
        <p:spPr>
          <a:xfrm>
            <a:off x="7604998" y="3707963"/>
            <a:ext cx="3984546" cy="1411486"/>
          </a:xfrm>
          <a:prstGeom prst="rect">
            <a:avLst/>
          </a:prstGeom>
          <a:noFill/>
        </p:spPr>
        <p:txBody>
          <a:bodyPr wrap="square" rtlCol="0" anchor="t"/>
          <a:lstStyle/>
          <a:p>
            <a:pPr marL="0" indent="0">
              <a:lnSpc>
                <a:spcPts val="2223"/>
              </a:lnSpc>
              <a:buNone/>
            </a:pPr>
            <a:r>
              <a:rPr lang="en-US" sz="1482" kern="0" spc="-30" dirty="0">
                <a:solidFill>
                  <a:srgbClr val="E0D6DE"/>
                </a:solidFill>
                <a:latin typeface="Inter" pitchFamily="34" charset="0"/>
                <a:ea typeface="Inter" pitchFamily="34" charset="-122"/>
                <a:cs typeface="Inter" pitchFamily="34" charset="-120"/>
              </a:rPr>
              <a:t>Developing crops with improved yields, disease resistance, and nutritional content. Engineering pest-resistant crops and crops that are tolerant to harsh environmental conditions.</a:t>
            </a:r>
            <a:endParaRPr lang="en-US" sz="1482" dirty="0"/>
          </a:p>
        </p:txBody>
      </p:sp>
      <p:sp>
        <p:nvSpPr>
          <p:cNvPr id="1048618" name="Shape 9"/>
          <p:cNvSpPr/>
          <p:nvPr/>
        </p:nvSpPr>
        <p:spPr>
          <a:xfrm>
            <a:off x="2845118" y="5503307"/>
            <a:ext cx="4376023" cy="2209919"/>
          </a:xfrm>
          <a:prstGeom prst="roundRect">
            <a:avLst>
              <a:gd name="adj" fmla="val 3833"/>
            </a:avLst>
          </a:prstGeom>
          <a:solidFill>
            <a:srgbClr val="2E1A66"/>
          </a:solidFill>
          <a:ln w="7620">
            <a:solidFill>
              <a:srgbClr val="47337F"/>
            </a:solidFill>
            <a:prstDash val="solid"/>
          </a:ln>
        </p:spPr>
      </p:sp>
      <p:sp>
        <p:nvSpPr>
          <p:cNvPr id="1048619" name="Text 10"/>
          <p:cNvSpPr/>
          <p:nvPr/>
        </p:nvSpPr>
        <p:spPr>
          <a:xfrm>
            <a:off x="3040856" y="5699046"/>
            <a:ext cx="2352675" cy="294084"/>
          </a:xfrm>
          <a:prstGeom prst="rect">
            <a:avLst/>
          </a:prstGeom>
          <a:noFill/>
        </p:spPr>
        <p:txBody>
          <a:bodyPr wrap="none" rtlCol="0" anchor="t"/>
          <a:lstStyle/>
          <a:p>
            <a:pPr marL="0" indent="0">
              <a:lnSpc>
                <a:spcPts val="2316"/>
              </a:lnSpc>
              <a:buNone/>
            </a:pPr>
            <a:r>
              <a:rPr lang="en-US" sz="1853" b="1" kern="0" spc="-56" dirty="0">
                <a:solidFill>
                  <a:srgbClr val="E0D6DE"/>
                </a:solidFill>
                <a:latin typeface="p22-mackinac-pro" pitchFamily="34" charset="0"/>
                <a:ea typeface="p22-mackinac-pro" pitchFamily="34" charset="-122"/>
                <a:cs typeface="p22-mackinac-pro" pitchFamily="34" charset="-120"/>
              </a:rPr>
              <a:t>Industry</a:t>
            </a:r>
            <a:endParaRPr lang="en-US" sz="1853" dirty="0"/>
          </a:p>
        </p:txBody>
      </p:sp>
      <p:sp>
        <p:nvSpPr>
          <p:cNvPr id="1048620" name="Text 11"/>
          <p:cNvSpPr/>
          <p:nvPr/>
        </p:nvSpPr>
        <p:spPr>
          <a:xfrm>
            <a:off x="3040856" y="6106001"/>
            <a:ext cx="3984546" cy="1411486"/>
          </a:xfrm>
          <a:prstGeom prst="rect">
            <a:avLst/>
          </a:prstGeom>
          <a:noFill/>
        </p:spPr>
        <p:txBody>
          <a:bodyPr wrap="square" rtlCol="0" anchor="t"/>
          <a:lstStyle/>
          <a:p>
            <a:pPr marL="0" indent="0">
              <a:lnSpc>
                <a:spcPts val="2223"/>
              </a:lnSpc>
              <a:buNone/>
            </a:pPr>
            <a:r>
              <a:rPr lang="en-US" sz="1482" kern="0" spc="-30" dirty="0">
                <a:solidFill>
                  <a:srgbClr val="E0D6DE"/>
                </a:solidFill>
                <a:latin typeface="Inter" pitchFamily="34" charset="0"/>
                <a:ea typeface="Inter" pitchFamily="34" charset="-122"/>
                <a:cs typeface="Inter" pitchFamily="34" charset="-120"/>
              </a:rPr>
              <a:t>Producing biofuels from genetically modified organisms, creating new materials with enhanced properties, and using microorganisms to clean up environmental pollution.</a:t>
            </a:r>
            <a:endParaRPr lang="en-US" sz="1482" dirty="0"/>
          </a:p>
        </p:txBody>
      </p:sp>
      <p:sp>
        <p:nvSpPr>
          <p:cNvPr id="1048621" name="Shape 12"/>
          <p:cNvSpPr/>
          <p:nvPr/>
        </p:nvSpPr>
        <p:spPr>
          <a:xfrm>
            <a:off x="7409259" y="5503307"/>
            <a:ext cx="4376023" cy="2209919"/>
          </a:xfrm>
          <a:prstGeom prst="roundRect">
            <a:avLst>
              <a:gd name="adj" fmla="val 3833"/>
            </a:avLst>
          </a:prstGeom>
          <a:solidFill>
            <a:srgbClr val="2E1A66"/>
          </a:solidFill>
          <a:ln w="7620">
            <a:solidFill>
              <a:srgbClr val="47337F"/>
            </a:solidFill>
            <a:prstDash val="solid"/>
          </a:ln>
        </p:spPr>
      </p:sp>
      <p:sp>
        <p:nvSpPr>
          <p:cNvPr id="1048622" name="Text 13"/>
          <p:cNvSpPr/>
          <p:nvPr/>
        </p:nvSpPr>
        <p:spPr>
          <a:xfrm>
            <a:off x="7604998" y="5699046"/>
            <a:ext cx="2520553" cy="294084"/>
          </a:xfrm>
          <a:prstGeom prst="rect">
            <a:avLst/>
          </a:prstGeom>
          <a:noFill/>
        </p:spPr>
        <p:txBody>
          <a:bodyPr wrap="none" rtlCol="0" anchor="t"/>
          <a:lstStyle/>
          <a:p>
            <a:pPr marL="0" indent="0">
              <a:lnSpc>
                <a:spcPts val="2316"/>
              </a:lnSpc>
              <a:buNone/>
            </a:pPr>
            <a:r>
              <a:rPr lang="en-US" sz="1853" b="1" kern="0" spc="-56" dirty="0">
                <a:solidFill>
                  <a:srgbClr val="E0D6DE"/>
                </a:solidFill>
                <a:latin typeface="p22-mackinac-pro" pitchFamily="34" charset="0"/>
                <a:ea typeface="p22-mackinac-pro" pitchFamily="34" charset="-122"/>
                <a:cs typeface="p22-mackinac-pro" pitchFamily="34" charset="-120"/>
              </a:rPr>
              <a:t>Environmental Science</a:t>
            </a:r>
            <a:endParaRPr lang="en-US" sz="1853" dirty="0"/>
          </a:p>
        </p:txBody>
      </p:sp>
      <p:sp>
        <p:nvSpPr>
          <p:cNvPr id="1048623" name="Text 14"/>
          <p:cNvSpPr/>
          <p:nvPr/>
        </p:nvSpPr>
        <p:spPr>
          <a:xfrm>
            <a:off x="7604998" y="6106001"/>
            <a:ext cx="3984546" cy="1129189"/>
          </a:xfrm>
          <a:prstGeom prst="rect">
            <a:avLst/>
          </a:prstGeom>
          <a:noFill/>
        </p:spPr>
        <p:txBody>
          <a:bodyPr wrap="square" rtlCol="0" anchor="t"/>
          <a:lstStyle/>
          <a:p>
            <a:pPr marL="0" indent="0">
              <a:lnSpc>
                <a:spcPts val="2223"/>
              </a:lnSpc>
              <a:buNone/>
            </a:pPr>
            <a:r>
              <a:rPr lang="en-US" sz="1482" kern="0" spc="-30" dirty="0">
                <a:solidFill>
                  <a:srgbClr val="E0D6DE"/>
                </a:solidFill>
                <a:latin typeface="Inter" pitchFamily="34" charset="0"/>
                <a:ea typeface="Inter" pitchFamily="34" charset="-122"/>
                <a:cs typeface="Inter" pitchFamily="34" charset="-120"/>
              </a:rPr>
              <a:t>Developing organisms that can remediate pollution, creating bio-based solutions for sustainable agriculture, and improving carbon sequestration capabilities of plants.</a:t>
            </a:r>
            <a:endParaRPr lang="en-US" sz="1482"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097157"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1048590" name="Shape 0"/>
          <p:cNvSpPr/>
          <p:nvPr/>
        </p:nvSpPr>
        <p:spPr>
          <a:xfrm>
            <a:off x="0" y="0"/>
            <a:ext cx="14630400" cy="8243411"/>
          </a:xfrm>
          <a:prstGeom prst="rect">
            <a:avLst/>
          </a:prstGeom>
          <a:solidFill>
            <a:srgbClr val="0C0524">
              <a:alpha val="75000"/>
            </a:srgbClr>
          </a:solidFill>
        </p:spPr>
      </p:sp>
      <p:sp>
        <p:nvSpPr>
          <p:cNvPr id="1048591" name="Text 1"/>
          <p:cNvSpPr/>
          <p:nvPr/>
        </p:nvSpPr>
        <p:spPr>
          <a:xfrm>
            <a:off x="2872978" y="514350"/>
            <a:ext cx="8884444" cy="1168718"/>
          </a:xfrm>
          <a:prstGeom prst="rect">
            <a:avLst/>
          </a:prstGeom>
          <a:noFill/>
        </p:spPr>
        <p:txBody>
          <a:bodyPr wrap="square" rtlCol="0" anchor="t"/>
          <a:lstStyle/>
          <a:p>
            <a:pPr marL="0" indent="0">
              <a:lnSpc>
                <a:spcPts val="4602"/>
              </a:lnSpc>
              <a:buNone/>
            </a:pPr>
            <a:r>
              <a:rPr lang="en-US" sz="3682" b="1" kern="0" spc="-110" dirty="0">
                <a:solidFill>
                  <a:srgbClr val="A680FF"/>
                </a:solidFill>
                <a:latin typeface="p22-mackinac-pro" pitchFamily="34" charset="0"/>
                <a:ea typeface="p22-mackinac-pro" pitchFamily="34" charset="-122"/>
                <a:cs typeface="p22-mackinac-pro" pitchFamily="34" charset="-120"/>
              </a:rPr>
              <a:t>Ethical Considerations in Genetic Engineering</a:t>
            </a:r>
            <a:endParaRPr lang="en-US" sz="3682" dirty="0"/>
          </a:p>
        </p:txBody>
      </p:sp>
      <p:sp>
        <p:nvSpPr>
          <p:cNvPr id="1048592" name="Text 2"/>
          <p:cNvSpPr/>
          <p:nvPr/>
        </p:nvSpPr>
        <p:spPr>
          <a:xfrm>
            <a:off x="2872978" y="2057043"/>
            <a:ext cx="8884444" cy="1402556"/>
          </a:xfrm>
          <a:prstGeom prst="rect">
            <a:avLst/>
          </a:prstGeom>
          <a:noFill/>
        </p:spPr>
        <p:txBody>
          <a:bodyPr wrap="square" rtlCol="0" anchor="t"/>
          <a:lstStyle/>
          <a:p>
            <a:pPr marL="0" indent="0">
              <a:lnSpc>
                <a:spcPts val="2209"/>
              </a:lnSpc>
              <a:buNone/>
            </a:pPr>
            <a:r>
              <a:rPr lang="en-US" sz="1473" kern="0" spc="-29" dirty="0">
                <a:solidFill>
                  <a:srgbClr val="E0D6DE"/>
                </a:solidFill>
                <a:latin typeface="Inter" pitchFamily="34" charset="0"/>
                <a:ea typeface="Inter" pitchFamily="34" charset="-122"/>
                <a:cs typeface="Inter" pitchFamily="34" charset="-120"/>
              </a:rPr>
              <a:t>The power of genetic engineering brings with it a range of ethical considerations. One prominent concern is the potential for unintended consequences. Altering the genetic makeup of an organism could have unforeseen effects on the ecosystem or lead to the creation of new diseases. There are also concerns about the potential for genetic discrimination and the equitable access to genetic technologies.</a:t>
            </a:r>
            <a:endParaRPr lang="en-US" sz="1473" dirty="0"/>
          </a:p>
        </p:txBody>
      </p:sp>
      <p:sp>
        <p:nvSpPr>
          <p:cNvPr id="1048593" name="Shape 3"/>
          <p:cNvSpPr/>
          <p:nvPr/>
        </p:nvSpPr>
        <p:spPr>
          <a:xfrm>
            <a:off x="2872978" y="3669982"/>
            <a:ext cx="8884444" cy="4059079"/>
          </a:xfrm>
          <a:prstGeom prst="roundRect">
            <a:avLst>
              <a:gd name="adj" fmla="val 2074"/>
            </a:avLst>
          </a:prstGeom>
          <a:noFill/>
          <a:ln w="7620">
            <a:solidFill>
              <a:srgbClr val="FFFFFF">
                <a:alpha val="24000"/>
              </a:srgbClr>
            </a:solidFill>
            <a:prstDash val="solid"/>
          </a:ln>
        </p:spPr>
      </p:sp>
      <p:sp>
        <p:nvSpPr>
          <p:cNvPr id="1048594" name="Shape 4"/>
          <p:cNvSpPr/>
          <p:nvPr/>
        </p:nvSpPr>
        <p:spPr>
          <a:xfrm>
            <a:off x="2880598" y="3677603"/>
            <a:ext cx="8869204" cy="1081088"/>
          </a:xfrm>
          <a:prstGeom prst="rect">
            <a:avLst/>
          </a:prstGeom>
          <a:solidFill>
            <a:srgbClr val="FFFFFF">
              <a:alpha val="4000"/>
            </a:srgbClr>
          </a:solidFill>
        </p:spPr>
      </p:sp>
      <p:sp>
        <p:nvSpPr>
          <p:cNvPr id="1048595" name="Text 5"/>
          <p:cNvSpPr/>
          <p:nvPr/>
        </p:nvSpPr>
        <p:spPr>
          <a:xfrm>
            <a:off x="3067526" y="3797379"/>
            <a:ext cx="4056936" cy="280511"/>
          </a:xfrm>
          <a:prstGeom prst="rect">
            <a:avLst/>
          </a:prstGeom>
          <a:noFill/>
        </p:spPr>
        <p:txBody>
          <a:bodyPr wrap="none" rtlCol="0" anchor="t"/>
          <a:lstStyle/>
          <a:p>
            <a:pPr marL="0" indent="0">
              <a:lnSpc>
                <a:spcPts val="2209"/>
              </a:lnSpc>
              <a:buNone/>
            </a:pPr>
            <a:r>
              <a:rPr lang="en-US" sz="1473" kern="0" spc="-29" dirty="0">
                <a:solidFill>
                  <a:srgbClr val="E0D6DE"/>
                </a:solidFill>
                <a:latin typeface="Inter" pitchFamily="34" charset="0"/>
                <a:ea typeface="Inter" pitchFamily="34" charset="-122"/>
                <a:cs typeface="Inter" pitchFamily="34" charset="-120"/>
              </a:rPr>
              <a:t>Informed Consent</a:t>
            </a:r>
            <a:endParaRPr lang="en-US" sz="1473" dirty="0"/>
          </a:p>
        </p:txBody>
      </p:sp>
      <p:sp>
        <p:nvSpPr>
          <p:cNvPr id="1048596" name="Text 6"/>
          <p:cNvSpPr/>
          <p:nvPr/>
        </p:nvSpPr>
        <p:spPr>
          <a:xfrm>
            <a:off x="7505938" y="3797379"/>
            <a:ext cx="4056936" cy="841534"/>
          </a:xfrm>
          <a:prstGeom prst="rect">
            <a:avLst/>
          </a:prstGeom>
          <a:noFill/>
        </p:spPr>
        <p:txBody>
          <a:bodyPr wrap="square" rtlCol="0" anchor="t"/>
          <a:lstStyle/>
          <a:p>
            <a:pPr marL="0" indent="0">
              <a:lnSpc>
                <a:spcPts val="2209"/>
              </a:lnSpc>
              <a:buNone/>
            </a:pPr>
            <a:r>
              <a:rPr lang="en-US" sz="1473" kern="0" spc="-29" dirty="0">
                <a:solidFill>
                  <a:srgbClr val="E0D6DE"/>
                </a:solidFill>
                <a:latin typeface="Inter" pitchFamily="34" charset="0"/>
                <a:ea typeface="Inter" pitchFamily="34" charset="-122"/>
                <a:cs typeface="Inter" pitchFamily="34" charset="-120"/>
              </a:rPr>
              <a:t>Ensuring that individuals understand the risks and benefits of genetic engineering before undergoing procedures.</a:t>
            </a:r>
            <a:endParaRPr lang="en-US" sz="1473" dirty="0"/>
          </a:p>
        </p:txBody>
      </p:sp>
      <p:sp>
        <p:nvSpPr>
          <p:cNvPr id="1048597" name="Shape 7"/>
          <p:cNvSpPr/>
          <p:nvPr/>
        </p:nvSpPr>
        <p:spPr>
          <a:xfrm>
            <a:off x="2880598" y="4758690"/>
            <a:ext cx="8869204" cy="800576"/>
          </a:xfrm>
          <a:prstGeom prst="rect">
            <a:avLst/>
          </a:prstGeom>
          <a:solidFill>
            <a:srgbClr val="000000">
              <a:alpha val="4000"/>
            </a:srgbClr>
          </a:solidFill>
        </p:spPr>
      </p:sp>
      <p:sp>
        <p:nvSpPr>
          <p:cNvPr id="1048598" name="Text 8"/>
          <p:cNvSpPr/>
          <p:nvPr/>
        </p:nvSpPr>
        <p:spPr>
          <a:xfrm>
            <a:off x="3067526" y="4878467"/>
            <a:ext cx="4056936" cy="280511"/>
          </a:xfrm>
          <a:prstGeom prst="rect">
            <a:avLst/>
          </a:prstGeom>
          <a:noFill/>
        </p:spPr>
        <p:txBody>
          <a:bodyPr wrap="none" rtlCol="0" anchor="t"/>
          <a:lstStyle/>
          <a:p>
            <a:pPr marL="0" indent="0">
              <a:lnSpc>
                <a:spcPts val="2209"/>
              </a:lnSpc>
              <a:buNone/>
            </a:pPr>
            <a:r>
              <a:rPr lang="en-US" sz="1473" kern="0" spc="-29" dirty="0">
                <a:solidFill>
                  <a:srgbClr val="E0D6DE"/>
                </a:solidFill>
                <a:latin typeface="Inter" pitchFamily="34" charset="0"/>
                <a:ea typeface="Inter" pitchFamily="34" charset="-122"/>
                <a:cs typeface="Inter" pitchFamily="34" charset="-120"/>
              </a:rPr>
              <a:t>Privacy and Confidentiality</a:t>
            </a:r>
            <a:endParaRPr lang="en-US" sz="1473" dirty="0"/>
          </a:p>
        </p:txBody>
      </p:sp>
      <p:sp>
        <p:nvSpPr>
          <p:cNvPr id="1048599" name="Text 9"/>
          <p:cNvSpPr/>
          <p:nvPr/>
        </p:nvSpPr>
        <p:spPr>
          <a:xfrm>
            <a:off x="7505938" y="4878467"/>
            <a:ext cx="4056936" cy="561023"/>
          </a:xfrm>
          <a:prstGeom prst="rect">
            <a:avLst/>
          </a:prstGeom>
          <a:noFill/>
        </p:spPr>
        <p:txBody>
          <a:bodyPr wrap="square" rtlCol="0" anchor="t"/>
          <a:lstStyle/>
          <a:p>
            <a:pPr marL="0" indent="0">
              <a:lnSpc>
                <a:spcPts val="2209"/>
              </a:lnSpc>
              <a:buNone/>
            </a:pPr>
            <a:r>
              <a:rPr lang="en-US" sz="1473" kern="0" spc="-29" dirty="0">
                <a:solidFill>
                  <a:srgbClr val="E0D6DE"/>
                </a:solidFill>
                <a:latin typeface="Inter" pitchFamily="34" charset="0"/>
                <a:ea typeface="Inter" pitchFamily="34" charset="-122"/>
                <a:cs typeface="Inter" pitchFamily="34" charset="-120"/>
              </a:rPr>
              <a:t>Protecting the genetic information of individuals from misuse and unauthorized access.</a:t>
            </a:r>
            <a:endParaRPr lang="en-US" sz="1473" dirty="0"/>
          </a:p>
        </p:txBody>
      </p:sp>
      <p:sp>
        <p:nvSpPr>
          <p:cNvPr id="1048600" name="Shape 10"/>
          <p:cNvSpPr/>
          <p:nvPr/>
        </p:nvSpPr>
        <p:spPr>
          <a:xfrm>
            <a:off x="2880598" y="5559266"/>
            <a:ext cx="8869204" cy="1081088"/>
          </a:xfrm>
          <a:prstGeom prst="rect">
            <a:avLst/>
          </a:prstGeom>
          <a:solidFill>
            <a:srgbClr val="FFFFFF">
              <a:alpha val="4000"/>
            </a:srgbClr>
          </a:solidFill>
        </p:spPr>
      </p:sp>
      <p:sp>
        <p:nvSpPr>
          <p:cNvPr id="1048601" name="Text 11"/>
          <p:cNvSpPr/>
          <p:nvPr/>
        </p:nvSpPr>
        <p:spPr>
          <a:xfrm>
            <a:off x="3067526" y="5679043"/>
            <a:ext cx="4056936" cy="280511"/>
          </a:xfrm>
          <a:prstGeom prst="rect">
            <a:avLst/>
          </a:prstGeom>
          <a:noFill/>
        </p:spPr>
        <p:txBody>
          <a:bodyPr wrap="none" rtlCol="0" anchor="t"/>
          <a:lstStyle/>
          <a:p>
            <a:pPr marL="0" indent="0">
              <a:lnSpc>
                <a:spcPts val="2209"/>
              </a:lnSpc>
              <a:buNone/>
            </a:pPr>
            <a:r>
              <a:rPr lang="en-US" sz="1473" kern="0" spc="-29" dirty="0">
                <a:solidFill>
                  <a:srgbClr val="E0D6DE"/>
                </a:solidFill>
                <a:latin typeface="Inter" pitchFamily="34" charset="0"/>
                <a:ea typeface="Inter" pitchFamily="34" charset="-122"/>
                <a:cs typeface="Inter" pitchFamily="34" charset="-120"/>
              </a:rPr>
              <a:t>Equity and Access</a:t>
            </a:r>
            <a:endParaRPr lang="en-US" sz="1473" dirty="0"/>
          </a:p>
        </p:txBody>
      </p:sp>
      <p:sp>
        <p:nvSpPr>
          <p:cNvPr id="1048602" name="Text 12"/>
          <p:cNvSpPr/>
          <p:nvPr/>
        </p:nvSpPr>
        <p:spPr>
          <a:xfrm>
            <a:off x="7505938" y="5679043"/>
            <a:ext cx="4056936" cy="841534"/>
          </a:xfrm>
          <a:prstGeom prst="rect">
            <a:avLst/>
          </a:prstGeom>
          <a:noFill/>
        </p:spPr>
        <p:txBody>
          <a:bodyPr wrap="square" rtlCol="0" anchor="t"/>
          <a:lstStyle/>
          <a:p>
            <a:pPr marL="0" indent="0">
              <a:lnSpc>
                <a:spcPts val="2209"/>
              </a:lnSpc>
              <a:buNone/>
            </a:pPr>
            <a:r>
              <a:rPr lang="en-US" sz="1473" kern="0" spc="-29" dirty="0">
                <a:solidFill>
                  <a:srgbClr val="E0D6DE"/>
                </a:solidFill>
                <a:latin typeface="Inter" pitchFamily="34" charset="0"/>
                <a:ea typeface="Inter" pitchFamily="34" charset="-122"/>
                <a:cs typeface="Inter" pitchFamily="34" charset="-120"/>
              </a:rPr>
              <a:t>Making genetic technologies available to all, regardless of socioeconomic status or geographic location.</a:t>
            </a:r>
            <a:endParaRPr lang="en-US" sz="1473" dirty="0"/>
          </a:p>
        </p:txBody>
      </p:sp>
      <p:sp>
        <p:nvSpPr>
          <p:cNvPr id="1048603" name="Shape 13"/>
          <p:cNvSpPr/>
          <p:nvPr/>
        </p:nvSpPr>
        <p:spPr>
          <a:xfrm>
            <a:off x="2880598" y="6640354"/>
            <a:ext cx="8869204" cy="1081088"/>
          </a:xfrm>
          <a:prstGeom prst="rect">
            <a:avLst/>
          </a:prstGeom>
          <a:solidFill>
            <a:srgbClr val="000000">
              <a:alpha val="4000"/>
            </a:srgbClr>
          </a:solidFill>
        </p:spPr>
      </p:sp>
      <p:sp>
        <p:nvSpPr>
          <p:cNvPr id="1048604" name="Text 14"/>
          <p:cNvSpPr/>
          <p:nvPr/>
        </p:nvSpPr>
        <p:spPr>
          <a:xfrm>
            <a:off x="3067526" y="6760131"/>
            <a:ext cx="4056936" cy="280511"/>
          </a:xfrm>
          <a:prstGeom prst="rect">
            <a:avLst/>
          </a:prstGeom>
          <a:noFill/>
        </p:spPr>
        <p:txBody>
          <a:bodyPr wrap="none" rtlCol="0" anchor="t"/>
          <a:lstStyle/>
          <a:p>
            <a:pPr marL="0" indent="0">
              <a:lnSpc>
                <a:spcPts val="2209"/>
              </a:lnSpc>
              <a:buNone/>
            </a:pPr>
            <a:r>
              <a:rPr lang="en-US" sz="1473" kern="0" spc="-29" dirty="0">
                <a:solidFill>
                  <a:srgbClr val="E0D6DE"/>
                </a:solidFill>
                <a:latin typeface="Inter" pitchFamily="34" charset="0"/>
                <a:ea typeface="Inter" pitchFamily="34" charset="-122"/>
                <a:cs typeface="Inter" pitchFamily="34" charset="-120"/>
              </a:rPr>
              <a:t>Environmental Impact</a:t>
            </a:r>
            <a:endParaRPr lang="en-US" sz="1473" dirty="0"/>
          </a:p>
        </p:txBody>
      </p:sp>
      <p:sp>
        <p:nvSpPr>
          <p:cNvPr id="1048605" name="Text 15"/>
          <p:cNvSpPr/>
          <p:nvPr/>
        </p:nvSpPr>
        <p:spPr>
          <a:xfrm>
            <a:off x="7505938" y="6760131"/>
            <a:ext cx="4056936" cy="841534"/>
          </a:xfrm>
          <a:prstGeom prst="rect">
            <a:avLst/>
          </a:prstGeom>
          <a:noFill/>
        </p:spPr>
        <p:txBody>
          <a:bodyPr wrap="square" rtlCol="0" anchor="t"/>
          <a:lstStyle/>
          <a:p>
            <a:pPr marL="0" indent="0">
              <a:lnSpc>
                <a:spcPts val="2209"/>
              </a:lnSpc>
              <a:buNone/>
            </a:pPr>
            <a:r>
              <a:rPr lang="en-US" sz="1473" kern="0" spc="-29" dirty="0">
                <a:solidFill>
                  <a:srgbClr val="E0D6DE"/>
                </a:solidFill>
                <a:latin typeface="Inter" pitchFamily="34" charset="0"/>
                <a:ea typeface="Inter" pitchFamily="34" charset="-122"/>
                <a:cs typeface="Inter" pitchFamily="34" charset="-120"/>
              </a:rPr>
              <a:t>Assessing and mitigating potential risks to the environment, such as the creation of invasive species or the disruption of ecosystems.</a:t>
            </a:r>
            <a:endParaRPr lang="en-US" sz="1473"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09715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1048576" name="Shape 0"/>
          <p:cNvSpPr/>
          <p:nvPr/>
        </p:nvSpPr>
        <p:spPr>
          <a:xfrm>
            <a:off x="0" y="0"/>
            <a:ext cx="14630400" cy="8229600"/>
          </a:xfrm>
          <a:prstGeom prst="rect">
            <a:avLst/>
          </a:prstGeom>
          <a:solidFill>
            <a:srgbClr val="0C0524">
              <a:alpha val="75000"/>
            </a:srgbClr>
          </a:solidFill>
        </p:spPr>
      </p:sp>
      <p:sp>
        <p:nvSpPr>
          <p:cNvPr id="1048577" name="Text 1"/>
          <p:cNvSpPr/>
          <p:nvPr/>
        </p:nvSpPr>
        <p:spPr>
          <a:xfrm>
            <a:off x="3387328" y="455890"/>
            <a:ext cx="7216021" cy="516850"/>
          </a:xfrm>
          <a:prstGeom prst="rect">
            <a:avLst/>
          </a:prstGeom>
          <a:noFill/>
        </p:spPr>
        <p:txBody>
          <a:bodyPr wrap="none" rtlCol="0" anchor="t"/>
          <a:lstStyle/>
          <a:p>
            <a:pPr marL="0" indent="0">
              <a:lnSpc>
                <a:spcPts val="4070"/>
              </a:lnSpc>
              <a:buNone/>
            </a:pPr>
            <a:r>
              <a:rPr lang="en-US" sz="3256" b="1" kern="0" spc="-98" dirty="0">
                <a:solidFill>
                  <a:srgbClr val="A680FF"/>
                </a:solidFill>
                <a:latin typeface="p22-mackinac-pro" pitchFamily="34" charset="0"/>
                <a:ea typeface="p22-mackinac-pro" pitchFamily="34" charset="-122"/>
                <a:cs typeface="p22-mackinac-pro" pitchFamily="34" charset="-120"/>
              </a:rPr>
              <a:t>Future Advancements and Challenges</a:t>
            </a:r>
            <a:endParaRPr lang="en-US" sz="3256" dirty="0"/>
          </a:p>
        </p:txBody>
      </p:sp>
      <p:sp>
        <p:nvSpPr>
          <p:cNvPr id="1048578" name="Text 2"/>
          <p:cNvSpPr/>
          <p:nvPr/>
        </p:nvSpPr>
        <p:spPr>
          <a:xfrm>
            <a:off x="3387328" y="1303496"/>
            <a:ext cx="7855744" cy="992029"/>
          </a:xfrm>
          <a:prstGeom prst="rect">
            <a:avLst/>
          </a:prstGeom>
          <a:noFill/>
        </p:spPr>
        <p:txBody>
          <a:bodyPr wrap="square" rtlCol="0" anchor="t"/>
          <a:lstStyle/>
          <a:p>
            <a:pPr marL="0" indent="0">
              <a:lnSpc>
                <a:spcPts val="1953"/>
              </a:lnSpc>
              <a:buNone/>
            </a:pPr>
            <a:r>
              <a:rPr lang="en-US" sz="1302" kern="0" spc="-26" dirty="0">
                <a:solidFill>
                  <a:srgbClr val="E0D6DE"/>
                </a:solidFill>
                <a:latin typeface="Inter" pitchFamily="34" charset="0"/>
                <a:ea typeface="Inter" pitchFamily="34" charset="-122"/>
                <a:cs typeface="Inter" pitchFamily="34" charset="-120"/>
              </a:rPr>
              <a:t>The future of genetic engineering holds immense promise, with advancements expected in gene editing techniques, gene therapy, and the creation of novel organisms. However, significant challenges remain. These include ensuring the safety and efficacy of genetic modifications, addressing ethical concerns, and promoting responsible innovation.</a:t>
            </a:r>
            <a:endParaRPr lang="en-US" sz="1302" dirty="0"/>
          </a:p>
        </p:txBody>
      </p:sp>
      <p:pic>
        <p:nvPicPr>
          <p:cNvPr id="2097153" name="Image 1" descr="preencoded.png"/>
          <p:cNvPicPr>
            <a:picLocks noChangeAspect="1"/>
          </p:cNvPicPr>
          <p:nvPr/>
        </p:nvPicPr>
        <p:blipFill>
          <a:blip r:embed="rId4"/>
          <a:stretch>
            <a:fillRect/>
          </a:stretch>
        </p:blipFill>
        <p:spPr>
          <a:xfrm>
            <a:off x="3387328" y="2481501"/>
            <a:ext cx="826889" cy="1323023"/>
          </a:xfrm>
          <a:prstGeom prst="rect">
            <a:avLst/>
          </a:prstGeom>
        </p:spPr>
      </p:pic>
      <p:sp>
        <p:nvSpPr>
          <p:cNvPr id="1048579" name="Text 3"/>
          <p:cNvSpPr/>
          <p:nvPr/>
        </p:nvSpPr>
        <p:spPr>
          <a:xfrm>
            <a:off x="4462224" y="2646878"/>
            <a:ext cx="2223611" cy="258366"/>
          </a:xfrm>
          <a:prstGeom prst="rect">
            <a:avLst/>
          </a:prstGeom>
          <a:noFill/>
        </p:spPr>
        <p:txBody>
          <a:bodyPr wrap="none" rtlCol="0" anchor="t"/>
          <a:lstStyle/>
          <a:p>
            <a:pPr marL="0" indent="0" algn="l">
              <a:lnSpc>
                <a:spcPts val="2035"/>
              </a:lnSpc>
              <a:buNone/>
            </a:pPr>
            <a:r>
              <a:rPr lang="en-US" sz="1628" b="1" kern="0" spc="-49" dirty="0">
                <a:solidFill>
                  <a:srgbClr val="E0D6DE"/>
                </a:solidFill>
                <a:latin typeface="p22-mackinac-pro" pitchFamily="34" charset="0"/>
                <a:ea typeface="p22-mackinac-pro" pitchFamily="34" charset="-122"/>
                <a:cs typeface="p22-mackinac-pro" pitchFamily="34" charset="-120"/>
              </a:rPr>
              <a:t>Advanced Gene Editing</a:t>
            </a:r>
            <a:endParaRPr lang="en-US" sz="1628" dirty="0"/>
          </a:p>
        </p:txBody>
      </p:sp>
      <p:sp>
        <p:nvSpPr>
          <p:cNvPr id="1048580" name="Text 4"/>
          <p:cNvSpPr/>
          <p:nvPr/>
        </p:nvSpPr>
        <p:spPr>
          <a:xfrm>
            <a:off x="4462224" y="3004423"/>
            <a:ext cx="6780848" cy="496014"/>
          </a:xfrm>
          <a:prstGeom prst="rect">
            <a:avLst/>
          </a:prstGeom>
          <a:noFill/>
        </p:spPr>
        <p:txBody>
          <a:bodyPr wrap="square" rtlCol="0" anchor="t"/>
          <a:lstStyle/>
          <a:p>
            <a:pPr marL="0" indent="0" algn="l">
              <a:lnSpc>
                <a:spcPts val="1953"/>
              </a:lnSpc>
              <a:buNone/>
            </a:pPr>
            <a:r>
              <a:rPr lang="en-US" sz="1302" kern="0" spc="-26" dirty="0">
                <a:solidFill>
                  <a:srgbClr val="E0D6DE"/>
                </a:solidFill>
                <a:latin typeface="Inter" pitchFamily="34" charset="0"/>
                <a:ea typeface="Inter" pitchFamily="34" charset="-122"/>
                <a:cs typeface="Inter" pitchFamily="34" charset="-120"/>
              </a:rPr>
              <a:t>Further improvements in gene editing techniques, such as CRISPR, to achieve greater precision, efficiency, and safety.</a:t>
            </a:r>
            <a:endParaRPr lang="en-US" sz="1302" dirty="0"/>
          </a:p>
        </p:txBody>
      </p:sp>
      <p:pic>
        <p:nvPicPr>
          <p:cNvPr id="2097154" name="Image 2" descr="preencoded.png"/>
          <p:cNvPicPr>
            <a:picLocks noChangeAspect="1"/>
          </p:cNvPicPr>
          <p:nvPr/>
        </p:nvPicPr>
        <p:blipFill>
          <a:blip r:embed="rId5"/>
          <a:stretch>
            <a:fillRect/>
          </a:stretch>
        </p:blipFill>
        <p:spPr>
          <a:xfrm>
            <a:off x="3387328" y="3804523"/>
            <a:ext cx="826889" cy="1323023"/>
          </a:xfrm>
          <a:prstGeom prst="rect">
            <a:avLst/>
          </a:prstGeom>
        </p:spPr>
      </p:pic>
      <p:sp>
        <p:nvSpPr>
          <p:cNvPr id="1048581" name="Text 5"/>
          <p:cNvSpPr/>
          <p:nvPr/>
        </p:nvSpPr>
        <p:spPr>
          <a:xfrm>
            <a:off x="4462224" y="3969901"/>
            <a:ext cx="2129552" cy="258366"/>
          </a:xfrm>
          <a:prstGeom prst="rect">
            <a:avLst/>
          </a:prstGeom>
          <a:noFill/>
        </p:spPr>
        <p:txBody>
          <a:bodyPr wrap="none" rtlCol="0" anchor="t"/>
          <a:lstStyle/>
          <a:p>
            <a:pPr marL="0" indent="0" algn="l">
              <a:lnSpc>
                <a:spcPts val="2035"/>
              </a:lnSpc>
              <a:buNone/>
            </a:pPr>
            <a:r>
              <a:rPr lang="en-US" sz="1628" b="1" kern="0" spc="-49" dirty="0">
                <a:solidFill>
                  <a:srgbClr val="E0D6DE"/>
                </a:solidFill>
                <a:latin typeface="p22-mackinac-pro" pitchFamily="34" charset="0"/>
                <a:ea typeface="p22-mackinac-pro" pitchFamily="34" charset="-122"/>
                <a:cs typeface="p22-mackinac-pro" pitchFamily="34" charset="-120"/>
              </a:rPr>
              <a:t>Personalized Medicine</a:t>
            </a:r>
            <a:endParaRPr lang="en-US" sz="1628" dirty="0"/>
          </a:p>
        </p:txBody>
      </p:sp>
      <p:sp>
        <p:nvSpPr>
          <p:cNvPr id="1048582" name="Text 6"/>
          <p:cNvSpPr/>
          <p:nvPr/>
        </p:nvSpPr>
        <p:spPr>
          <a:xfrm>
            <a:off x="4462224" y="4327446"/>
            <a:ext cx="6780848" cy="496014"/>
          </a:xfrm>
          <a:prstGeom prst="rect">
            <a:avLst/>
          </a:prstGeom>
          <a:noFill/>
        </p:spPr>
        <p:txBody>
          <a:bodyPr wrap="square" rtlCol="0" anchor="t"/>
          <a:lstStyle/>
          <a:p>
            <a:pPr marL="0" indent="0" algn="l">
              <a:lnSpc>
                <a:spcPts val="1953"/>
              </a:lnSpc>
              <a:buNone/>
            </a:pPr>
            <a:r>
              <a:rPr lang="en-US" sz="1302" kern="0" spc="-26" dirty="0">
                <a:solidFill>
                  <a:srgbClr val="E0D6DE"/>
                </a:solidFill>
                <a:latin typeface="Inter" pitchFamily="34" charset="0"/>
                <a:ea typeface="Inter" pitchFamily="34" charset="-122"/>
                <a:cs typeface="Inter" pitchFamily="34" charset="-120"/>
              </a:rPr>
              <a:t>Developing personalized treatments based on an individual's genetic makeup, leading to more effective and targeted therapies.</a:t>
            </a:r>
            <a:endParaRPr lang="en-US" sz="1302" dirty="0"/>
          </a:p>
        </p:txBody>
      </p:sp>
      <p:pic>
        <p:nvPicPr>
          <p:cNvPr id="2097155" name="Image 3" descr="preencoded.png"/>
          <p:cNvPicPr>
            <a:picLocks noChangeAspect="1"/>
          </p:cNvPicPr>
          <p:nvPr/>
        </p:nvPicPr>
        <p:blipFill>
          <a:blip r:embed="rId6"/>
          <a:stretch>
            <a:fillRect/>
          </a:stretch>
        </p:blipFill>
        <p:spPr>
          <a:xfrm>
            <a:off x="3387328" y="5127546"/>
            <a:ext cx="826889" cy="1323023"/>
          </a:xfrm>
          <a:prstGeom prst="rect">
            <a:avLst/>
          </a:prstGeom>
        </p:spPr>
      </p:pic>
      <p:sp>
        <p:nvSpPr>
          <p:cNvPr id="1048583" name="Text 7"/>
          <p:cNvSpPr/>
          <p:nvPr/>
        </p:nvSpPr>
        <p:spPr>
          <a:xfrm>
            <a:off x="4462224" y="5292923"/>
            <a:ext cx="2067282" cy="258366"/>
          </a:xfrm>
          <a:prstGeom prst="rect">
            <a:avLst/>
          </a:prstGeom>
          <a:noFill/>
        </p:spPr>
        <p:txBody>
          <a:bodyPr wrap="none" rtlCol="0" anchor="t"/>
          <a:lstStyle/>
          <a:p>
            <a:pPr marL="0" indent="0" algn="l">
              <a:lnSpc>
                <a:spcPts val="2035"/>
              </a:lnSpc>
              <a:buNone/>
            </a:pPr>
            <a:r>
              <a:rPr lang="en-US" sz="1628" b="1" kern="0" spc="-49" dirty="0">
                <a:solidFill>
                  <a:srgbClr val="E0D6DE"/>
                </a:solidFill>
                <a:latin typeface="p22-mackinac-pro" pitchFamily="34" charset="0"/>
                <a:ea typeface="p22-mackinac-pro" pitchFamily="34" charset="-122"/>
                <a:cs typeface="p22-mackinac-pro" pitchFamily="34" charset="-120"/>
              </a:rPr>
              <a:t>Synthetic Biology</a:t>
            </a:r>
            <a:endParaRPr lang="en-US" sz="1628" dirty="0"/>
          </a:p>
        </p:txBody>
      </p:sp>
      <p:sp>
        <p:nvSpPr>
          <p:cNvPr id="1048584" name="Text 8"/>
          <p:cNvSpPr/>
          <p:nvPr/>
        </p:nvSpPr>
        <p:spPr>
          <a:xfrm>
            <a:off x="4462224" y="5650468"/>
            <a:ext cx="6780848" cy="496014"/>
          </a:xfrm>
          <a:prstGeom prst="rect">
            <a:avLst/>
          </a:prstGeom>
          <a:noFill/>
        </p:spPr>
        <p:txBody>
          <a:bodyPr wrap="square" rtlCol="0" anchor="t"/>
          <a:lstStyle/>
          <a:p>
            <a:pPr marL="0" indent="0" algn="l">
              <a:lnSpc>
                <a:spcPts val="1953"/>
              </a:lnSpc>
              <a:buNone/>
            </a:pPr>
            <a:r>
              <a:rPr lang="en-US" sz="1302" kern="0" spc="-26" dirty="0">
                <a:solidFill>
                  <a:srgbClr val="E0D6DE"/>
                </a:solidFill>
                <a:latin typeface="Inter" pitchFamily="34" charset="0"/>
                <a:ea typeface="Inter" pitchFamily="34" charset="-122"/>
                <a:cs typeface="Inter" pitchFamily="34" charset="-120"/>
              </a:rPr>
              <a:t>Designing and creating entirely new organisms with specific functionalities, opening up possibilities for sustainable solutions in various fields.</a:t>
            </a:r>
            <a:endParaRPr lang="en-US" sz="1302" dirty="0"/>
          </a:p>
        </p:txBody>
      </p:sp>
      <p:pic>
        <p:nvPicPr>
          <p:cNvPr id="2097156" name="Image 4" descr="preencoded.png"/>
          <p:cNvPicPr>
            <a:picLocks noChangeAspect="1"/>
          </p:cNvPicPr>
          <p:nvPr/>
        </p:nvPicPr>
        <p:blipFill>
          <a:blip r:embed="rId7"/>
          <a:stretch>
            <a:fillRect/>
          </a:stretch>
        </p:blipFill>
        <p:spPr>
          <a:xfrm>
            <a:off x="3387328" y="6450568"/>
            <a:ext cx="826889" cy="1323023"/>
          </a:xfrm>
          <a:prstGeom prst="rect">
            <a:avLst/>
          </a:prstGeom>
        </p:spPr>
      </p:pic>
      <p:sp>
        <p:nvSpPr>
          <p:cNvPr id="1048585" name="Text 9"/>
          <p:cNvSpPr/>
          <p:nvPr/>
        </p:nvSpPr>
        <p:spPr>
          <a:xfrm>
            <a:off x="4462224" y="6615946"/>
            <a:ext cx="2627947" cy="258366"/>
          </a:xfrm>
          <a:prstGeom prst="rect">
            <a:avLst/>
          </a:prstGeom>
          <a:noFill/>
        </p:spPr>
        <p:txBody>
          <a:bodyPr wrap="none" rtlCol="0" anchor="t"/>
          <a:lstStyle/>
          <a:p>
            <a:pPr marL="0" indent="0" algn="l">
              <a:lnSpc>
                <a:spcPts val="2035"/>
              </a:lnSpc>
              <a:buNone/>
            </a:pPr>
            <a:r>
              <a:rPr lang="en-US" sz="1628" b="1" kern="0" spc="-49" dirty="0">
                <a:solidFill>
                  <a:srgbClr val="E0D6DE"/>
                </a:solidFill>
                <a:latin typeface="p22-mackinac-pro" pitchFamily="34" charset="0"/>
                <a:ea typeface="p22-mackinac-pro" pitchFamily="34" charset="-122"/>
                <a:cs typeface="p22-mackinac-pro" pitchFamily="34" charset="-120"/>
              </a:rPr>
              <a:t>Regulation and Governance</a:t>
            </a:r>
            <a:endParaRPr lang="en-US" sz="1628" dirty="0"/>
          </a:p>
        </p:txBody>
      </p:sp>
      <p:sp>
        <p:nvSpPr>
          <p:cNvPr id="1048586" name="Text 10"/>
          <p:cNvSpPr/>
          <p:nvPr/>
        </p:nvSpPr>
        <p:spPr>
          <a:xfrm>
            <a:off x="4462224" y="6973491"/>
            <a:ext cx="6780848" cy="496014"/>
          </a:xfrm>
          <a:prstGeom prst="rect">
            <a:avLst/>
          </a:prstGeom>
          <a:noFill/>
        </p:spPr>
        <p:txBody>
          <a:bodyPr wrap="square" rtlCol="0" anchor="t"/>
          <a:lstStyle/>
          <a:p>
            <a:pPr marL="0" indent="0" algn="l">
              <a:lnSpc>
                <a:spcPts val="1953"/>
              </a:lnSpc>
              <a:buNone/>
            </a:pPr>
            <a:r>
              <a:rPr lang="en-US" sz="1302" kern="0" spc="-26" dirty="0">
                <a:solidFill>
                  <a:srgbClr val="E0D6DE"/>
                </a:solidFill>
                <a:latin typeface="Inter" pitchFamily="34" charset="0"/>
                <a:ea typeface="Inter" pitchFamily="34" charset="-122"/>
                <a:cs typeface="Inter" pitchFamily="34" charset="-120"/>
              </a:rPr>
              <a:t>Developing robust regulatory frameworks to ensure the ethical and responsible use of genetic engineering technologies.</a:t>
            </a:r>
            <a:endParaRPr lang="en-US" sz="1302"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1125</Words>
  <Application>Microsoft Office PowerPoint</Application>
  <PresentationFormat>Custom</PresentationFormat>
  <Paragraphs>78</Paragraphs>
  <Slides>10</Slides>
  <Notes>7</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PptxGenJS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creator>PptxGenJS</dc:creator>
  <cp:lastModifiedBy>Student</cp:lastModifiedBy>
  <cp:revision>1</cp:revision>
  <dcterms:created xsi:type="dcterms:W3CDTF">2024-06-17T08:41:00Z</dcterms:created>
  <dcterms:modified xsi:type="dcterms:W3CDTF">2024-06-20T12:15:06Z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e1f1980b315a4663be836f21efbf4852</vt:lpwstr>
  </property>
</Properties>
</file>