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2" r:id="rId2"/>
    <p:sldId id="273" r:id="rId3"/>
    <p:sldId id="256" r:id="rId4"/>
    <p:sldId id="257" r:id="rId5"/>
    <p:sldId id="258" r:id="rId6"/>
    <p:sldId id="259" r:id="rId7"/>
    <p:sldId id="260" r:id="rId8"/>
    <p:sldId id="261" r:id="rId9"/>
    <p:sldId id="262" r:id="rId10"/>
    <p:sldId id="271"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6" d="100"/>
          <a:sy n="76" d="100"/>
        </p:scale>
        <p:origin x="-480" y="-102"/>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85"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686"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pPr/>
              <a:t>6/20/2024</a:t>
            </a:fld>
            <a:endParaRPr lang="en-US"/>
          </a:p>
        </p:txBody>
      </p:sp>
      <p:sp>
        <p:nvSpPr>
          <p:cNvPr id="1048687"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688"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9"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690"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Slide Image Placeholder 1"/>
          <p:cNvSpPr>
            <a:spLocks noGrp="1" noRot="1" noChangeAspect="1"/>
          </p:cNvSpPr>
          <p:nvPr>
            <p:ph type="sldImg"/>
          </p:nvPr>
        </p:nvSpPr>
        <p:spPr/>
      </p:sp>
      <p:sp>
        <p:nvSpPr>
          <p:cNvPr id="1048583" name="Notes Placeholder 2"/>
          <p:cNvSpPr>
            <a:spLocks noGrp="1"/>
          </p:cNvSpPr>
          <p:nvPr>
            <p:ph type="body" idx="1"/>
          </p:nvPr>
        </p:nvSpPr>
        <p:spPr/>
        <p:txBody>
          <a:bodyPr/>
          <a:lstStyle/>
          <a:p>
            <a:endParaRPr lang="en-US" dirty="0"/>
          </a:p>
        </p:txBody>
      </p:sp>
      <p:sp>
        <p:nvSpPr>
          <p:cNvPr id="104858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Slide Image Placeholder 1"/>
          <p:cNvSpPr>
            <a:spLocks noGrp="1" noRot="1" noChangeAspect="1"/>
          </p:cNvSpPr>
          <p:nvPr>
            <p:ph type="sldImg"/>
          </p:nvPr>
        </p:nvSpPr>
        <p:spPr/>
      </p:sp>
      <p:sp>
        <p:nvSpPr>
          <p:cNvPr id="1048605" name="Notes Placeholder 2"/>
          <p:cNvSpPr>
            <a:spLocks noGrp="1"/>
          </p:cNvSpPr>
          <p:nvPr>
            <p:ph type="body" idx="1"/>
          </p:nvPr>
        </p:nvSpPr>
        <p:spPr/>
        <p:txBody>
          <a:bodyPr/>
          <a:lstStyle/>
          <a:p>
            <a:endParaRPr lang="en-US" dirty="0"/>
          </a:p>
        </p:txBody>
      </p:sp>
      <p:sp>
        <p:nvSpPr>
          <p:cNvPr id="1048606"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Slide Image Placeholder 1"/>
          <p:cNvSpPr>
            <a:spLocks noGrp="1" noRot="1" noChangeAspect="1"/>
          </p:cNvSpPr>
          <p:nvPr>
            <p:ph type="sldImg"/>
          </p:nvPr>
        </p:nvSpPr>
        <p:spPr/>
      </p:sp>
      <p:sp>
        <p:nvSpPr>
          <p:cNvPr id="1048617" name="Notes Placeholder 2"/>
          <p:cNvSpPr>
            <a:spLocks noGrp="1"/>
          </p:cNvSpPr>
          <p:nvPr>
            <p:ph type="body" idx="1"/>
          </p:nvPr>
        </p:nvSpPr>
        <p:spPr/>
        <p:txBody>
          <a:bodyPr/>
          <a:lstStyle/>
          <a:p>
            <a:endParaRPr lang="en-US" dirty="0"/>
          </a:p>
        </p:txBody>
      </p:sp>
      <p:sp>
        <p:nvSpPr>
          <p:cNvPr id="1048618"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Slide Image Placeholder 1"/>
          <p:cNvSpPr>
            <a:spLocks noGrp="1" noRot="1" noChangeAspect="1"/>
          </p:cNvSpPr>
          <p:nvPr>
            <p:ph type="sldImg"/>
          </p:nvPr>
        </p:nvSpPr>
        <p:spPr/>
      </p:sp>
      <p:sp>
        <p:nvSpPr>
          <p:cNvPr id="1048635" name="Notes Placeholder 2"/>
          <p:cNvSpPr>
            <a:spLocks noGrp="1"/>
          </p:cNvSpPr>
          <p:nvPr>
            <p:ph type="body" idx="1"/>
          </p:nvPr>
        </p:nvSpPr>
        <p:spPr/>
        <p:txBody>
          <a:bodyPr/>
          <a:lstStyle/>
          <a:p>
            <a:endParaRPr lang="en-US" dirty="0"/>
          </a:p>
        </p:txBody>
      </p:sp>
      <p:sp>
        <p:nvSpPr>
          <p:cNvPr id="1048636"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Slide Image Placeholder 1"/>
          <p:cNvSpPr>
            <a:spLocks noGrp="1" noRot="1" noChangeAspect="1"/>
          </p:cNvSpPr>
          <p:nvPr>
            <p:ph type="sldImg"/>
          </p:nvPr>
        </p:nvSpPr>
        <p:spPr/>
      </p:sp>
      <p:sp>
        <p:nvSpPr>
          <p:cNvPr id="1048649" name="Notes Placeholder 2"/>
          <p:cNvSpPr>
            <a:spLocks noGrp="1"/>
          </p:cNvSpPr>
          <p:nvPr>
            <p:ph type="body" idx="1"/>
          </p:nvPr>
        </p:nvSpPr>
        <p:spPr/>
        <p:txBody>
          <a:bodyPr/>
          <a:lstStyle/>
          <a:p>
            <a:endParaRPr lang="en-US" dirty="0"/>
          </a:p>
        </p:txBody>
      </p:sp>
      <p:sp>
        <p:nvSpPr>
          <p:cNvPr id="1048650"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Slide Image Placeholder 1"/>
          <p:cNvSpPr>
            <a:spLocks noGrp="1" noRot="1" noChangeAspect="1"/>
          </p:cNvSpPr>
          <p:nvPr>
            <p:ph type="sldImg"/>
          </p:nvPr>
        </p:nvSpPr>
        <p:spPr/>
      </p:sp>
      <p:sp>
        <p:nvSpPr>
          <p:cNvPr id="1048669" name="Notes Placeholder 2"/>
          <p:cNvSpPr>
            <a:spLocks noGrp="1"/>
          </p:cNvSpPr>
          <p:nvPr>
            <p:ph type="body" idx="1"/>
          </p:nvPr>
        </p:nvSpPr>
        <p:spPr/>
        <p:txBody>
          <a:bodyPr/>
          <a:lstStyle/>
          <a:p>
            <a:endParaRPr lang="en-US" dirty="0"/>
          </a:p>
        </p:txBody>
      </p:sp>
      <p:sp>
        <p:nvSpPr>
          <p:cNvPr id="1048670"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Slide Image Placeholder 1"/>
          <p:cNvSpPr>
            <a:spLocks noGrp="1" noRot="1" noChangeAspect="1"/>
          </p:cNvSpPr>
          <p:nvPr>
            <p:ph type="sldImg"/>
          </p:nvPr>
        </p:nvSpPr>
        <p:spPr/>
      </p:sp>
      <p:sp>
        <p:nvSpPr>
          <p:cNvPr id="1048683" name="Notes Placeholder 2"/>
          <p:cNvSpPr>
            <a:spLocks noGrp="1"/>
          </p:cNvSpPr>
          <p:nvPr>
            <p:ph type="body" idx="1"/>
          </p:nvPr>
        </p:nvSpPr>
        <p:spPr/>
        <p:txBody>
          <a:bodyPr/>
          <a:lstStyle/>
          <a:p>
            <a:endParaRPr lang="en-US" dirty="0"/>
          </a:p>
        </p:txBody>
      </p:sp>
      <p:sp>
        <p:nvSpPr>
          <p:cNvPr id="104868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92" name="TextBox 1048691"/>
          <p:cNvSpPr txBox="1"/>
          <p:nvPr/>
        </p:nvSpPr>
        <p:spPr>
          <a:xfrm>
            <a:off x="9452871" y="4279690"/>
            <a:ext cx="5636783" cy="510540"/>
          </a:xfrm>
          <a:prstGeom prst="rect">
            <a:avLst/>
          </a:prstGeom>
        </p:spPr>
        <p:txBody>
          <a:bodyPr wrap="square" rtlCol="0">
            <a:spAutoFit/>
          </a:bodyPr>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IN" sz="2800" b="1" i="1">
                <a:solidFill>
                  <a:srgbClr val="FFFFFF"/>
                </a:solidFill>
                <a:effectLst>
                  <a:outerShdw blurRad="38100" dist="38100" dir="2700000" algn="br" rotWithShape="0">
                    <a:srgbClr val="000000"/>
                  </a:outerShdw>
                </a:effectLst>
                <a:latin typeface="Calibri"/>
              </a:rPr>
              <a:t>Department of Biochemistry</a:t>
            </a:r>
            <a:endParaRPr lang="en-IN" sz="2800" b="1" i="1">
              <a:solidFill>
                <a:srgbClr val="FFFFFF"/>
              </a:solidFill>
              <a:effectLst>
                <a:outerShdw blurRad="38100" dist="38100" dir="2700000" algn="br" rotWithShape="0">
                  <a:srgbClr val="000000"/>
                </a:outerShdw>
              </a:effectLst>
            </a:endParaRPr>
          </a:p>
        </p:txBody>
      </p:sp>
      <p:sp>
        <p:nvSpPr>
          <p:cNvPr id="1048693" name="TextBox 1048692"/>
          <p:cNvSpPr txBox="1"/>
          <p:nvPr/>
        </p:nvSpPr>
        <p:spPr>
          <a:xfrm rot="21600000">
            <a:off x="591006" y="1417109"/>
            <a:ext cx="13448387" cy="1691640"/>
          </a:xfrm>
          <a:prstGeom prst="rect">
            <a:avLst/>
          </a:prstGeom>
        </p:spPr>
        <p:txBody>
          <a:bodyPr wrap="square" rtlCol="0">
            <a:spAutoFit/>
          </a:bodyPr>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IN" sz="3600">
                <a:solidFill>
                  <a:srgbClr val="FFFF00"/>
                </a:solidFill>
                <a:latin typeface="Calibri"/>
              </a:rPr>
              <a:t>DANTULARI NARAYANA RAJA COLLEGE
(AUTONOMUS)
</a:t>
            </a:r>
            <a:endParaRPr lang="en-IN" sz="3600">
              <a:solidFill>
                <a:srgbClr val="FFFF00"/>
              </a:solidFill>
            </a:endParaRPr>
          </a:p>
        </p:txBody>
      </p:sp>
      <p:sp>
        <p:nvSpPr>
          <p:cNvPr id="1048694" name="TextBox 1048693"/>
          <p:cNvSpPr txBox="1"/>
          <p:nvPr/>
        </p:nvSpPr>
        <p:spPr>
          <a:xfrm>
            <a:off x="10912037" y="6241989"/>
            <a:ext cx="4572000" cy="1348740"/>
          </a:xfrm>
          <a:prstGeom prst="rect">
            <a:avLst/>
          </a:prstGeom>
        </p:spPr>
        <p:txBody>
          <a:bodyPr wrap="square" rtlCol="0">
            <a:spAutoFit/>
          </a:bodyPr>
          <a:lstStyle>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sz="2800">
                <a:solidFill>
                  <a:srgbClr val="CCFECC"/>
                </a:solidFill>
                <a:latin typeface="Arial"/>
              </a:rPr>
              <a:t>Conducted </a:t>
            </a:r>
            <a:r>
              <a:rPr lang="en-IN" sz="2800">
                <a:solidFill>
                  <a:srgbClr val="CCFECC"/>
                </a:solidFill>
                <a:latin typeface="Calibri"/>
              </a:rPr>
              <a:t>BY 
SIR.RAMESH (HOD)
M.SC M.PHIL</a:t>
            </a:r>
            <a:endParaRPr lang="en-IN" sz="2800">
              <a:solidFill>
                <a:srgbClr val="CCFE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1048576" name="Shape 0"/>
          <p:cNvSpPr/>
          <p:nvPr/>
        </p:nvSpPr>
        <p:spPr>
          <a:xfrm>
            <a:off x="0" y="0"/>
            <a:ext cx="14630400" cy="8229600"/>
          </a:xfrm>
          <a:prstGeom prst="rect">
            <a:avLst/>
          </a:prstGeom>
          <a:solidFill>
            <a:srgbClr val="0C0C0E"/>
          </a:solidFill>
        </p:spPr>
      </p:sp>
      <p:sp>
        <p:nvSpPr>
          <p:cNvPr id="1048577" name="Shape 1"/>
          <p:cNvSpPr/>
          <p:nvPr/>
        </p:nvSpPr>
        <p:spPr>
          <a:xfrm>
            <a:off x="0" y="0"/>
            <a:ext cx="14630400" cy="8229600"/>
          </a:xfrm>
          <a:prstGeom prst="rect">
            <a:avLst/>
          </a:prstGeom>
          <a:solidFill>
            <a:srgbClr val="F3F3F7"/>
          </a:solidFill>
        </p:spPr>
      </p:sp>
      <p:pic>
        <p:nvPicPr>
          <p:cNvPr id="209715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1048578" name="Text 2"/>
          <p:cNvSpPr/>
          <p:nvPr/>
        </p:nvSpPr>
        <p:spPr>
          <a:xfrm>
            <a:off x="6319599" y="712589"/>
            <a:ext cx="7477601" cy="3832860"/>
          </a:xfrm>
          <a:prstGeom prst="rect">
            <a:avLst/>
          </a:prstGeom>
          <a:noFill/>
        </p:spPr>
        <p:txBody>
          <a:bodyPr wrap="square" rtlCol="0" anchor="t"/>
          <a:lstStyle/>
          <a:p>
            <a:pPr marL="0" indent="0">
              <a:lnSpc>
                <a:spcPts val="7545"/>
              </a:lnSpc>
              <a:buNone/>
            </a:pPr>
            <a:r>
              <a:rPr lang="en-US" sz="1600" b="1" dirty="0">
                <a:solidFill>
                  <a:srgbClr val="101014"/>
                </a:solidFill>
                <a:latin typeface="Playfair Display" pitchFamily="34" charset="0"/>
                <a:ea typeface="Playfair Display" pitchFamily="34" charset="-122"/>
                <a:cs typeface="Playfair Display" pitchFamily="34" charset="-120"/>
              </a:rPr>
              <a:t>Genetic Engineering in Animals: A Comprehensive Overview</a:t>
            </a:r>
            <a:endParaRPr lang="en-US" sz="1600" dirty="0"/>
          </a:p>
        </p:txBody>
      </p:sp>
      <p:sp>
        <p:nvSpPr>
          <p:cNvPr id="1048579" name="Text 3"/>
          <p:cNvSpPr/>
          <p:nvPr/>
        </p:nvSpPr>
        <p:spPr>
          <a:xfrm>
            <a:off x="6319599" y="4878705"/>
            <a:ext cx="7477601" cy="1999536"/>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Genetic engineering in animals, also known as animal biotechnology, involves the direct manipulation of an animal's genome to introduce new traits, enhance existing characteristics, or eliminate undesirable genes. This technology holds immense potential for addressing various challenges in agriculture, medicine, and research, but also raises ethical and regulatory concerns that need careful consideration.</a:t>
            </a:r>
            <a:endParaRPr lang="en-US" sz="1750" dirty="0"/>
          </a:p>
        </p:txBody>
      </p:sp>
      <p:sp>
        <p:nvSpPr>
          <p:cNvPr id="1048580" name="Shape 4"/>
          <p:cNvSpPr/>
          <p:nvPr/>
        </p:nvSpPr>
        <p:spPr>
          <a:xfrm>
            <a:off x="6319599" y="7144822"/>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1048585" name="Shape 0"/>
          <p:cNvSpPr/>
          <p:nvPr/>
        </p:nvSpPr>
        <p:spPr>
          <a:xfrm>
            <a:off x="0" y="0"/>
            <a:ext cx="14630400" cy="8229600"/>
          </a:xfrm>
          <a:prstGeom prst="rect">
            <a:avLst/>
          </a:prstGeom>
          <a:solidFill>
            <a:srgbClr val="0C0C0E"/>
          </a:solidFill>
        </p:spPr>
      </p:sp>
      <p:sp>
        <p:nvSpPr>
          <p:cNvPr id="1048586" name="Shape 1"/>
          <p:cNvSpPr/>
          <p:nvPr/>
        </p:nvSpPr>
        <p:spPr>
          <a:xfrm>
            <a:off x="0" y="0"/>
            <a:ext cx="14630400" cy="8229600"/>
          </a:xfrm>
          <a:prstGeom prst="rect">
            <a:avLst/>
          </a:prstGeom>
          <a:solidFill>
            <a:srgbClr val="F3F3F7"/>
          </a:solidFill>
        </p:spPr>
      </p:sp>
      <p:sp>
        <p:nvSpPr>
          <p:cNvPr id="1048587" name="Text 2"/>
          <p:cNvSpPr/>
          <p:nvPr/>
        </p:nvSpPr>
        <p:spPr>
          <a:xfrm>
            <a:off x="2346246" y="577096"/>
            <a:ext cx="9937909" cy="1307544"/>
          </a:xfrm>
          <a:prstGeom prst="rect">
            <a:avLst/>
          </a:prstGeom>
          <a:noFill/>
        </p:spPr>
        <p:txBody>
          <a:bodyPr wrap="square" rtlCol="0" anchor="t"/>
          <a:lstStyle/>
          <a:p>
            <a:pPr marL="0" indent="0">
              <a:lnSpc>
                <a:spcPts val="5148"/>
              </a:lnSpc>
              <a:buNone/>
            </a:pPr>
            <a:r>
              <a:rPr lang="en-US" sz="4119" b="1" dirty="0">
                <a:solidFill>
                  <a:srgbClr val="101014"/>
                </a:solidFill>
                <a:latin typeface="Playfair Display" pitchFamily="34" charset="0"/>
                <a:ea typeface="Playfair Display" pitchFamily="34" charset="-122"/>
                <a:cs typeface="Playfair Display" pitchFamily="34" charset="-120"/>
              </a:rPr>
              <a:t>Techniques and Methods of Genetic Modification</a:t>
            </a:r>
            <a:endParaRPr lang="en-US" sz="4119" dirty="0"/>
          </a:p>
        </p:txBody>
      </p:sp>
      <p:sp>
        <p:nvSpPr>
          <p:cNvPr id="1048588" name="Shape 3"/>
          <p:cNvSpPr/>
          <p:nvPr/>
        </p:nvSpPr>
        <p:spPr>
          <a:xfrm>
            <a:off x="2346246" y="2538293"/>
            <a:ext cx="470654" cy="470654"/>
          </a:xfrm>
          <a:prstGeom prst="roundRect">
            <a:avLst>
              <a:gd name="adj" fmla="val 26672"/>
            </a:avLst>
          </a:prstGeom>
          <a:solidFill>
            <a:srgbClr val="DEDEE9"/>
          </a:solidFill>
        </p:spPr>
      </p:sp>
      <p:sp>
        <p:nvSpPr>
          <p:cNvPr id="1048589" name="Text 4"/>
          <p:cNvSpPr/>
          <p:nvPr/>
        </p:nvSpPr>
        <p:spPr>
          <a:xfrm>
            <a:off x="2521387" y="2616637"/>
            <a:ext cx="120253" cy="313849"/>
          </a:xfrm>
          <a:prstGeom prst="rect">
            <a:avLst/>
          </a:prstGeom>
          <a:noFill/>
        </p:spPr>
        <p:txBody>
          <a:bodyPr wrap="none" rtlCol="0" anchor="t"/>
          <a:lstStyle/>
          <a:p>
            <a:pPr marL="0" indent="0" algn="ctr">
              <a:lnSpc>
                <a:spcPts val="2471"/>
              </a:lnSpc>
              <a:buNone/>
            </a:pPr>
            <a:r>
              <a:rPr lang="en-US" sz="2471" b="1" dirty="0">
                <a:solidFill>
                  <a:srgbClr val="101014"/>
                </a:solidFill>
                <a:latin typeface="Playfair Display" pitchFamily="34" charset="0"/>
                <a:ea typeface="Playfair Display" pitchFamily="34" charset="-122"/>
                <a:cs typeface="Playfair Display" pitchFamily="34" charset="-120"/>
              </a:rPr>
              <a:t>1</a:t>
            </a:r>
            <a:endParaRPr lang="en-US" sz="2471" dirty="0"/>
          </a:p>
        </p:txBody>
      </p:sp>
      <p:sp>
        <p:nvSpPr>
          <p:cNvPr id="1048590" name="Text 5"/>
          <p:cNvSpPr/>
          <p:nvPr/>
        </p:nvSpPr>
        <p:spPr>
          <a:xfrm>
            <a:off x="3026093" y="2538293"/>
            <a:ext cx="2615208" cy="326946"/>
          </a:xfrm>
          <a:prstGeom prst="rect">
            <a:avLst/>
          </a:prstGeom>
          <a:noFill/>
        </p:spPr>
        <p:txBody>
          <a:bodyPr wrap="none" rtlCol="0" anchor="t"/>
          <a:lstStyle/>
          <a:p>
            <a:pPr marL="0" indent="0">
              <a:lnSpc>
                <a:spcPts val="2574"/>
              </a:lnSpc>
              <a:buNone/>
            </a:pPr>
            <a:r>
              <a:rPr lang="en-US" sz="2059" b="1" dirty="0">
                <a:solidFill>
                  <a:srgbClr val="101014"/>
                </a:solidFill>
                <a:latin typeface="Playfair Display" pitchFamily="34" charset="0"/>
                <a:ea typeface="Playfair Display" pitchFamily="34" charset="-122"/>
                <a:cs typeface="Playfair Display" pitchFamily="34" charset="-120"/>
              </a:rPr>
              <a:t>Gene Editing</a:t>
            </a:r>
            <a:endParaRPr lang="en-US" sz="2059" dirty="0"/>
          </a:p>
        </p:txBody>
      </p:sp>
      <p:sp>
        <p:nvSpPr>
          <p:cNvPr id="1048591" name="Text 6"/>
          <p:cNvSpPr/>
          <p:nvPr/>
        </p:nvSpPr>
        <p:spPr>
          <a:xfrm>
            <a:off x="3026093" y="2990731"/>
            <a:ext cx="4184571" cy="1568648"/>
          </a:xfrm>
          <a:prstGeom prst="rect">
            <a:avLst/>
          </a:prstGeom>
          <a:noFill/>
        </p:spPr>
        <p:txBody>
          <a:bodyPr wrap="square" rtlCol="0" anchor="t"/>
          <a:lstStyle/>
          <a:p>
            <a:pPr marL="0" indent="0">
              <a:lnSpc>
                <a:spcPts val="2471"/>
              </a:lnSpc>
              <a:buNone/>
            </a:pPr>
            <a:r>
              <a:rPr lang="en-US" sz="1647" dirty="0">
                <a:solidFill>
                  <a:srgbClr val="39393C"/>
                </a:solidFill>
                <a:latin typeface="Open Sans" pitchFamily="34" charset="0"/>
                <a:ea typeface="Open Sans" pitchFamily="34" charset="-122"/>
                <a:cs typeface="Open Sans" pitchFamily="34" charset="-120"/>
              </a:rPr>
              <a:t>Gene editing techniques, such as CRISPR-Cas9, allow scientists to precisely modify specific DNA sequences. This enables the alteration of genes responsible for desired traits or the correction of genetic defects.</a:t>
            </a:r>
            <a:endParaRPr lang="en-US" sz="1647" dirty="0"/>
          </a:p>
        </p:txBody>
      </p:sp>
      <p:sp>
        <p:nvSpPr>
          <p:cNvPr id="1048592" name="Shape 7"/>
          <p:cNvSpPr/>
          <p:nvPr/>
        </p:nvSpPr>
        <p:spPr>
          <a:xfrm>
            <a:off x="7419856" y="2538293"/>
            <a:ext cx="470654" cy="470654"/>
          </a:xfrm>
          <a:prstGeom prst="roundRect">
            <a:avLst>
              <a:gd name="adj" fmla="val 26672"/>
            </a:avLst>
          </a:prstGeom>
          <a:solidFill>
            <a:srgbClr val="DEDEE9"/>
          </a:solidFill>
        </p:spPr>
      </p:sp>
      <p:sp>
        <p:nvSpPr>
          <p:cNvPr id="1048593" name="Text 8"/>
          <p:cNvSpPr/>
          <p:nvPr/>
        </p:nvSpPr>
        <p:spPr>
          <a:xfrm>
            <a:off x="7573089" y="2616637"/>
            <a:ext cx="164187" cy="313849"/>
          </a:xfrm>
          <a:prstGeom prst="rect">
            <a:avLst/>
          </a:prstGeom>
          <a:noFill/>
        </p:spPr>
        <p:txBody>
          <a:bodyPr wrap="none" rtlCol="0" anchor="t"/>
          <a:lstStyle/>
          <a:p>
            <a:pPr marL="0" indent="0" algn="ctr">
              <a:lnSpc>
                <a:spcPts val="2471"/>
              </a:lnSpc>
              <a:buNone/>
            </a:pPr>
            <a:r>
              <a:rPr lang="en-US" sz="2471" b="1" dirty="0">
                <a:solidFill>
                  <a:srgbClr val="101014"/>
                </a:solidFill>
                <a:latin typeface="Playfair Display" pitchFamily="34" charset="0"/>
                <a:ea typeface="Playfair Display" pitchFamily="34" charset="-122"/>
                <a:cs typeface="Playfair Display" pitchFamily="34" charset="-120"/>
              </a:rPr>
              <a:t>2</a:t>
            </a:r>
            <a:endParaRPr lang="en-US" sz="2471" dirty="0"/>
          </a:p>
        </p:txBody>
      </p:sp>
      <p:sp>
        <p:nvSpPr>
          <p:cNvPr id="1048594" name="Text 9"/>
          <p:cNvSpPr/>
          <p:nvPr/>
        </p:nvSpPr>
        <p:spPr>
          <a:xfrm>
            <a:off x="8099703" y="2538293"/>
            <a:ext cx="2615208" cy="326946"/>
          </a:xfrm>
          <a:prstGeom prst="rect">
            <a:avLst/>
          </a:prstGeom>
          <a:noFill/>
        </p:spPr>
        <p:txBody>
          <a:bodyPr wrap="none" rtlCol="0" anchor="t"/>
          <a:lstStyle/>
          <a:p>
            <a:pPr marL="0" indent="0">
              <a:lnSpc>
                <a:spcPts val="2574"/>
              </a:lnSpc>
              <a:buNone/>
            </a:pPr>
            <a:r>
              <a:rPr lang="en-US" sz="2059" b="1" dirty="0">
                <a:solidFill>
                  <a:srgbClr val="101014"/>
                </a:solidFill>
                <a:latin typeface="Playfair Display" pitchFamily="34" charset="0"/>
                <a:ea typeface="Playfair Display" pitchFamily="34" charset="-122"/>
                <a:cs typeface="Playfair Display" pitchFamily="34" charset="-120"/>
              </a:rPr>
              <a:t>Transgenesis</a:t>
            </a:r>
            <a:endParaRPr lang="en-US" sz="2059" dirty="0"/>
          </a:p>
        </p:txBody>
      </p:sp>
      <p:sp>
        <p:nvSpPr>
          <p:cNvPr id="1048595" name="Text 10"/>
          <p:cNvSpPr/>
          <p:nvPr/>
        </p:nvSpPr>
        <p:spPr>
          <a:xfrm>
            <a:off x="8099703" y="2990731"/>
            <a:ext cx="4184571" cy="1882378"/>
          </a:xfrm>
          <a:prstGeom prst="rect">
            <a:avLst/>
          </a:prstGeom>
          <a:noFill/>
        </p:spPr>
        <p:txBody>
          <a:bodyPr wrap="square" rtlCol="0" anchor="t"/>
          <a:lstStyle/>
          <a:p>
            <a:pPr marL="0" indent="0">
              <a:lnSpc>
                <a:spcPts val="2471"/>
              </a:lnSpc>
              <a:buNone/>
            </a:pPr>
            <a:r>
              <a:rPr lang="en-US" sz="1647" dirty="0">
                <a:solidFill>
                  <a:srgbClr val="39393C"/>
                </a:solidFill>
                <a:latin typeface="Open Sans" pitchFamily="34" charset="0"/>
                <a:ea typeface="Open Sans" pitchFamily="34" charset="-122"/>
                <a:cs typeface="Open Sans" pitchFamily="34" charset="-120"/>
              </a:rPr>
              <a:t>Transgenesis involves introducing genes from one organism into another, creating animals that express the desired trait. For example, introducing a gene for a specific protein into a farm animal can improve its milk production or disease resistance.</a:t>
            </a:r>
            <a:endParaRPr lang="en-US" sz="1647" dirty="0"/>
          </a:p>
        </p:txBody>
      </p:sp>
      <p:sp>
        <p:nvSpPr>
          <p:cNvPr id="1048596" name="Shape 11"/>
          <p:cNvSpPr/>
          <p:nvPr/>
        </p:nvSpPr>
        <p:spPr>
          <a:xfrm>
            <a:off x="2346246" y="5317569"/>
            <a:ext cx="470654" cy="470654"/>
          </a:xfrm>
          <a:prstGeom prst="roundRect">
            <a:avLst>
              <a:gd name="adj" fmla="val 26672"/>
            </a:avLst>
          </a:prstGeom>
          <a:solidFill>
            <a:srgbClr val="DEDEE9"/>
          </a:solidFill>
        </p:spPr>
      </p:sp>
      <p:sp>
        <p:nvSpPr>
          <p:cNvPr id="1048597" name="Text 12"/>
          <p:cNvSpPr/>
          <p:nvPr/>
        </p:nvSpPr>
        <p:spPr>
          <a:xfrm>
            <a:off x="2504956" y="5395913"/>
            <a:ext cx="153114" cy="313849"/>
          </a:xfrm>
          <a:prstGeom prst="rect">
            <a:avLst/>
          </a:prstGeom>
          <a:noFill/>
        </p:spPr>
        <p:txBody>
          <a:bodyPr wrap="none" rtlCol="0" anchor="t"/>
          <a:lstStyle/>
          <a:p>
            <a:pPr marL="0" indent="0" algn="ctr">
              <a:lnSpc>
                <a:spcPts val="2471"/>
              </a:lnSpc>
              <a:buNone/>
            </a:pPr>
            <a:r>
              <a:rPr lang="en-US" sz="2471" b="1" dirty="0">
                <a:solidFill>
                  <a:srgbClr val="101014"/>
                </a:solidFill>
                <a:latin typeface="Playfair Display" pitchFamily="34" charset="0"/>
                <a:ea typeface="Playfair Display" pitchFamily="34" charset="-122"/>
                <a:cs typeface="Playfair Display" pitchFamily="34" charset="-120"/>
              </a:rPr>
              <a:t>3</a:t>
            </a:r>
            <a:endParaRPr lang="en-US" sz="2471" dirty="0"/>
          </a:p>
        </p:txBody>
      </p:sp>
      <p:sp>
        <p:nvSpPr>
          <p:cNvPr id="1048598" name="Text 13"/>
          <p:cNvSpPr/>
          <p:nvPr/>
        </p:nvSpPr>
        <p:spPr>
          <a:xfrm>
            <a:off x="3026093" y="5317569"/>
            <a:ext cx="2615208" cy="326946"/>
          </a:xfrm>
          <a:prstGeom prst="rect">
            <a:avLst/>
          </a:prstGeom>
          <a:noFill/>
        </p:spPr>
        <p:txBody>
          <a:bodyPr wrap="none" rtlCol="0" anchor="t"/>
          <a:lstStyle/>
          <a:p>
            <a:pPr marL="0" indent="0">
              <a:lnSpc>
                <a:spcPts val="2574"/>
              </a:lnSpc>
              <a:buNone/>
            </a:pPr>
            <a:r>
              <a:rPr lang="en-US" sz="2059" b="1" dirty="0">
                <a:solidFill>
                  <a:srgbClr val="101014"/>
                </a:solidFill>
                <a:latin typeface="Playfair Display" pitchFamily="34" charset="0"/>
                <a:ea typeface="Playfair Display" pitchFamily="34" charset="-122"/>
                <a:cs typeface="Playfair Display" pitchFamily="34" charset="-120"/>
              </a:rPr>
              <a:t>Gene Knockouts</a:t>
            </a:r>
            <a:endParaRPr lang="en-US" sz="2059" dirty="0"/>
          </a:p>
        </p:txBody>
      </p:sp>
      <p:sp>
        <p:nvSpPr>
          <p:cNvPr id="1048599" name="Text 14"/>
          <p:cNvSpPr/>
          <p:nvPr/>
        </p:nvSpPr>
        <p:spPr>
          <a:xfrm>
            <a:off x="3026093" y="5770007"/>
            <a:ext cx="4184571" cy="1882378"/>
          </a:xfrm>
          <a:prstGeom prst="rect">
            <a:avLst/>
          </a:prstGeom>
          <a:noFill/>
        </p:spPr>
        <p:txBody>
          <a:bodyPr wrap="square" rtlCol="0" anchor="t"/>
          <a:lstStyle/>
          <a:p>
            <a:pPr marL="0" indent="0">
              <a:lnSpc>
                <a:spcPts val="2471"/>
              </a:lnSpc>
              <a:buNone/>
            </a:pPr>
            <a:r>
              <a:rPr lang="en-US" sz="1647" dirty="0">
                <a:solidFill>
                  <a:srgbClr val="39393C"/>
                </a:solidFill>
                <a:latin typeface="Open Sans" pitchFamily="34" charset="0"/>
                <a:ea typeface="Open Sans" pitchFamily="34" charset="-122"/>
                <a:cs typeface="Open Sans" pitchFamily="34" charset="-120"/>
              </a:rPr>
              <a:t>Gene knockouts involve disabling or deleting specific genes. This technique can be used to study the function of genes or to create animals with desired traits by eliminating genes that cause negative effects.</a:t>
            </a:r>
            <a:endParaRPr lang="en-US" sz="1647" dirty="0"/>
          </a:p>
        </p:txBody>
      </p:sp>
      <p:sp>
        <p:nvSpPr>
          <p:cNvPr id="1048600" name="Shape 15"/>
          <p:cNvSpPr/>
          <p:nvPr/>
        </p:nvSpPr>
        <p:spPr>
          <a:xfrm>
            <a:off x="7419856" y="5317569"/>
            <a:ext cx="470654" cy="470654"/>
          </a:xfrm>
          <a:prstGeom prst="roundRect">
            <a:avLst>
              <a:gd name="adj" fmla="val 26672"/>
            </a:avLst>
          </a:prstGeom>
          <a:solidFill>
            <a:srgbClr val="DEDEE9"/>
          </a:solidFill>
        </p:spPr>
      </p:sp>
      <p:sp>
        <p:nvSpPr>
          <p:cNvPr id="1048601" name="Text 16"/>
          <p:cNvSpPr/>
          <p:nvPr/>
        </p:nvSpPr>
        <p:spPr>
          <a:xfrm>
            <a:off x="7572256" y="5395913"/>
            <a:ext cx="165735" cy="313849"/>
          </a:xfrm>
          <a:prstGeom prst="rect">
            <a:avLst/>
          </a:prstGeom>
          <a:noFill/>
        </p:spPr>
        <p:txBody>
          <a:bodyPr wrap="none" rtlCol="0" anchor="t"/>
          <a:lstStyle/>
          <a:p>
            <a:pPr marL="0" indent="0" algn="ctr">
              <a:lnSpc>
                <a:spcPts val="2471"/>
              </a:lnSpc>
              <a:buNone/>
            </a:pPr>
            <a:r>
              <a:rPr lang="en-US" sz="2471" b="1" dirty="0">
                <a:solidFill>
                  <a:srgbClr val="101014"/>
                </a:solidFill>
                <a:latin typeface="Playfair Display" pitchFamily="34" charset="0"/>
                <a:ea typeface="Playfair Display" pitchFamily="34" charset="-122"/>
                <a:cs typeface="Playfair Display" pitchFamily="34" charset="-120"/>
              </a:rPr>
              <a:t>4</a:t>
            </a:r>
            <a:endParaRPr lang="en-US" sz="2471" dirty="0"/>
          </a:p>
        </p:txBody>
      </p:sp>
      <p:sp>
        <p:nvSpPr>
          <p:cNvPr id="1048602" name="Text 17"/>
          <p:cNvSpPr/>
          <p:nvPr/>
        </p:nvSpPr>
        <p:spPr>
          <a:xfrm>
            <a:off x="8099703" y="5317569"/>
            <a:ext cx="2615208" cy="326946"/>
          </a:xfrm>
          <a:prstGeom prst="rect">
            <a:avLst/>
          </a:prstGeom>
          <a:noFill/>
        </p:spPr>
        <p:txBody>
          <a:bodyPr wrap="none" rtlCol="0" anchor="t"/>
          <a:lstStyle/>
          <a:p>
            <a:pPr marL="0" indent="0">
              <a:lnSpc>
                <a:spcPts val="2574"/>
              </a:lnSpc>
              <a:buNone/>
            </a:pPr>
            <a:r>
              <a:rPr lang="en-US" sz="2059" b="1" dirty="0">
                <a:solidFill>
                  <a:srgbClr val="101014"/>
                </a:solidFill>
                <a:latin typeface="Playfair Display" pitchFamily="34" charset="0"/>
                <a:ea typeface="Playfair Display" pitchFamily="34" charset="-122"/>
                <a:cs typeface="Playfair Display" pitchFamily="34" charset="-120"/>
              </a:rPr>
              <a:t>Cloning</a:t>
            </a:r>
            <a:endParaRPr lang="en-US" sz="2059" dirty="0"/>
          </a:p>
        </p:txBody>
      </p:sp>
      <p:sp>
        <p:nvSpPr>
          <p:cNvPr id="1048603" name="Text 18"/>
          <p:cNvSpPr/>
          <p:nvPr/>
        </p:nvSpPr>
        <p:spPr>
          <a:xfrm>
            <a:off x="8099703" y="5770007"/>
            <a:ext cx="4184571" cy="1568648"/>
          </a:xfrm>
          <a:prstGeom prst="rect">
            <a:avLst/>
          </a:prstGeom>
          <a:noFill/>
        </p:spPr>
        <p:txBody>
          <a:bodyPr wrap="square" rtlCol="0" anchor="t"/>
          <a:lstStyle/>
          <a:p>
            <a:pPr marL="0" indent="0">
              <a:lnSpc>
                <a:spcPts val="2471"/>
              </a:lnSpc>
              <a:buNone/>
            </a:pPr>
            <a:r>
              <a:rPr lang="en-US" sz="1647" dirty="0">
                <a:solidFill>
                  <a:srgbClr val="39393C"/>
                </a:solidFill>
                <a:latin typeface="Open Sans" pitchFamily="34" charset="0"/>
                <a:ea typeface="Open Sans" pitchFamily="34" charset="-122"/>
                <a:cs typeface="Open Sans" pitchFamily="34" charset="-120"/>
              </a:rPr>
              <a:t>Cloning techniques allow the creation of genetically identical copies of animals, providing researchers with consistent models for studying specific traits or diseases.</a:t>
            </a:r>
            <a:endParaRPr lang="en-US" sz="164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1048607" name="Shape 0"/>
          <p:cNvSpPr/>
          <p:nvPr/>
        </p:nvSpPr>
        <p:spPr>
          <a:xfrm>
            <a:off x="0" y="0"/>
            <a:ext cx="14630400" cy="8229600"/>
          </a:xfrm>
          <a:prstGeom prst="rect">
            <a:avLst/>
          </a:prstGeom>
          <a:solidFill>
            <a:srgbClr val="0C0C0E"/>
          </a:solidFill>
        </p:spPr>
      </p:sp>
      <p:sp>
        <p:nvSpPr>
          <p:cNvPr id="1048608" name="Shape 1"/>
          <p:cNvSpPr/>
          <p:nvPr/>
        </p:nvSpPr>
        <p:spPr>
          <a:xfrm>
            <a:off x="0" y="0"/>
            <a:ext cx="14630400" cy="8229600"/>
          </a:xfrm>
          <a:prstGeom prst="rect">
            <a:avLst/>
          </a:prstGeom>
          <a:solidFill>
            <a:srgbClr val="F3F3F7"/>
          </a:solidFill>
        </p:spPr>
      </p:sp>
      <p:sp>
        <p:nvSpPr>
          <p:cNvPr id="1048609" name="Text 2"/>
          <p:cNvSpPr/>
          <p:nvPr/>
        </p:nvSpPr>
        <p:spPr>
          <a:xfrm>
            <a:off x="2037993" y="1251466"/>
            <a:ext cx="10554414" cy="1388745"/>
          </a:xfrm>
          <a:prstGeom prst="rect">
            <a:avLst/>
          </a:prstGeom>
          <a:noFill/>
        </p:spPr>
        <p:txBody>
          <a:bodyPr wrap="square" rtlCol="0" anchor="t"/>
          <a:lstStyle/>
          <a:p>
            <a:pPr marL="0" indent="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Potential Benefits of Genetic Engineering in Animals</a:t>
            </a:r>
            <a:endParaRPr lang="en-US" sz="4374" dirty="0"/>
          </a:p>
        </p:txBody>
      </p:sp>
      <p:sp>
        <p:nvSpPr>
          <p:cNvPr id="1048610" name="Text 3"/>
          <p:cNvSpPr/>
          <p:nvPr/>
        </p:nvSpPr>
        <p:spPr>
          <a:xfrm>
            <a:off x="2037993" y="3195638"/>
            <a:ext cx="3156347" cy="694373"/>
          </a:xfrm>
          <a:prstGeom prst="rect">
            <a:avLst/>
          </a:prstGeom>
          <a:noFill/>
        </p:spPr>
        <p:txBody>
          <a:bodyPr wrap="squar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Agricultural Applications</a:t>
            </a:r>
            <a:endParaRPr lang="en-US" sz="2187" dirty="0"/>
          </a:p>
        </p:txBody>
      </p:sp>
      <p:sp>
        <p:nvSpPr>
          <p:cNvPr id="1048611" name="Text 4"/>
          <p:cNvSpPr/>
          <p:nvPr/>
        </p:nvSpPr>
        <p:spPr>
          <a:xfrm>
            <a:off x="2037993" y="4112181"/>
            <a:ext cx="3156347" cy="2666048"/>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Genetic engineering can improve livestock productivity by enhancing traits like growth rate, meat quality, and milk production. It can also enhance disease resistance, reducing the use of antibiotics and improving animal welfare.</a:t>
            </a:r>
            <a:endParaRPr lang="en-US" sz="1750" dirty="0"/>
          </a:p>
        </p:txBody>
      </p:sp>
      <p:sp>
        <p:nvSpPr>
          <p:cNvPr id="1048612" name="Text 5"/>
          <p:cNvSpPr/>
          <p:nvPr/>
        </p:nvSpPr>
        <p:spPr>
          <a:xfrm>
            <a:off x="5743932" y="3195638"/>
            <a:ext cx="2777490" cy="347186"/>
          </a:xfrm>
          <a:prstGeom prst="rect">
            <a:avLst/>
          </a:prstGeom>
          <a:noFill/>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Medical Research</a:t>
            </a:r>
            <a:endParaRPr lang="en-US" sz="2187" dirty="0"/>
          </a:p>
        </p:txBody>
      </p:sp>
      <p:sp>
        <p:nvSpPr>
          <p:cNvPr id="1048613" name="Text 6"/>
          <p:cNvSpPr/>
          <p:nvPr/>
        </p:nvSpPr>
        <p:spPr>
          <a:xfrm>
            <a:off x="5743932" y="3764994"/>
            <a:ext cx="3156347" cy="2999303"/>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Genetically modified animals serve as models for studying human diseases, allowing researchers to develop and test potential treatments. They also contribute to the production of therapeutic proteins and the development of gene therapies.</a:t>
            </a:r>
            <a:endParaRPr lang="en-US" sz="1750" dirty="0"/>
          </a:p>
        </p:txBody>
      </p:sp>
      <p:sp>
        <p:nvSpPr>
          <p:cNvPr id="1048614" name="Text 7"/>
          <p:cNvSpPr/>
          <p:nvPr/>
        </p:nvSpPr>
        <p:spPr>
          <a:xfrm>
            <a:off x="9449872" y="3195638"/>
            <a:ext cx="3156347" cy="694373"/>
          </a:xfrm>
          <a:prstGeom prst="rect">
            <a:avLst/>
          </a:prstGeom>
          <a:noFill/>
        </p:spPr>
        <p:txBody>
          <a:bodyPr wrap="squar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Environmental Conservation</a:t>
            </a:r>
            <a:endParaRPr lang="en-US" sz="2187" dirty="0"/>
          </a:p>
        </p:txBody>
      </p:sp>
      <p:sp>
        <p:nvSpPr>
          <p:cNvPr id="1048615" name="Text 8"/>
          <p:cNvSpPr/>
          <p:nvPr/>
        </p:nvSpPr>
        <p:spPr>
          <a:xfrm>
            <a:off x="9449872" y="4112181"/>
            <a:ext cx="3156347" cy="2666048"/>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Genetic engineering can be used to create animals that are more resilient to environmental changes, such as climate change or habitat loss. This can contribute to biodiversity conservation efforts.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1048619" name="Shape 0"/>
          <p:cNvSpPr/>
          <p:nvPr/>
        </p:nvSpPr>
        <p:spPr>
          <a:xfrm>
            <a:off x="0" y="0"/>
            <a:ext cx="14630400" cy="8229600"/>
          </a:xfrm>
          <a:prstGeom prst="rect">
            <a:avLst/>
          </a:prstGeom>
          <a:solidFill>
            <a:srgbClr val="0C0C0E"/>
          </a:solidFill>
        </p:spPr>
      </p:sp>
      <p:sp>
        <p:nvSpPr>
          <p:cNvPr id="1048620" name="Shape 1"/>
          <p:cNvSpPr/>
          <p:nvPr/>
        </p:nvSpPr>
        <p:spPr>
          <a:xfrm>
            <a:off x="0" y="0"/>
            <a:ext cx="14630400" cy="8229600"/>
          </a:xfrm>
          <a:prstGeom prst="rect">
            <a:avLst/>
          </a:prstGeom>
          <a:solidFill>
            <a:srgbClr val="F3F3F7"/>
          </a:solidFill>
        </p:spPr>
      </p:sp>
      <p:sp>
        <p:nvSpPr>
          <p:cNvPr id="1048621" name="Text 2"/>
          <p:cNvSpPr/>
          <p:nvPr/>
        </p:nvSpPr>
        <p:spPr>
          <a:xfrm>
            <a:off x="2037993" y="676632"/>
            <a:ext cx="9516666" cy="694373"/>
          </a:xfrm>
          <a:prstGeom prst="rect">
            <a:avLst/>
          </a:prstGeom>
          <a:noFill/>
        </p:spPr>
        <p:txBody>
          <a:bodyPr wrap="none" rtlCol="0" anchor="t"/>
          <a:lstStyle/>
          <a:p>
            <a:pPr marL="0" indent="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Ethical Considerations and Concerns</a:t>
            </a:r>
            <a:endParaRPr lang="en-US" sz="4374" dirty="0"/>
          </a:p>
        </p:txBody>
      </p:sp>
      <p:sp>
        <p:nvSpPr>
          <p:cNvPr id="1048622" name="Shape 3"/>
          <p:cNvSpPr/>
          <p:nvPr/>
        </p:nvSpPr>
        <p:spPr>
          <a:xfrm>
            <a:off x="2037993" y="1815346"/>
            <a:ext cx="5166122" cy="2591038"/>
          </a:xfrm>
          <a:prstGeom prst="roundRect">
            <a:avLst>
              <a:gd name="adj" fmla="val 5145"/>
            </a:avLst>
          </a:prstGeom>
          <a:solidFill>
            <a:srgbClr val="DEDEE9"/>
          </a:solidFill>
        </p:spPr>
      </p:sp>
      <p:sp>
        <p:nvSpPr>
          <p:cNvPr id="1048623" name="Text 4"/>
          <p:cNvSpPr/>
          <p:nvPr/>
        </p:nvSpPr>
        <p:spPr>
          <a:xfrm>
            <a:off x="2260163" y="2037517"/>
            <a:ext cx="2777490" cy="347186"/>
          </a:xfrm>
          <a:prstGeom prst="rect">
            <a:avLst/>
          </a:prstGeom>
          <a:noFill/>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Animal Welfare</a:t>
            </a:r>
            <a:endParaRPr lang="en-US" sz="2187" dirty="0"/>
          </a:p>
        </p:txBody>
      </p:sp>
      <p:sp>
        <p:nvSpPr>
          <p:cNvPr id="1048624" name="Text 5"/>
          <p:cNvSpPr/>
          <p:nvPr/>
        </p:nvSpPr>
        <p:spPr>
          <a:xfrm>
            <a:off x="2260163" y="2517934"/>
            <a:ext cx="4721781" cy="1666280"/>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Concerns exist about the potential for genetic engineering to compromise animal welfare. Altering an animal's genetic makeup could lead to unforeseen health problems, discomfort, or altered behavior.</a:t>
            </a:r>
            <a:endParaRPr lang="en-US" sz="1750" dirty="0"/>
          </a:p>
        </p:txBody>
      </p:sp>
      <p:sp>
        <p:nvSpPr>
          <p:cNvPr id="1048625" name="Shape 6"/>
          <p:cNvSpPr/>
          <p:nvPr/>
        </p:nvSpPr>
        <p:spPr>
          <a:xfrm>
            <a:off x="7426285" y="1815346"/>
            <a:ext cx="5166122" cy="2591038"/>
          </a:xfrm>
          <a:prstGeom prst="roundRect">
            <a:avLst>
              <a:gd name="adj" fmla="val 5145"/>
            </a:avLst>
          </a:prstGeom>
          <a:solidFill>
            <a:srgbClr val="DEDEE9"/>
          </a:solidFill>
        </p:spPr>
      </p:sp>
      <p:sp>
        <p:nvSpPr>
          <p:cNvPr id="1048626" name="Text 7"/>
          <p:cNvSpPr/>
          <p:nvPr/>
        </p:nvSpPr>
        <p:spPr>
          <a:xfrm>
            <a:off x="7648456" y="2037517"/>
            <a:ext cx="3393877" cy="347186"/>
          </a:xfrm>
          <a:prstGeom prst="rect">
            <a:avLst/>
          </a:prstGeom>
          <a:noFill/>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Unintended Consequences</a:t>
            </a:r>
            <a:endParaRPr lang="en-US" sz="2187" dirty="0"/>
          </a:p>
        </p:txBody>
      </p:sp>
      <p:sp>
        <p:nvSpPr>
          <p:cNvPr id="1048627" name="Text 8"/>
          <p:cNvSpPr/>
          <p:nvPr/>
        </p:nvSpPr>
        <p:spPr>
          <a:xfrm>
            <a:off x="7648456" y="2517934"/>
            <a:ext cx="4721781" cy="1666280"/>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The unintended consequences of genetic modification remain a concern. Introducing new genes could disrupt existing biological processes, potentially leading to unexpected and harmful effects.</a:t>
            </a:r>
            <a:endParaRPr lang="en-US" sz="1750" dirty="0"/>
          </a:p>
        </p:txBody>
      </p:sp>
      <p:sp>
        <p:nvSpPr>
          <p:cNvPr id="1048628" name="Shape 9"/>
          <p:cNvSpPr/>
          <p:nvPr/>
        </p:nvSpPr>
        <p:spPr>
          <a:xfrm>
            <a:off x="2037993" y="4628555"/>
            <a:ext cx="5166122" cy="2924294"/>
          </a:xfrm>
          <a:prstGeom prst="roundRect">
            <a:avLst>
              <a:gd name="adj" fmla="val 4559"/>
            </a:avLst>
          </a:prstGeom>
          <a:solidFill>
            <a:srgbClr val="DEDEE9"/>
          </a:solidFill>
        </p:spPr>
      </p:sp>
      <p:sp>
        <p:nvSpPr>
          <p:cNvPr id="1048629" name="Text 10"/>
          <p:cNvSpPr/>
          <p:nvPr/>
        </p:nvSpPr>
        <p:spPr>
          <a:xfrm>
            <a:off x="2260163" y="4850725"/>
            <a:ext cx="2777490" cy="347186"/>
          </a:xfrm>
          <a:prstGeom prst="rect">
            <a:avLst/>
          </a:prstGeom>
          <a:noFill/>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Ethical Boundaries</a:t>
            </a:r>
            <a:endParaRPr lang="en-US" sz="2187" dirty="0"/>
          </a:p>
        </p:txBody>
      </p:sp>
      <p:sp>
        <p:nvSpPr>
          <p:cNvPr id="1048630" name="Text 11"/>
          <p:cNvSpPr/>
          <p:nvPr/>
        </p:nvSpPr>
        <p:spPr>
          <a:xfrm>
            <a:off x="2260163" y="5331143"/>
            <a:ext cx="4721781" cy="1999536"/>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Questions arise about the ethical boundaries of genetic engineering. Should we modify animals for our own benefit, even if it compromises their natural state? How much control do we have over the evolutionary trajectory of species?</a:t>
            </a:r>
            <a:endParaRPr lang="en-US" sz="1750" dirty="0"/>
          </a:p>
        </p:txBody>
      </p:sp>
      <p:sp>
        <p:nvSpPr>
          <p:cNvPr id="1048631" name="Shape 12"/>
          <p:cNvSpPr/>
          <p:nvPr/>
        </p:nvSpPr>
        <p:spPr>
          <a:xfrm>
            <a:off x="7426285" y="4628555"/>
            <a:ext cx="5166122" cy="2924294"/>
          </a:xfrm>
          <a:prstGeom prst="roundRect">
            <a:avLst>
              <a:gd name="adj" fmla="val 4559"/>
            </a:avLst>
          </a:prstGeom>
          <a:solidFill>
            <a:srgbClr val="DEDEE9"/>
          </a:solidFill>
        </p:spPr>
      </p:sp>
      <p:sp>
        <p:nvSpPr>
          <p:cNvPr id="1048632" name="Text 13"/>
          <p:cNvSpPr/>
          <p:nvPr/>
        </p:nvSpPr>
        <p:spPr>
          <a:xfrm>
            <a:off x="7648456" y="4850725"/>
            <a:ext cx="2777490" cy="347186"/>
          </a:xfrm>
          <a:prstGeom prst="rect">
            <a:avLst/>
          </a:prstGeom>
          <a:noFill/>
        </p:spPr>
        <p:txBody>
          <a:bodyPr wrap="none" rtlCol="0" anchor="t"/>
          <a:lstStyle/>
          <a:p>
            <a:pPr marL="0" indent="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Genetic Inequality</a:t>
            </a:r>
            <a:endParaRPr lang="en-US" sz="2187" dirty="0"/>
          </a:p>
        </p:txBody>
      </p:sp>
      <p:sp>
        <p:nvSpPr>
          <p:cNvPr id="1048633" name="Text 14"/>
          <p:cNvSpPr/>
          <p:nvPr/>
        </p:nvSpPr>
        <p:spPr>
          <a:xfrm>
            <a:off x="7648456" y="5331143"/>
            <a:ext cx="4721781" cy="1666280"/>
          </a:xfrm>
          <a:prstGeom prst="rect">
            <a:avLst/>
          </a:prstGeom>
          <a:noFill/>
        </p:spPr>
        <p:txBody>
          <a:bodyPr wrap="square" rtlCol="0" anchor="t"/>
          <a:lstStyle/>
          <a:p>
            <a:pPr marL="0" indent="0">
              <a:lnSpc>
                <a:spcPts val="2624"/>
              </a:lnSpc>
              <a:buNone/>
            </a:pPr>
            <a:r>
              <a:rPr lang="en-US" sz="1750" dirty="0">
                <a:solidFill>
                  <a:srgbClr val="39393C"/>
                </a:solidFill>
                <a:latin typeface="Open Sans" pitchFamily="34" charset="0"/>
                <a:ea typeface="Open Sans" pitchFamily="34" charset="-122"/>
                <a:cs typeface="Open Sans" pitchFamily="34" charset="-120"/>
              </a:rPr>
              <a:t>Concerns exist about the potential for genetic engineering to create genetic inequalities between animals. This could lead to social stratification and exploitation within animal populations.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1048637" name="Shape 0"/>
          <p:cNvSpPr/>
          <p:nvPr/>
        </p:nvSpPr>
        <p:spPr>
          <a:xfrm>
            <a:off x="0" y="0"/>
            <a:ext cx="14630400" cy="8229600"/>
          </a:xfrm>
          <a:prstGeom prst="rect">
            <a:avLst/>
          </a:prstGeom>
          <a:solidFill>
            <a:srgbClr val="0C0C0E"/>
          </a:solidFill>
        </p:spPr>
      </p:sp>
      <p:sp>
        <p:nvSpPr>
          <p:cNvPr id="1048638" name="Shape 1"/>
          <p:cNvSpPr/>
          <p:nvPr/>
        </p:nvSpPr>
        <p:spPr>
          <a:xfrm>
            <a:off x="0" y="0"/>
            <a:ext cx="14630400" cy="8231386"/>
          </a:xfrm>
          <a:prstGeom prst="rect">
            <a:avLst/>
          </a:prstGeom>
          <a:solidFill>
            <a:srgbClr val="F3F3F7"/>
          </a:solidFill>
        </p:spPr>
      </p:sp>
      <p:sp>
        <p:nvSpPr>
          <p:cNvPr id="1048639" name="Text 2"/>
          <p:cNvSpPr/>
          <p:nvPr/>
        </p:nvSpPr>
        <p:spPr>
          <a:xfrm>
            <a:off x="2643545" y="540901"/>
            <a:ext cx="8971359" cy="614601"/>
          </a:xfrm>
          <a:prstGeom prst="rect">
            <a:avLst/>
          </a:prstGeom>
          <a:noFill/>
        </p:spPr>
        <p:txBody>
          <a:bodyPr wrap="none" rtlCol="0" anchor="t"/>
          <a:lstStyle/>
          <a:p>
            <a:pPr marL="0" indent="0">
              <a:lnSpc>
                <a:spcPts val="4840"/>
              </a:lnSpc>
              <a:buNone/>
            </a:pPr>
            <a:r>
              <a:rPr lang="en-US" sz="3872" b="1" dirty="0">
                <a:solidFill>
                  <a:srgbClr val="101014"/>
                </a:solidFill>
                <a:latin typeface="Playfair Display" pitchFamily="34" charset="0"/>
                <a:ea typeface="Playfair Display" pitchFamily="34" charset="-122"/>
                <a:cs typeface="Playfair Display" pitchFamily="34" charset="-120"/>
              </a:rPr>
              <a:t>Regulatory Frameworks and Guidelines</a:t>
            </a:r>
            <a:endParaRPr lang="en-US" sz="3872" dirty="0"/>
          </a:p>
        </p:txBody>
      </p:sp>
      <p:pic>
        <p:nvPicPr>
          <p:cNvPr id="2097158" name="Image 0" descr="preencoded.png"/>
          <p:cNvPicPr>
            <a:picLocks noChangeAspect="1"/>
          </p:cNvPicPr>
          <p:nvPr/>
        </p:nvPicPr>
        <p:blipFill>
          <a:blip r:embed="rId3"/>
          <a:stretch>
            <a:fillRect/>
          </a:stretch>
        </p:blipFill>
        <p:spPr>
          <a:xfrm>
            <a:off x="2643545" y="1548884"/>
            <a:ext cx="2335768" cy="786765"/>
          </a:xfrm>
          <a:prstGeom prst="rect">
            <a:avLst/>
          </a:prstGeom>
        </p:spPr>
      </p:pic>
      <p:sp>
        <p:nvSpPr>
          <p:cNvPr id="1048640" name="Text 3"/>
          <p:cNvSpPr/>
          <p:nvPr/>
        </p:nvSpPr>
        <p:spPr>
          <a:xfrm>
            <a:off x="2840236" y="2630686"/>
            <a:ext cx="1942386" cy="307300"/>
          </a:xfrm>
          <a:prstGeom prst="rect">
            <a:avLst/>
          </a:prstGeom>
          <a:noFill/>
        </p:spPr>
        <p:txBody>
          <a:bodyPr wrap="none" rtlCol="0" anchor="t"/>
          <a:lstStyle/>
          <a:p>
            <a:pPr marL="0" indent="0" algn="l">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Risk Assessment</a:t>
            </a:r>
            <a:endParaRPr lang="en-US" sz="1936" dirty="0"/>
          </a:p>
        </p:txBody>
      </p:sp>
      <p:sp>
        <p:nvSpPr>
          <p:cNvPr id="1048641" name="Text 4"/>
          <p:cNvSpPr/>
          <p:nvPr/>
        </p:nvSpPr>
        <p:spPr>
          <a:xfrm>
            <a:off x="2840236" y="3055977"/>
            <a:ext cx="1942386" cy="4425553"/>
          </a:xfrm>
          <a:prstGeom prst="rect">
            <a:avLst/>
          </a:prstGeom>
          <a:noFill/>
        </p:spPr>
        <p:txBody>
          <a:bodyPr wrap="square" rtlCol="0" anchor="t"/>
          <a:lstStyle/>
          <a:p>
            <a:pPr marL="0" indent="0" algn="l">
              <a:lnSpc>
                <a:spcPts val="2323"/>
              </a:lnSpc>
              <a:buNone/>
            </a:pPr>
            <a:r>
              <a:rPr lang="en-US" sz="1549" dirty="0">
                <a:solidFill>
                  <a:srgbClr val="39393C"/>
                </a:solidFill>
                <a:latin typeface="Open Sans" pitchFamily="34" charset="0"/>
                <a:ea typeface="Open Sans" pitchFamily="34" charset="-122"/>
                <a:cs typeface="Open Sans" pitchFamily="34" charset="-120"/>
              </a:rPr>
              <a:t>Regulatory bodies conduct thorough risk assessments to evaluate the potential risks associated with genetically modified animals. These assessments focus on the potential for unintended consequences, environmental impact, and animal welfare concerns.</a:t>
            </a:r>
            <a:endParaRPr lang="en-US" sz="1549" dirty="0"/>
          </a:p>
        </p:txBody>
      </p:sp>
      <p:pic>
        <p:nvPicPr>
          <p:cNvPr id="2097159" name="Image 1" descr="preencoded.png"/>
          <p:cNvPicPr>
            <a:picLocks noChangeAspect="1"/>
          </p:cNvPicPr>
          <p:nvPr/>
        </p:nvPicPr>
        <p:blipFill>
          <a:blip r:embed="rId4"/>
          <a:stretch>
            <a:fillRect/>
          </a:stretch>
        </p:blipFill>
        <p:spPr>
          <a:xfrm>
            <a:off x="4979313" y="1548884"/>
            <a:ext cx="2335768" cy="786765"/>
          </a:xfrm>
          <a:prstGeom prst="rect">
            <a:avLst/>
          </a:prstGeom>
        </p:spPr>
      </p:pic>
      <p:sp>
        <p:nvSpPr>
          <p:cNvPr id="1048642" name="Text 5"/>
          <p:cNvSpPr/>
          <p:nvPr/>
        </p:nvSpPr>
        <p:spPr>
          <a:xfrm>
            <a:off x="5176004" y="2630686"/>
            <a:ext cx="1942386" cy="307300"/>
          </a:xfrm>
          <a:prstGeom prst="rect">
            <a:avLst/>
          </a:prstGeom>
          <a:noFill/>
        </p:spPr>
        <p:txBody>
          <a:bodyPr wrap="none" rtlCol="0" anchor="t"/>
          <a:lstStyle/>
          <a:p>
            <a:pPr marL="0" indent="0" algn="l">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Ethical Review</a:t>
            </a:r>
            <a:endParaRPr lang="en-US" sz="1936" dirty="0"/>
          </a:p>
        </p:txBody>
      </p:sp>
      <p:sp>
        <p:nvSpPr>
          <p:cNvPr id="1048643" name="Text 6"/>
          <p:cNvSpPr/>
          <p:nvPr/>
        </p:nvSpPr>
        <p:spPr>
          <a:xfrm>
            <a:off x="5176004" y="3055977"/>
            <a:ext cx="1942386" cy="3245406"/>
          </a:xfrm>
          <a:prstGeom prst="rect">
            <a:avLst/>
          </a:prstGeom>
          <a:noFill/>
        </p:spPr>
        <p:txBody>
          <a:bodyPr wrap="square" rtlCol="0" anchor="t"/>
          <a:lstStyle/>
          <a:p>
            <a:pPr marL="0" indent="0" algn="l">
              <a:lnSpc>
                <a:spcPts val="2323"/>
              </a:lnSpc>
              <a:buNone/>
            </a:pPr>
            <a:r>
              <a:rPr lang="en-US" sz="1549" dirty="0">
                <a:solidFill>
                  <a:srgbClr val="39393C"/>
                </a:solidFill>
                <a:latin typeface="Open Sans" pitchFamily="34" charset="0"/>
                <a:ea typeface="Open Sans" pitchFamily="34" charset="-122"/>
                <a:cs typeface="Open Sans" pitchFamily="34" charset="-120"/>
              </a:rPr>
              <a:t>Ethical review boards assess the ethical implications of genetic engineering research and applications. They consider the potential benefits, risks, and long-term consequences of these technologies.</a:t>
            </a:r>
            <a:endParaRPr lang="en-US" sz="1549" dirty="0"/>
          </a:p>
        </p:txBody>
      </p:sp>
      <p:pic>
        <p:nvPicPr>
          <p:cNvPr id="2097160" name="Image 2" descr="preencoded.png"/>
          <p:cNvPicPr>
            <a:picLocks noChangeAspect="1"/>
          </p:cNvPicPr>
          <p:nvPr/>
        </p:nvPicPr>
        <p:blipFill>
          <a:blip r:embed="rId5"/>
          <a:stretch>
            <a:fillRect/>
          </a:stretch>
        </p:blipFill>
        <p:spPr>
          <a:xfrm>
            <a:off x="7315081" y="1548884"/>
            <a:ext cx="2335768" cy="786765"/>
          </a:xfrm>
          <a:prstGeom prst="rect">
            <a:avLst/>
          </a:prstGeom>
        </p:spPr>
      </p:pic>
      <p:sp>
        <p:nvSpPr>
          <p:cNvPr id="1048644" name="Text 7"/>
          <p:cNvSpPr/>
          <p:nvPr/>
        </p:nvSpPr>
        <p:spPr>
          <a:xfrm>
            <a:off x="7511772" y="2630686"/>
            <a:ext cx="1942386" cy="614601"/>
          </a:xfrm>
          <a:prstGeom prst="rect">
            <a:avLst/>
          </a:prstGeom>
          <a:noFill/>
        </p:spPr>
        <p:txBody>
          <a:bodyPr wrap="square" rtlCol="0" anchor="t"/>
          <a:lstStyle/>
          <a:p>
            <a:pPr marL="0" indent="0" algn="l">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Transparency and Labeling</a:t>
            </a:r>
            <a:endParaRPr lang="en-US" sz="1936" dirty="0"/>
          </a:p>
        </p:txBody>
      </p:sp>
      <p:sp>
        <p:nvSpPr>
          <p:cNvPr id="1048645" name="Text 8"/>
          <p:cNvSpPr/>
          <p:nvPr/>
        </p:nvSpPr>
        <p:spPr>
          <a:xfrm>
            <a:off x="7511772" y="3363278"/>
            <a:ext cx="1942386" cy="3835479"/>
          </a:xfrm>
          <a:prstGeom prst="rect">
            <a:avLst/>
          </a:prstGeom>
          <a:noFill/>
        </p:spPr>
        <p:txBody>
          <a:bodyPr wrap="square" rtlCol="0" anchor="t"/>
          <a:lstStyle/>
          <a:p>
            <a:pPr marL="0" indent="0" algn="l">
              <a:lnSpc>
                <a:spcPts val="2323"/>
              </a:lnSpc>
              <a:buNone/>
            </a:pPr>
            <a:r>
              <a:rPr lang="en-US" sz="1549" dirty="0">
                <a:solidFill>
                  <a:srgbClr val="39393C"/>
                </a:solidFill>
                <a:latin typeface="Open Sans" pitchFamily="34" charset="0"/>
                <a:ea typeface="Open Sans" pitchFamily="34" charset="-122"/>
                <a:cs typeface="Open Sans" pitchFamily="34" charset="-120"/>
              </a:rPr>
              <a:t>Transparency and labeling requirements are implemented to ensure consumers are informed about the presence of genetically modified products in the food supply. This promotes informed decision-making and consumer trust.</a:t>
            </a:r>
            <a:endParaRPr lang="en-US" sz="1549" dirty="0"/>
          </a:p>
        </p:txBody>
      </p:sp>
      <p:pic>
        <p:nvPicPr>
          <p:cNvPr id="2097161" name="Image 3" descr="preencoded.png"/>
          <p:cNvPicPr>
            <a:picLocks noChangeAspect="1"/>
          </p:cNvPicPr>
          <p:nvPr/>
        </p:nvPicPr>
        <p:blipFill>
          <a:blip r:embed="rId6"/>
          <a:stretch>
            <a:fillRect/>
          </a:stretch>
        </p:blipFill>
        <p:spPr>
          <a:xfrm>
            <a:off x="9650849" y="1548884"/>
            <a:ext cx="2335887" cy="786765"/>
          </a:xfrm>
          <a:prstGeom prst="rect">
            <a:avLst/>
          </a:prstGeom>
        </p:spPr>
      </p:pic>
      <p:sp>
        <p:nvSpPr>
          <p:cNvPr id="1048646" name="Text 9"/>
          <p:cNvSpPr/>
          <p:nvPr/>
        </p:nvSpPr>
        <p:spPr>
          <a:xfrm>
            <a:off x="9847540" y="2630686"/>
            <a:ext cx="1942505" cy="614601"/>
          </a:xfrm>
          <a:prstGeom prst="rect">
            <a:avLst/>
          </a:prstGeom>
          <a:noFill/>
        </p:spPr>
        <p:txBody>
          <a:bodyPr wrap="square" rtlCol="0" anchor="t"/>
          <a:lstStyle/>
          <a:p>
            <a:pPr marL="0" indent="0" algn="l">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International Collaboration</a:t>
            </a:r>
            <a:endParaRPr lang="en-US" sz="1936" dirty="0"/>
          </a:p>
        </p:txBody>
      </p:sp>
      <p:sp>
        <p:nvSpPr>
          <p:cNvPr id="1048647" name="Text 10"/>
          <p:cNvSpPr/>
          <p:nvPr/>
        </p:nvSpPr>
        <p:spPr>
          <a:xfrm>
            <a:off x="9847540" y="3363278"/>
            <a:ext cx="1942505" cy="4130516"/>
          </a:xfrm>
          <a:prstGeom prst="rect">
            <a:avLst/>
          </a:prstGeom>
          <a:noFill/>
        </p:spPr>
        <p:txBody>
          <a:bodyPr wrap="square" rtlCol="0" anchor="t"/>
          <a:lstStyle/>
          <a:p>
            <a:pPr marL="0" indent="0" algn="l">
              <a:lnSpc>
                <a:spcPts val="2323"/>
              </a:lnSpc>
              <a:buNone/>
            </a:pPr>
            <a:r>
              <a:rPr lang="en-US" sz="1549" dirty="0">
                <a:solidFill>
                  <a:srgbClr val="39393C"/>
                </a:solidFill>
                <a:latin typeface="Open Sans" pitchFamily="34" charset="0"/>
                <a:ea typeface="Open Sans" pitchFamily="34" charset="-122"/>
                <a:cs typeface="Open Sans" pitchFamily="34" charset="-120"/>
              </a:rPr>
              <a:t>International collaboration is essential for establishing consistent regulations and guidelines for genetic engineering. This ensures a coordinated approach to addressing the global implications of this technology.</a:t>
            </a:r>
            <a:endParaRPr lang="en-US" sz="154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1048651" name="Shape 0"/>
          <p:cNvSpPr/>
          <p:nvPr/>
        </p:nvSpPr>
        <p:spPr>
          <a:xfrm>
            <a:off x="0" y="0"/>
            <a:ext cx="14630400" cy="8229600"/>
          </a:xfrm>
          <a:prstGeom prst="rect">
            <a:avLst/>
          </a:prstGeom>
          <a:solidFill>
            <a:srgbClr val="0C0C0E"/>
          </a:solidFill>
        </p:spPr>
      </p:sp>
      <p:sp>
        <p:nvSpPr>
          <p:cNvPr id="1048652" name="Shape 1"/>
          <p:cNvSpPr/>
          <p:nvPr/>
        </p:nvSpPr>
        <p:spPr>
          <a:xfrm>
            <a:off x="0" y="0"/>
            <a:ext cx="14630400" cy="8229600"/>
          </a:xfrm>
          <a:prstGeom prst="rect">
            <a:avLst/>
          </a:prstGeom>
          <a:solidFill>
            <a:srgbClr val="F3F3F7"/>
          </a:solidFill>
        </p:spPr>
      </p:sp>
      <p:sp>
        <p:nvSpPr>
          <p:cNvPr id="1048653" name="Text 2"/>
          <p:cNvSpPr/>
          <p:nvPr/>
        </p:nvSpPr>
        <p:spPr>
          <a:xfrm>
            <a:off x="2199084" y="593050"/>
            <a:ext cx="9549170" cy="673060"/>
          </a:xfrm>
          <a:prstGeom prst="rect">
            <a:avLst/>
          </a:prstGeom>
          <a:noFill/>
        </p:spPr>
        <p:txBody>
          <a:bodyPr wrap="none" rtlCol="0" anchor="t"/>
          <a:lstStyle/>
          <a:p>
            <a:pPr marL="0" indent="0">
              <a:lnSpc>
                <a:spcPts val="5301"/>
              </a:lnSpc>
              <a:buNone/>
            </a:pPr>
            <a:r>
              <a:rPr lang="en-US" sz="4241" b="1" dirty="0">
                <a:solidFill>
                  <a:srgbClr val="101014"/>
                </a:solidFill>
                <a:latin typeface="Playfair Display" pitchFamily="34" charset="0"/>
                <a:ea typeface="Playfair Display" pitchFamily="34" charset="-122"/>
                <a:cs typeface="Playfair Display" pitchFamily="34" charset="-120"/>
              </a:rPr>
              <a:t>Current Applications and Case Studies</a:t>
            </a:r>
            <a:endParaRPr lang="en-US" sz="4241" dirty="0"/>
          </a:p>
        </p:txBody>
      </p:sp>
      <p:sp>
        <p:nvSpPr>
          <p:cNvPr id="1048654" name="Shape 3"/>
          <p:cNvSpPr/>
          <p:nvPr/>
        </p:nvSpPr>
        <p:spPr>
          <a:xfrm>
            <a:off x="2199084" y="1696879"/>
            <a:ext cx="10231160" cy="596622"/>
          </a:xfrm>
          <a:prstGeom prst="rect">
            <a:avLst/>
          </a:prstGeom>
          <a:solidFill>
            <a:srgbClr val="DEDEE9"/>
          </a:solidFill>
        </p:spPr>
      </p:sp>
      <p:sp>
        <p:nvSpPr>
          <p:cNvPr id="1048655" name="Text 4"/>
          <p:cNvSpPr/>
          <p:nvPr/>
        </p:nvSpPr>
        <p:spPr>
          <a:xfrm>
            <a:off x="2415778" y="1833682"/>
            <a:ext cx="2975372" cy="323017"/>
          </a:xfrm>
          <a:prstGeom prst="rect">
            <a:avLst/>
          </a:prstGeom>
          <a:noFill/>
        </p:spPr>
        <p:txBody>
          <a:bodyPr wrap="non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Application</a:t>
            </a:r>
            <a:endParaRPr lang="en-US" sz="1696" dirty="0"/>
          </a:p>
        </p:txBody>
      </p:sp>
      <p:sp>
        <p:nvSpPr>
          <p:cNvPr id="1048656" name="Text 5"/>
          <p:cNvSpPr/>
          <p:nvPr/>
        </p:nvSpPr>
        <p:spPr>
          <a:xfrm>
            <a:off x="5829538" y="1833682"/>
            <a:ext cx="2971562" cy="323017"/>
          </a:xfrm>
          <a:prstGeom prst="rect">
            <a:avLst/>
          </a:prstGeom>
          <a:noFill/>
        </p:spPr>
        <p:txBody>
          <a:bodyPr wrap="non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Description</a:t>
            </a:r>
            <a:endParaRPr lang="en-US" sz="1696" dirty="0"/>
          </a:p>
        </p:txBody>
      </p:sp>
      <p:sp>
        <p:nvSpPr>
          <p:cNvPr id="1048657" name="Text 6"/>
          <p:cNvSpPr/>
          <p:nvPr/>
        </p:nvSpPr>
        <p:spPr>
          <a:xfrm>
            <a:off x="9239488" y="1833682"/>
            <a:ext cx="2975372" cy="323017"/>
          </a:xfrm>
          <a:prstGeom prst="rect">
            <a:avLst/>
          </a:prstGeom>
          <a:noFill/>
        </p:spPr>
        <p:txBody>
          <a:bodyPr wrap="non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Example</a:t>
            </a:r>
            <a:endParaRPr lang="en-US" sz="1696" dirty="0"/>
          </a:p>
        </p:txBody>
      </p:sp>
      <p:sp>
        <p:nvSpPr>
          <p:cNvPr id="1048658" name="Text 7"/>
          <p:cNvSpPr/>
          <p:nvPr/>
        </p:nvSpPr>
        <p:spPr>
          <a:xfrm>
            <a:off x="2415778" y="2430304"/>
            <a:ext cx="2975372" cy="323017"/>
          </a:xfrm>
          <a:prstGeom prst="rect">
            <a:avLst/>
          </a:prstGeom>
          <a:noFill/>
        </p:spPr>
        <p:txBody>
          <a:bodyPr wrap="non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Disease Resistance</a:t>
            </a:r>
            <a:endParaRPr lang="en-US" sz="1696" dirty="0"/>
          </a:p>
        </p:txBody>
      </p:sp>
      <p:sp>
        <p:nvSpPr>
          <p:cNvPr id="1048659" name="Text 8"/>
          <p:cNvSpPr/>
          <p:nvPr/>
        </p:nvSpPr>
        <p:spPr>
          <a:xfrm>
            <a:off x="5829538" y="2430304"/>
            <a:ext cx="2971562" cy="1615083"/>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Animals genetically engineered to resist specific diseases, reducing the need for antibiotics and improving animal health.</a:t>
            </a:r>
            <a:endParaRPr lang="en-US" sz="1696" dirty="0"/>
          </a:p>
        </p:txBody>
      </p:sp>
      <p:sp>
        <p:nvSpPr>
          <p:cNvPr id="1048660" name="Text 9"/>
          <p:cNvSpPr/>
          <p:nvPr/>
        </p:nvSpPr>
        <p:spPr>
          <a:xfrm>
            <a:off x="9239488" y="2430304"/>
            <a:ext cx="2975372" cy="969050"/>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Genetically modified pigs resistant to African swine fever.</a:t>
            </a:r>
            <a:endParaRPr lang="en-US" sz="1696" dirty="0"/>
          </a:p>
        </p:txBody>
      </p:sp>
      <p:sp>
        <p:nvSpPr>
          <p:cNvPr id="1048661" name="Shape 10"/>
          <p:cNvSpPr/>
          <p:nvPr/>
        </p:nvSpPr>
        <p:spPr>
          <a:xfrm>
            <a:off x="2199084" y="4182189"/>
            <a:ext cx="10231160" cy="1565672"/>
          </a:xfrm>
          <a:prstGeom prst="rect">
            <a:avLst/>
          </a:prstGeom>
          <a:solidFill>
            <a:srgbClr val="DEDEE9"/>
          </a:solidFill>
        </p:spPr>
      </p:sp>
      <p:sp>
        <p:nvSpPr>
          <p:cNvPr id="1048662" name="Text 11"/>
          <p:cNvSpPr/>
          <p:nvPr/>
        </p:nvSpPr>
        <p:spPr>
          <a:xfrm>
            <a:off x="2415778" y="4318992"/>
            <a:ext cx="2975372" cy="323017"/>
          </a:xfrm>
          <a:prstGeom prst="rect">
            <a:avLst/>
          </a:prstGeom>
          <a:noFill/>
        </p:spPr>
        <p:txBody>
          <a:bodyPr wrap="non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Enhanced Growth</a:t>
            </a:r>
            <a:endParaRPr lang="en-US" sz="1696" dirty="0"/>
          </a:p>
        </p:txBody>
      </p:sp>
      <p:sp>
        <p:nvSpPr>
          <p:cNvPr id="1048663" name="Text 12"/>
          <p:cNvSpPr/>
          <p:nvPr/>
        </p:nvSpPr>
        <p:spPr>
          <a:xfrm>
            <a:off x="5829538" y="4318992"/>
            <a:ext cx="2971562" cy="1292066"/>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Animals with increased growth rates, leading to more efficient food production.</a:t>
            </a:r>
            <a:endParaRPr lang="en-US" sz="1696" dirty="0"/>
          </a:p>
        </p:txBody>
      </p:sp>
      <p:sp>
        <p:nvSpPr>
          <p:cNvPr id="1048664" name="Text 13"/>
          <p:cNvSpPr/>
          <p:nvPr/>
        </p:nvSpPr>
        <p:spPr>
          <a:xfrm>
            <a:off x="9239488" y="4318992"/>
            <a:ext cx="2975372" cy="646033"/>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Genetically modified salmon with faster growth rates.</a:t>
            </a:r>
            <a:endParaRPr lang="en-US" sz="1696" dirty="0"/>
          </a:p>
        </p:txBody>
      </p:sp>
      <p:sp>
        <p:nvSpPr>
          <p:cNvPr id="1048665" name="Text 14"/>
          <p:cNvSpPr/>
          <p:nvPr/>
        </p:nvSpPr>
        <p:spPr>
          <a:xfrm>
            <a:off x="2415778" y="5884664"/>
            <a:ext cx="2975372" cy="646033"/>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Therapeutic Protein Production</a:t>
            </a:r>
            <a:endParaRPr lang="en-US" sz="1696" dirty="0"/>
          </a:p>
        </p:txBody>
      </p:sp>
      <p:sp>
        <p:nvSpPr>
          <p:cNvPr id="1048666" name="Text 15"/>
          <p:cNvSpPr/>
          <p:nvPr/>
        </p:nvSpPr>
        <p:spPr>
          <a:xfrm>
            <a:off x="5829538" y="5884664"/>
            <a:ext cx="2971562" cy="1615083"/>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Animals engineered to produce therapeutic proteins in their milk, eggs, or blood, offering new treatments for human diseases.</a:t>
            </a:r>
            <a:endParaRPr lang="en-US" sz="1696" dirty="0"/>
          </a:p>
        </p:txBody>
      </p:sp>
      <p:sp>
        <p:nvSpPr>
          <p:cNvPr id="1048667" name="Text 16"/>
          <p:cNvSpPr/>
          <p:nvPr/>
        </p:nvSpPr>
        <p:spPr>
          <a:xfrm>
            <a:off x="9239488" y="5884664"/>
            <a:ext cx="2975372" cy="1292066"/>
          </a:xfrm>
          <a:prstGeom prst="rect">
            <a:avLst/>
          </a:prstGeom>
          <a:noFill/>
        </p:spPr>
        <p:txBody>
          <a:bodyPr wrap="square" rtlCol="0" anchor="t"/>
          <a:lstStyle/>
          <a:p>
            <a:pPr marL="0" indent="0">
              <a:lnSpc>
                <a:spcPts val="2544"/>
              </a:lnSpc>
              <a:buNone/>
            </a:pPr>
            <a:r>
              <a:rPr lang="en-US" sz="1696" dirty="0">
                <a:solidFill>
                  <a:srgbClr val="39393C"/>
                </a:solidFill>
                <a:latin typeface="Open Sans" pitchFamily="34" charset="0"/>
                <a:ea typeface="Open Sans" pitchFamily="34" charset="-122"/>
                <a:cs typeface="Open Sans" pitchFamily="34" charset="-120"/>
              </a:rPr>
              <a:t>Genetically modified goats producing antithrombin, a protein used to treat blood clotting disorders.</a:t>
            </a:r>
            <a:endParaRPr lang="en-US" sz="169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1048671" name="Shape 0"/>
          <p:cNvSpPr/>
          <p:nvPr/>
        </p:nvSpPr>
        <p:spPr>
          <a:xfrm>
            <a:off x="0" y="0"/>
            <a:ext cx="14630400" cy="8229600"/>
          </a:xfrm>
          <a:prstGeom prst="rect">
            <a:avLst/>
          </a:prstGeom>
          <a:solidFill>
            <a:srgbClr val="0C0C0E"/>
          </a:solidFill>
        </p:spPr>
      </p:sp>
      <p:sp>
        <p:nvSpPr>
          <p:cNvPr id="1048672" name="Shape 1"/>
          <p:cNvSpPr/>
          <p:nvPr/>
        </p:nvSpPr>
        <p:spPr>
          <a:xfrm>
            <a:off x="0" y="0"/>
            <a:ext cx="14630400" cy="8229600"/>
          </a:xfrm>
          <a:prstGeom prst="rect">
            <a:avLst/>
          </a:prstGeom>
          <a:solidFill>
            <a:srgbClr val="F3F3F7"/>
          </a:solidFill>
        </p:spPr>
      </p:sp>
      <p:sp>
        <p:nvSpPr>
          <p:cNvPr id="1048673" name="Text 2"/>
          <p:cNvSpPr/>
          <p:nvPr/>
        </p:nvSpPr>
        <p:spPr>
          <a:xfrm>
            <a:off x="2091214" y="606147"/>
            <a:ext cx="9958626" cy="687348"/>
          </a:xfrm>
          <a:prstGeom prst="rect">
            <a:avLst/>
          </a:prstGeom>
          <a:noFill/>
        </p:spPr>
        <p:txBody>
          <a:bodyPr wrap="none" rtlCol="0" anchor="t"/>
          <a:lstStyle/>
          <a:p>
            <a:pPr marL="0" indent="0">
              <a:lnSpc>
                <a:spcPts val="5412"/>
              </a:lnSpc>
              <a:buNone/>
            </a:pPr>
            <a:r>
              <a:rPr lang="en-US" sz="4330" b="1" dirty="0">
                <a:solidFill>
                  <a:srgbClr val="101014"/>
                </a:solidFill>
                <a:latin typeface="Playfair Display" pitchFamily="34" charset="0"/>
                <a:ea typeface="Playfair Display" pitchFamily="34" charset="-122"/>
                <a:cs typeface="Playfair Display" pitchFamily="34" charset="-120"/>
              </a:rPr>
              <a:t>Future Prospects and Emerging Trends</a:t>
            </a:r>
            <a:endParaRPr lang="en-US" sz="4330" dirty="0"/>
          </a:p>
        </p:txBody>
      </p:sp>
      <p:pic>
        <p:nvPicPr>
          <p:cNvPr id="2097164" name="Image 0" descr="preencoded.png"/>
          <p:cNvPicPr>
            <a:picLocks noChangeAspect="1"/>
          </p:cNvPicPr>
          <p:nvPr/>
        </p:nvPicPr>
        <p:blipFill>
          <a:blip r:embed="rId3"/>
          <a:stretch>
            <a:fillRect/>
          </a:stretch>
        </p:blipFill>
        <p:spPr>
          <a:xfrm>
            <a:off x="2091214" y="1733312"/>
            <a:ext cx="549831" cy="549831"/>
          </a:xfrm>
          <a:prstGeom prst="rect">
            <a:avLst/>
          </a:prstGeom>
        </p:spPr>
      </p:pic>
      <p:sp>
        <p:nvSpPr>
          <p:cNvPr id="1048674" name="Text 3"/>
          <p:cNvSpPr/>
          <p:nvPr/>
        </p:nvSpPr>
        <p:spPr>
          <a:xfrm>
            <a:off x="2091214" y="2503051"/>
            <a:ext cx="2364462" cy="1030843"/>
          </a:xfrm>
          <a:prstGeom prst="rect">
            <a:avLst/>
          </a:prstGeom>
          <a:noFill/>
        </p:spPr>
        <p:txBody>
          <a:bodyPr wrap="square" rtlCol="0" anchor="t"/>
          <a:lstStyle/>
          <a:p>
            <a:pPr marL="0" indent="0" algn="l">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Gene Editing for Precision Agriculture</a:t>
            </a:r>
            <a:endParaRPr lang="en-US" sz="2165" dirty="0"/>
          </a:p>
        </p:txBody>
      </p:sp>
      <p:sp>
        <p:nvSpPr>
          <p:cNvPr id="1048675" name="Text 4"/>
          <p:cNvSpPr/>
          <p:nvPr/>
        </p:nvSpPr>
        <p:spPr>
          <a:xfrm>
            <a:off x="2091214" y="3665815"/>
            <a:ext cx="2364462" cy="3957638"/>
          </a:xfrm>
          <a:prstGeom prst="rect">
            <a:avLst/>
          </a:prstGeom>
          <a:noFill/>
        </p:spPr>
        <p:txBody>
          <a:bodyPr wrap="square" rtlCol="0" anchor="t"/>
          <a:lstStyle/>
          <a:p>
            <a:pPr marL="0" indent="0" algn="l">
              <a:lnSpc>
                <a:spcPts val="2598"/>
              </a:lnSpc>
              <a:buNone/>
            </a:pPr>
            <a:r>
              <a:rPr lang="en-US" sz="1732" dirty="0">
                <a:solidFill>
                  <a:srgbClr val="39393C"/>
                </a:solidFill>
                <a:latin typeface="Open Sans" pitchFamily="34" charset="0"/>
                <a:ea typeface="Open Sans" pitchFamily="34" charset="-122"/>
                <a:cs typeface="Open Sans" pitchFamily="34" charset="-120"/>
              </a:rPr>
              <a:t>Gene editing technologies are likely to revolutionize agriculture by enabling the precise modification of livestock traits for improved efficiency, disease resistance, and resilience to environmental changes.</a:t>
            </a:r>
            <a:endParaRPr lang="en-US" sz="1732" dirty="0"/>
          </a:p>
        </p:txBody>
      </p:sp>
      <p:pic>
        <p:nvPicPr>
          <p:cNvPr id="2097165" name="Image 1" descr="preencoded.png"/>
          <p:cNvPicPr>
            <a:picLocks noChangeAspect="1"/>
          </p:cNvPicPr>
          <p:nvPr/>
        </p:nvPicPr>
        <p:blipFill>
          <a:blip r:embed="rId4"/>
          <a:stretch>
            <a:fillRect/>
          </a:stretch>
        </p:blipFill>
        <p:spPr>
          <a:xfrm>
            <a:off x="4785598" y="1733312"/>
            <a:ext cx="549831" cy="549831"/>
          </a:xfrm>
          <a:prstGeom prst="rect">
            <a:avLst/>
          </a:prstGeom>
        </p:spPr>
      </p:pic>
      <p:sp>
        <p:nvSpPr>
          <p:cNvPr id="1048676" name="Text 5"/>
          <p:cNvSpPr/>
          <p:nvPr/>
        </p:nvSpPr>
        <p:spPr>
          <a:xfrm>
            <a:off x="4785598" y="2503051"/>
            <a:ext cx="2364581" cy="687229"/>
          </a:xfrm>
          <a:prstGeom prst="rect">
            <a:avLst/>
          </a:prstGeom>
          <a:noFill/>
        </p:spPr>
        <p:txBody>
          <a:bodyPr wrap="square" rtlCol="0" anchor="t"/>
          <a:lstStyle/>
          <a:p>
            <a:pPr marL="0" indent="0" algn="l">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Xenotransplantation</a:t>
            </a:r>
            <a:endParaRPr lang="en-US" sz="2165" dirty="0"/>
          </a:p>
        </p:txBody>
      </p:sp>
      <p:sp>
        <p:nvSpPr>
          <p:cNvPr id="1048677" name="Text 6"/>
          <p:cNvSpPr/>
          <p:nvPr/>
        </p:nvSpPr>
        <p:spPr>
          <a:xfrm>
            <a:off x="4785598" y="3322201"/>
            <a:ext cx="2364581" cy="2638425"/>
          </a:xfrm>
          <a:prstGeom prst="rect">
            <a:avLst/>
          </a:prstGeom>
          <a:noFill/>
        </p:spPr>
        <p:txBody>
          <a:bodyPr wrap="square" rtlCol="0" anchor="t"/>
          <a:lstStyle/>
          <a:p>
            <a:pPr marL="0" indent="0" algn="l">
              <a:lnSpc>
                <a:spcPts val="2598"/>
              </a:lnSpc>
              <a:buNone/>
            </a:pPr>
            <a:r>
              <a:rPr lang="en-US" sz="1732" dirty="0">
                <a:solidFill>
                  <a:srgbClr val="39393C"/>
                </a:solidFill>
                <a:latin typeface="Open Sans" pitchFamily="34" charset="0"/>
                <a:ea typeface="Open Sans" pitchFamily="34" charset="-122"/>
                <a:cs typeface="Open Sans" pitchFamily="34" charset="-120"/>
              </a:rPr>
              <a:t>Genetic engineering could enable the use of animal organs for transplantation into humans, addressing the shortage of human organs for organ transplantation.</a:t>
            </a:r>
            <a:endParaRPr lang="en-US" sz="1732" dirty="0"/>
          </a:p>
        </p:txBody>
      </p:sp>
      <p:pic>
        <p:nvPicPr>
          <p:cNvPr id="2097166" name="Image 2" descr="preencoded.png"/>
          <p:cNvPicPr>
            <a:picLocks noChangeAspect="1"/>
          </p:cNvPicPr>
          <p:nvPr/>
        </p:nvPicPr>
        <p:blipFill>
          <a:blip r:embed="rId5"/>
          <a:stretch>
            <a:fillRect/>
          </a:stretch>
        </p:blipFill>
        <p:spPr>
          <a:xfrm>
            <a:off x="7480102" y="1733312"/>
            <a:ext cx="549831" cy="549831"/>
          </a:xfrm>
          <a:prstGeom prst="rect">
            <a:avLst/>
          </a:prstGeom>
        </p:spPr>
      </p:pic>
      <p:sp>
        <p:nvSpPr>
          <p:cNvPr id="1048678" name="Text 7"/>
          <p:cNvSpPr/>
          <p:nvPr/>
        </p:nvSpPr>
        <p:spPr>
          <a:xfrm>
            <a:off x="7480102" y="2503051"/>
            <a:ext cx="2364581" cy="687229"/>
          </a:xfrm>
          <a:prstGeom prst="rect">
            <a:avLst/>
          </a:prstGeom>
          <a:noFill/>
        </p:spPr>
        <p:txBody>
          <a:bodyPr wrap="square" rtlCol="0" anchor="t"/>
          <a:lstStyle/>
          <a:p>
            <a:pPr marL="0" indent="0" algn="l">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Global Food Security</a:t>
            </a:r>
            <a:endParaRPr lang="en-US" sz="2165" dirty="0"/>
          </a:p>
        </p:txBody>
      </p:sp>
      <p:sp>
        <p:nvSpPr>
          <p:cNvPr id="1048679" name="Text 8"/>
          <p:cNvSpPr/>
          <p:nvPr/>
        </p:nvSpPr>
        <p:spPr>
          <a:xfrm>
            <a:off x="7480102" y="3322201"/>
            <a:ext cx="2364581" cy="3298031"/>
          </a:xfrm>
          <a:prstGeom prst="rect">
            <a:avLst/>
          </a:prstGeom>
          <a:noFill/>
        </p:spPr>
        <p:txBody>
          <a:bodyPr wrap="square" rtlCol="0" anchor="t"/>
          <a:lstStyle/>
          <a:p>
            <a:pPr marL="0" indent="0" algn="l">
              <a:lnSpc>
                <a:spcPts val="2598"/>
              </a:lnSpc>
              <a:buNone/>
            </a:pPr>
            <a:r>
              <a:rPr lang="en-US" sz="1732" dirty="0">
                <a:solidFill>
                  <a:srgbClr val="39393C"/>
                </a:solidFill>
                <a:latin typeface="Open Sans" pitchFamily="34" charset="0"/>
                <a:ea typeface="Open Sans" pitchFamily="34" charset="-122"/>
                <a:cs typeface="Open Sans" pitchFamily="34" charset="-120"/>
              </a:rPr>
              <a:t>Genetic engineering can contribute to global food security by improving livestock productivity and resilience to climate change, ensuring a sustainable food supply for a growing population.</a:t>
            </a:r>
            <a:endParaRPr lang="en-US" sz="1732" dirty="0"/>
          </a:p>
        </p:txBody>
      </p:sp>
      <p:pic>
        <p:nvPicPr>
          <p:cNvPr id="2097167" name="Image 3" descr="preencoded.png"/>
          <p:cNvPicPr>
            <a:picLocks noChangeAspect="1"/>
          </p:cNvPicPr>
          <p:nvPr/>
        </p:nvPicPr>
        <p:blipFill>
          <a:blip r:embed="rId6"/>
          <a:stretch>
            <a:fillRect/>
          </a:stretch>
        </p:blipFill>
        <p:spPr>
          <a:xfrm>
            <a:off x="10174605" y="1733312"/>
            <a:ext cx="549831" cy="549831"/>
          </a:xfrm>
          <a:prstGeom prst="rect">
            <a:avLst/>
          </a:prstGeom>
        </p:spPr>
      </p:pic>
      <p:sp>
        <p:nvSpPr>
          <p:cNvPr id="1048680" name="Text 9"/>
          <p:cNvSpPr/>
          <p:nvPr/>
        </p:nvSpPr>
        <p:spPr>
          <a:xfrm>
            <a:off x="10174605" y="2503051"/>
            <a:ext cx="2364581" cy="687229"/>
          </a:xfrm>
          <a:prstGeom prst="rect">
            <a:avLst/>
          </a:prstGeom>
          <a:noFill/>
        </p:spPr>
        <p:txBody>
          <a:bodyPr wrap="square" rtlCol="0" anchor="t"/>
          <a:lstStyle/>
          <a:p>
            <a:pPr marL="0" indent="0" algn="l">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Disease Modeling and Treatment</a:t>
            </a:r>
            <a:endParaRPr lang="en-US" sz="2165" dirty="0"/>
          </a:p>
        </p:txBody>
      </p:sp>
      <p:sp>
        <p:nvSpPr>
          <p:cNvPr id="1048681" name="Text 10"/>
          <p:cNvSpPr/>
          <p:nvPr/>
        </p:nvSpPr>
        <p:spPr>
          <a:xfrm>
            <a:off x="10174605" y="3322201"/>
            <a:ext cx="2364581" cy="3298031"/>
          </a:xfrm>
          <a:prstGeom prst="rect">
            <a:avLst/>
          </a:prstGeom>
          <a:noFill/>
        </p:spPr>
        <p:txBody>
          <a:bodyPr wrap="square" rtlCol="0" anchor="t"/>
          <a:lstStyle/>
          <a:p>
            <a:pPr marL="0" indent="0" algn="l">
              <a:lnSpc>
                <a:spcPts val="2598"/>
              </a:lnSpc>
              <a:buNone/>
            </a:pPr>
            <a:r>
              <a:rPr lang="en-US" sz="1732" dirty="0">
                <a:solidFill>
                  <a:srgbClr val="39393C"/>
                </a:solidFill>
                <a:latin typeface="Open Sans" pitchFamily="34" charset="0"/>
                <a:ea typeface="Open Sans" pitchFamily="34" charset="-122"/>
                <a:cs typeface="Open Sans" pitchFamily="34" charset="-120"/>
              </a:rPr>
              <a:t>Genetically modified animals will play an increasingly important role in disease modeling and research, leading to the development of novel therapies and treatments for human diseases.</a:t>
            </a:r>
            <a:endParaRPr lang="en-US" sz="173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Custom</PresentationFormat>
  <Paragraphs>72</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cp:lastModifiedBy>Student</cp:lastModifiedBy>
  <cp:revision>2</cp:revision>
  <dcterms:created xsi:type="dcterms:W3CDTF">2024-06-17T19:48:09Z</dcterms:created>
  <dcterms:modified xsi:type="dcterms:W3CDTF">2024-06-20T12:12:25Z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20ecfa86ecfd46879a4aa16797e871bd</vt:lpwstr>
  </property>
</Properties>
</file>