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1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84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-48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pPr/>
              <a:t>6/20/2024</a:t>
            </a:fld>
            <a:endParaRPr lang="en-US"/>
          </a:p>
        </p:txBody>
      </p:sp>
      <p:sp>
        <p:nvSpPr>
          <p:cNvPr id="1048691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9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extBox 1048695"/>
          <p:cNvSpPr txBox="1"/>
          <p:nvPr/>
        </p:nvSpPr>
        <p:spPr>
          <a:xfrm>
            <a:off x="9452871" y="4279690"/>
            <a:ext cx="5636783" cy="51054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i="1">
                <a:solidFill>
                  <a:srgbClr val="FFFFFF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Calibri"/>
              </a:rPr>
              <a:t>Department of Biochemistry</a:t>
            </a:r>
            <a:endParaRPr lang="en-IN" sz="2800" b="1" i="1">
              <a:solidFill>
                <a:srgbClr val="FFFFFF"/>
              </a:solidFill>
              <a:effectLst>
                <a:outerShdw blurRad="38100" dist="38100" dir="2700000" algn="br" rotWithShape="0">
                  <a:srgbClr val="000000"/>
                </a:outerShdw>
              </a:effectLst>
            </a:endParaRPr>
          </a:p>
        </p:txBody>
      </p:sp>
      <p:sp>
        <p:nvSpPr>
          <p:cNvPr id="1048697" name="TextBox 1048696"/>
          <p:cNvSpPr txBox="1"/>
          <p:nvPr/>
        </p:nvSpPr>
        <p:spPr>
          <a:xfrm>
            <a:off x="10912037" y="6241989"/>
            <a:ext cx="4572000" cy="134874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rgbClr val="CCFECC"/>
                </a:solidFill>
                <a:latin typeface="Arial"/>
              </a:rPr>
              <a:t>Conducted </a:t>
            </a:r>
            <a:r>
              <a:rPr lang="en-IN" sz="2800">
                <a:solidFill>
                  <a:srgbClr val="CCFECC"/>
                </a:solidFill>
                <a:latin typeface="Calibri"/>
              </a:rPr>
              <a:t>BY 
SIR.RAMESH (HOD)
M.SC M.PHIL</a:t>
            </a:r>
            <a:endParaRPr lang="en-IN" sz="2800">
              <a:solidFill>
                <a:srgbClr val="CCFECC"/>
              </a:solidFill>
            </a:endParaRPr>
          </a:p>
        </p:txBody>
      </p:sp>
      <p:sp>
        <p:nvSpPr>
          <p:cNvPr id="1048698" name="TextBox 1048697"/>
          <p:cNvSpPr txBox="1"/>
          <p:nvPr/>
        </p:nvSpPr>
        <p:spPr>
          <a:xfrm rot="21600000">
            <a:off x="0" y="1417109"/>
            <a:ext cx="13448387" cy="169164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>
                <a:solidFill>
                  <a:srgbClr val="FFFF00"/>
                </a:solidFill>
                <a:latin typeface="Calibri"/>
              </a:rPr>
              <a:t>DANTULARI NARAYANA RAJA COLLEGE
(AUTONOMUS)
</a:t>
            </a:r>
            <a:endParaRPr lang="en-IN" sz="3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18213" y="0"/>
            <a:ext cx="8193974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576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</p:spPr>
      </p:sp>
      <p:pic>
        <p:nvPicPr>
          <p:cNvPr id="209715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1048577" name="Text 1"/>
          <p:cNvSpPr/>
          <p:nvPr/>
        </p:nvSpPr>
        <p:spPr>
          <a:xfrm>
            <a:off x="6319599" y="1066562"/>
            <a:ext cx="7477601" cy="47910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Genetic Engineering and the Environment</a:t>
            </a:r>
            <a:endParaRPr lang="en-US" sz="6036" dirty="0"/>
          </a:p>
        </p:txBody>
      </p:sp>
      <p:sp>
        <p:nvSpPr>
          <p:cNvPr id="1048578" name="Text 2"/>
          <p:cNvSpPr/>
          <p:nvPr/>
        </p:nvSpPr>
        <p:spPr>
          <a:xfrm>
            <a:off x="6319599" y="6190893"/>
            <a:ext cx="7477601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 powerful tool with potential to address environmental challenges.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584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</p:spPr>
      </p:sp>
      <p:sp>
        <p:nvSpPr>
          <p:cNvPr id="1048585" name="Text 1"/>
          <p:cNvSpPr/>
          <p:nvPr/>
        </p:nvSpPr>
        <p:spPr>
          <a:xfrm>
            <a:off x="2037993" y="1329214"/>
            <a:ext cx="10554414" cy="277749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The Role of Genetic Engineering in Environmental Conservation</a:t>
            </a:r>
            <a:endParaRPr lang="en-US" sz="4374" dirty="0"/>
          </a:p>
        </p:txBody>
      </p:sp>
      <p:sp>
        <p:nvSpPr>
          <p:cNvPr id="1048586" name="Shape 2"/>
          <p:cNvSpPr/>
          <p:nvPr/>
        </p:nvSpPr>
        <p:spPr>
          <a:xfrm>
            <a:off x="2037993" y="480095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48587" name="Text 3"/>
          <p:cNvSpPr/>
          <p:nvPr/>
        </p:nvSpPr>
        <p:spPr>
          <a:xfrm>
            <a:off x="2199799" y="4884301"/>
            <a:ext cx="176332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624" dirty="0"/>
          </a:p>
        </p:txBody>
      </p:sp>
      <p:sp>
        <p:nvSpPr>
          <p:cNvPr id="1048588" name="Text 4"/>
          <p:cNvSpPr/>
          <p:nvPr/>
        </p:nvSpPr>
        <p:spPr>
          <a:xfrm>
            <a:off x="2760107" y="4800957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Biodiversity</a:t>
            </a:r>
            <a:endParaRPr lang="en-US" sz="2187" dirty="0"/>
          </a:p>
        </p:txBody>
      </p:sp>
      <p:sp>
        <p:nvSpPr>
          <p:cNvPr id="1048589" name="Text 5"/>
          <p:cNvSpPr/>
          <p:nvPr/>
        </p:nvSpPr>
        <p:spPr>
          <a:xfrm>
            <a:off x="2760107" y="5281374"/>
            <a:ext cx="4444008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Preserving endangered species.</a:t>
            </a:r>
            <a:endParaRPr lang="en-US" sz="1750" dirty="0"/>
          </a:p>
        </p:txBody>
      </p:sp>
      <p:sp>
        <p:nvSpPr>
          <p:cNvPr id="1048590" name="Shape 6"/>
          <p:cNvSpPr/>
          <p:nvPr/>
        </p:nvSpPr>
        <p:spPr>
          <a:xfrm>
            <a:off x="7426285" y="480095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48591" name="Text 7"/>
          <p:cNvSpPr/>
          <p:nvPr/>
        </p:nvSpPr>
        <p:spPr>
          <a:xfrm>
            <a:off x="7509034" y="4884301"/>
            <a:ext cx="334328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624" dirty="0"/>
          </a:p>
        </p:txBody>
      </p:sp>
      <p:sp>
        <p:nvSpPr>
          <p:cNvPr id="1048592" name="Text 8"/>
          <p:cNvSpPr/>
          <p:nvPr/>
        </p:nvSpPr>
        <p:spPr>
          <a:xfrm>
            <a:off x="8148399" y="4800957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Pollution</a:t>
            </a:r>
            <a:endParaRPr lang="en-US" sz="2187" dirty="0"/>
          </a:p>
        </p:txBody>
      </p:sp>
      <p:sp>
        <p:nvSpPr>
          <p:cNvPr id="1048593" name="Text 9"/>
          <p:cNvSpPr/>
          <p:nvPr/>
        </p:nvSpPr>
        <p:spPr>
          <a:xfrm>
            <a:off x="8148399" y="5281374"/>
            <a:ext cx="4444008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Detoxifying contaminated soil.</a:t>
            </a:r>
            <a:endParaRPr lang="en-US" sz="1750" dirty="0"/>
          </a:p>
        </p:txBody>
      </p:sp>
      <p:sp>
        <p:nvSpPr>
          <p:cNvPr id="1048594" name="Shape 10"/>
          <p:cNvSpPr/>
          <p:nvPr/>
        </p:nvSpPr>
        <p:spPr>
          <a:xfrm>
            <a:off x="2037993" y="60867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48595" name="Text 11"/>
          <p:cNvSpPr/>
          <p:nvPr/>
        </p:nvSpPr>
        <p:spPr>
          <a:xfrm>
            <a:off x="2112169" y="6170057"/>
            <a:ext cx="351592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624" dirty="0"/>
          </a:p>
        </p:txBody>
      </p:sp>
      <p:sp>
        <p:nvSpPr>
          <p:cNvPr id="1048596" name="Text 12"/>
          <p:cNvSpPr/>
          <p:nvPr/>
        </p:nvSpPr>
        <p:spPr>
          <a:xfrm>
            <a:off x="2760107" y="6086713"/>
            <a:ext cx="3611523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Climate Change</a:t>
            </a:r>
            <a:endParaRPr lang="en-US" sz="2187" dirty="0"/>
          </a:p>
        </p:txBody>
      </p:sp>
      <p:sp>
        <p:nvSpPr>
          <p:cNvPr id="1048597" name="Text 13"/>
          <p:cNvSpPr/>
          <p:nvPr/>
        </p:nvSpPr>
        <p:spPr>
          <a:xfrm>
            <a:off x="2760107" y="6567130"/>
            <a:ext cx="4444008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Developing crops resilient to drought.</a:t>
            </a:r>
            <a:endParaRPr lang="en-US" sz="1750" dirty="0"/>
          </a:p>
        </p:txBody>
      </p:sp>
      <p:sp>
        <p:nvSpPr>
          <p:cNvPr id="1048598" name="Shape 14"/>
          <p:cNvSpPr/>
          <p:nvPr/>
        </p:nvSpPr>
        <p:spPr>
          <a:xfrm>
            <a:off x="7426285" y="60867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48599" name="Text 15"/>
          <p:cNvSpPr/>
          <p:nvPr/>
        </p:nvSpPr>
        <p:spPr>
          <a:xfrm>
            <a:off x="7493913" y="6170057"/>
            <a:ext cx="364688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4</a:t>
            </a:r>
            <a:endParaRPr lang="en-US" sz="2624" dirty="0"/>
          </a:p>
        </p:txBody>
      </p:sp>
      <p:sp>
        <p:nvSpPr>
          <p:cNvPr id="1048600" name="Text 16"/>
          <p:cNvSpPr/>
          <p:nvPr/>
        </p:nvSpPr>
        <p:spPr>
          <a:xfrm>
            <a:off x="8148399" y="6086713"/>
            <a:ext cx="2964299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Conservation</a:t>
            </a:r>
            <a:endParaRPr lang="en-US" sz="2187" dirty="0"/>
          </a:p>
        </p:txBody>
      </p:sp>
      <p:sp>
        <p:nvSpPr>
          <p:cNvPr id="1048601" name="Text 17"/>
          <p:cNvSpPr/>
          <p:nvPr/>
        </p:nvSpPr>
        <p:spPr>
          <a:xfrm>
            <a:off x="8148399" y="6567130"/>
            <a:ext cx="4444008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Restoring degraded ecosystems.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05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</p:spPr>
      </p:sp>
      <p:sp>
        <p:nvSpPr>
          <p:cNvPr id="1048606" name="Text 1"/>
          <p:cNvSpPr/>
          <p:nvPr/>
        </p:nvSpPr>
        <p:spPr>
          <a:xfrm>
            <a:off x="2037993" y="1152763"/>
            <a:ext cx="10554414" cy="277749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Genetically Modified Organisms (GMOs) and their Impact on Ecosystems</a:t>
            </a:r>
            <a:endParaRPr lang="en-US" sz="4374" dirty="0"/>
          </a:p>
        </p:txBody>
      </p:sp>
      <p:sp>
        <p:nvSpPr>
          <p:cNvPr id="1048607" name="Text 2"/>
          <p:cNvSpPr/>
          <p:nvPr/>
        </p:nvSpPr>
        <p:spPr>
          <a:xfrm>
            <a:off x="2037993" y="4485680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Benefits</a:t>
            </a:r>
            <a:endParaRPr lang="en-US" sz="2187" dirty="0"/>
          </a:p>
        </p:txBody>
      </p:sp>
      <p:sp>
        <p:nvSpPr>
          <p:cNvPr id="1048608" name="Text 3"/>
          <p:cNvSpPr/>
          <p:nvPr/>
        </p:nvSpPr>
        <p:spPr>
          <a:xfrm>
            <a:off x="2037993" y="5055037"/>
            <a:ext cx="3156347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Increased crop yield and nutritional value.</a:t>
            </a:r>
            <a:endParaRPr lang="en-US" sz="1750" dirty="0"/>
          </a:p>
        </p:txBody>
      </p:sp>
      <p:sp>
        <p:nvSpPr>
          <p:cNvPr id="1048609" name="Text 4"/>
          <p:cNvSpPr/>
          <p:nvPr/>
        </p:nvSpPr>
        <p:spPr>
          <a:xfrm>
            <a:off x="2393394" y="5921454"/>
            <a:ext cx="2800945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Reduced pesticide use.</a:t>
            </a:r>
            <a:endParaRPr lang="en-US" sz="1750" dirty="0"/>
          </a:p>
        </p:txBody>
      </p:sp>
      <p:sp>
        <p:nvSpPr>
          <p:cNvPr id="1048610" name="Text 5"/>
          <p:cNvSpPr/>
          <p:nvPr/>
        </p:nvSpPr>
        <p:spPr>
          <a:xfrm>
            <a:off x="2393394" y="6332458"/>
            <a:ext cx="2800945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ts val="2624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Enhanced resistance to pests and diseases.</a:t>
            </a:r>
            <a:endParaRPr lang="en-US" sz="1750" dirty="0"/>
          </a:p>
        </p:txBody>
      </p:sp>
      <p:sp>
        <p:nvSpPr>
          <p:cNvPr id="1048611" name="Text 6"/>
          <p:cNvSpPr/>
          <p:nvPr/>
        </p:nvSpPr>
        <p:spPr>
          <a:xfrm>
            <a:off x="5743932" y="4485680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Concerns</a:t>
            </a:r>
            <a:endParaRPr lang="en-US" sz="2187" dirty="0"/>
          </a:p>
        </p:txBody>
      </p:sp>
      <p:sp>
        <p:nvSpPr>
          <p:cNvPr id="1048612" name="Text 7"/>
          <p:cNvSpPr/>
          <p:nvPr/>
        </p:nvSpPr>
        <p:spPr>
          <a:xfrm>
            <a:off x="5743932" y="5055037"/>
            <a:ext cx="3156347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Potential for unintended consequences.</a:t>
            </a:r>
            <a:endParaRPr lang="en-US" sz="1750" dirty="0"/>
          </a:p>
        </p:txBody>
      </p:sp>
      <p:sp>
        <p:nvSpPr>
          <p:cNvPr id="1048613" name="Text 8"/>
          <p:cNvSpPr/>
          <p:nvPr/>
        </p:nvSpPr>
        <p:spPr>
          <a:xfrm>
            <a:off x="6099334" y="5921454"/>
            <a:ext cx="2800945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ts val="2624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Gene flow to wild populations.</a:t>
            </a:r>
            <a:endParaRPr lang="en-US" sz="1750" dirty="0"/>
          </a:p>
        </p:txBody>
      </p:sp>
      <p:sp>
        <p:nvSpPr>
          <p:cNvPr id="1048614" name="Text 9"/>
          <p:cNvSpPr/>
          <p:nvPr/>
        </p:nvSpPr>
        <p:spPr>
          <a:xfrm>
            <a:off x="6099334" y="6665714"/>
            <a:ext cx="2800945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Impact on biodiversity.</a:t>
            </a:r>
            <a:endParaRPr lang="en-US" sz="1750" dirty="0"/>
          </a:p>
        </p:txBody>
      </p:sp>
      <p:sp>
        <p:nvSpPr>
          <p:cNvPr id="1048615" name="Text 10"/>
          <p:cNvSpPr/>
          <p:nvPr/>
        </p:nvSpPr>
        <p:spPr>
          <a:xfrm>
            <a:off x="9449872" y="4485680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Research</a:t>
            </a:r>
            <a:endParaRPr lang="en-US" sz="2187" dirty="0"/>
          </a:p>
        </p:txBody>
      </p:sp>
      <p:sp>
        <p:nvSpPr>
          <p:cNvPr id="1048616" name="Text 11"/>
          <p:cNvSpPr/>
          <p:nvPr/>
        </p:nvSpPr>
        <p:spPr>
          <a:xfrm>
            <a:off x="9449872" y="5055037"/>
            <a:ext cx="3156347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Ongoing studies to assess risks and benefits.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20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</p:spPr>
      </p:sp>
      <p:sp>
        <p:nvSpPr>
          <p:cNvPr id="1048621" name="Text 1"/>
          <p:cNvSpPr/>
          <p:nvPr/>
        </p:nvSpPr>
        <p:spPr>
          <a:xfrm>
            <a:off x="2037993" y="1119545"/>
            <a:ext cx="10554414" cy="277749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Ethical Considerations in Genetic Engineering for Environmental Purposes</a:t>
            </a:r>
            <a:endParaRPr lang="en-US" sz="4374" dirty="0"/>
          </a:p>
        </p:txBody>
      </p:sp>
      <p:sp>
        <p:nvSpPr>
          <p:cNvPr id="1048622" name="Shape 2"/>
          <p:cNvSpPr/>
          <p:nvPr/>
        </p:nvSpPr>
        <p:spPr>
          <a:xfrm>
            <a:off x="2037993" y="4341376"/>
            <a:ext cx="5166122" cy="1273254"/>
          </a:xfrm>
          <a:prstGeom prst="roundRect">
            <a:avLst>
              <a:gd name="adj" fmla="val 7853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48623" name="Text 3"/>
          <p:cNvSpPr/>
          <p:nvPr/>
        </p:nvSpPr>
        <p:spPr>
          <a:xfrm>
            <a:off x="2267783" y="4571167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Bioethics</a:t>
            </a:r>
            <a:endParaRPr lang="en-US" sz="2187" dirty="0"/>
          </a:p>
        </p:txBody>
      </p:sp>
      <p:sp>
        <p:nvSpPr>
          <p:cNvPr id="1048624" name="Text 4"/>
          <p:cNvSpPr/>
          <p:nvPr/>
        </p:nvSpPr>
        <p:spPr>
          <a:xfrm>
            <a:off x="2267783" y="5051584"/>
            <a:ext cx="4706541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Respect for nature and ecological integrity.</a:t>
            </a:r>
            <a:endParaRPr lang="en-US" sz="1750" dirty="0"/>
          </a:p>
        </p:txBody>
      </p:sp>
      <p:sp>
        <p:nvSpPr>
          <p:cNvPr id="1048625" name="Shape 5"/>
          <p:cNvSpPr/>
          <p:nvPr/>
        </p:nvSpPr>
        <p:spPr>
          <a:xfrm>
            <a:off x="7426285" y="4341376"/>
            <a:ext cx="5166122" cy="1273254"/>
          </a:xfrm>
          <a:prstGeom prst="roundRect">
            <a:avLst>
              <a:gd name="adj" fmla="val 7853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48626" name="Text 6"/>
          <p:cNvSpPr/>
          <p:nvPr/>
        </p:nvSpPr>
        <p:spPr>
          <a:xfrm>
            <a:off x="7656076" y="4571167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Equity</a:t>
            </a:r>
            <a:endParaRPr lang="en-US" sz="2187" dirty="0"/>
          </a:p>
        </p:txBody>
      </p:sp>
      <p:sp>
        <p:nvSpPr>
          <p:cNvPr id="1048627" name="Text 7"/>
          <p:cNvSpPr/>
          <p:nvPr/>
        </p:nvSpPr>
        <p:spPr>
          <a:xfrm>
            <a:off x="7656076" y="5051584"/>
            <a:ext cx="4706541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Fair distribution of benefits and risks.</a:t>
            </a:r>
            <a:endParaRPr lang="en-US" sz="1750" dirty="0"/>
          </a:p>
        </p:txBody>
      </p:sp>
      <p:sp>
        <p:nvSpPr>
          <p:cNvPr id="1048628" name="Shape 8"/>
          <p:cNvSpPr/>
          <p:nvPr/>
        </p:nvSpPr>
        <p:spPr>
          <a:xfrm>
            <a:off x="2037993" y="5836801"/>
            <a:ext cx="5166122" cy="1273254"/>
          </a:xfrm>
          <a:prstGeom prst="roundRect">
            <a:avLst>
              <a:gd name="adj" fmla="val 7853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48629" name="Text 9"/>
          <p:cNvSpPr/>
          <p:nvPr/>
        </p:nvSpPr>
        <p:spPr>
          <a:xfrm>
            <a:off x="2267783" y="6066592"/>
            <a:ext cx="3101697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Transparency</a:t>
            </a:r>
            <a:endParaRPr lang="en-US" sz="2187" dirty="0"/>
          </a:p>
        </p:txBody>
      </p:sp>
      <p:sp>
        <p:nvSpPr>
          <p:cNvPr id="1048630" name="Text 10"/>
          <p:cNvSpPr/>
          <p:nvPr/>
        </p:nvSpPr>
        <p:spPr>
          <a:xfrm>
            <a:off x="2267783" y="6547009"/>
            <a:ext cx="4706541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Open communication and public engagement.</a:t>
            </a:r>
            <a:endParaRPr lang="en-US" sz="1750" dirty="0"/>
          </a:p>
        </p:txBody>
      </p:sp>
      <p:sp>
        <p:nvSpPr>
          <p:cNvPr id="1048631" name="Shape 11"/>
          <p:cNvSpPr/>
          <p:nvPr/>
        </p:nvSpPr>
        <p:spPr>
          <a:xfrm>
            <a:off x="7426285" y="5836801"/>
            <a:ext cx="5166122" cy="1273254"/>
          </a:xfrm>
          <a:prstGeom prst="roundRect">
            <a:avLst>
              <a:gd name="adj" fmla="val 7853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48632" name="Text 12"/>
          <p:cNvSpPr/>
          <p:nvPr/>
        </p:nvSpPr>
        <p:spPr>
          <a:xfrm>
            <a:off x="7656076" y="6066592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Regulation</a:t>
            </a:r>
            <a:endParaRPr lang="en-US" sz="2187" dirty="0"/>
          </a:p>
        </p:txBody>
      </p:sp>
      <p:sp>
        <p:nvSpPr>
          <p:cNvPr id="1048633" name="Text 13"/>
          <p:cNvSpPr/>
          <p:nvPr/>
        </p:nvSpPr>
        <p:spPr>
          <a:xfrm>
            <a:off x="7656076" y="6547009"/>
            <a:ext cx="4706541" cy="33325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Establishing guidelines for responsible use.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37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</p:spPr>
      </p:sp>
      <p:sp>
        <p:nvSpPr>
          <p:cNvPr id="1048638" name="Text 1"/>
          <p:cNvSpPr/>
          <p:nvPr/>
        </p:nvSpPr>
        <p:spPr>
          <a:xfrm>
            <a:off x="2037993" y="1027747"/>
            <a:ext cx="10554414" cy="277749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Advancements in Genetic Engineering for Renewable Energy Solutions</a:t>
            </a:r>
            <a:endParaRPr lang="en-US" sz="4374" dirty="0"/>
          </a:p>
        </p:txBody>
      </p:sp>
      <p:pic>
        <p:nvPicPr>
          <p:cNvPr id="209716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4249579"/>
            <a:ext cx="555427" cy="555427"/>
          </a:xfrm>
          <a:prstGeom prst="rect">
            <a:avLst/>
          </a:prstGeom>
        </p:spPr>
      </p:pic>
      <p:sp>
        <p:nvSpPr>
          <p:cNvPr id="1048639" name="Text 2"/>
          <p:cNvSpPr/>
          <p:nvPr/>
        </p:nvSpPr>
        <p:spPr>
          <a:xfrm>
            <a:off x="2037993" y="5027176"/>
            <a:ext cx="2388632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Biofuel</a:t>
            </a:r>
            <a:endParaRPr lang="en-US" sz="2187" dirty="0"/>
          </a:p>
        </p:txBody>
      </p:sp>
      <p:sp>
        <p:nvSpPr>
          <p:cNvPr id="1048640" name="Text 3"/>
          <p:cNvSpPr/>
          <p:nvPr/>
        </p:nvSpPr>
        <p:spPr>
          <a:xfrm>
            <a:off x="2037993" y="5507593"/>
            <a:ext cx="2388632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Enhanced algae production.</a:t>
            </a:r>
            <a:endParaRPr lang="en-US" sz="1750" dirty="0"/>
          </a:p>
        </p:txBody>
      </p:sp>
      <p:pic>
        <p:nvPicPr>
          <p:cNvPr id="209716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81" y="4249579"/>
            <a:ext cx="555427" cy="555427"/>
          </a:xfrm>
          <a:prstGeom prst="rect">
            <a:avLst/>
          </a:prstGeom>
        </p:spPr>
      </p:pic>
      <p:sp>
        <p:nvSpPr>
          <p:cNvPr id="1048641" name="Text 4"/>
          <p:cNvSpPr/>
          <p:nvPr/>
        </p:nvSpPr>
        <p:spPr>
          <a:xfrm>
            <a:off x="4759881" y="5027176"/>
            <a:ext cx="2388632" cy="69437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Solar Energy</a:t>
            </a:r>
            <a:endParaRPr lang="en-US" sz="2187" dirty="0"/>
          </a:p>
        </p:txBody>
      </p:sp>
      <p:sp>
        <p:nvSpPr>
          <p:cNvPr id="1048642" name="Text 5"/>
          <p:cNvSpPr/>
          <p:nvPr/>
        </p:nvSpPr>
        <p:spPr>
          <a:xfrm>
            <a:off x="4759881" y="5854779"/>
            <a:ext cx="2388632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Increased efficiency of photosynthesis.</a:t>
            </a:r>
            <a:endParaRPr lang="en-US" sz="1750" dirty="0"/>
          </a:p>
        </p:txBody>
      </p:sp>
      <p:pic>
        <p:nvPicPr>
          <p:cNvPr id="209716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4249579"/>
            <a:ext cx="555427" cy="555427"/>
          </a:xfrm>
          <a:prstGeom prst="rect">
            <a:avLst/>
          </a:prstGeom>
        </p:spPr>
      </p:pic>
      <p:sp>
        <p:nvSpPr>
          <p:cNvPr id="1048643" name="Text 6"/>
          <p:cNvSpPr/>
          <p:nvPr/>
        </p:nvSpPr>
        <p:spPr>
          <a:xfrm>
            <a:off x="7481768" y="5027176"/>
            <a:ext cx="2388632" cy="69437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Bioplastics</a:t>
            </a:r>
            <a:endParaRPr lang="en-US" sz="2187" dirty="0"/>
          </a:p>
        </p:txBody>
      </p:sp>
      <p:sp>
        <p:nvSpPr>
          <p:cNvPr id="1048644" name="Text 7"/>
          <p:cNvSpPr/>
          <p:nvPr/>
        </p:nvSpPr>
        <p:spPr>
          <a:xfrm>
            <a:off x="7481768" y="5854779"/>
            <a:ext cx="2388632" cy="66651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Developing biodegradable plastics.</a:t>
            </a:r>
            <a:endParaRPr lang="en-US" sz="1750" dirty="0"/>
          </a:p>
        </p:txBody>
      </p:sp>
      <p:pic>
        <p:nvPicPr>
          <p:cNvPr id="209716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656" y="4249579"/>
            <a:ext cx="555427" cy="555427"/>
          </a:xfrm>
          <a:prstGeom prst="rect">
            <a:avLst/>
          </a:prstGeom>
        </p:spPr>
      </p:pic>
      <p:sp>
        <p:nvSpPr>
          <p:cNvPr id="1048645" name="Text 8"/>
          <p:cNvSpPr/>
          <p:nvPr/>
        </p:nvSpPr>
        <p:spPr>
          <a:xfrm>
            <a:off x="10203656" y="5027176"/>
            <a:ext cx="2388751" cy="104155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Hydrogen Production</a:t>
            </a:r>
            <a:endParaRPr lang="en-US" sz="2187" dirty="0"/>
          </a:p>
        </p:txBody>
      </p:sp>
      <p:sp>
        <p:nvSpPr>
          <p:cNvPr id="1048646" name="Text 9"/>
          <p:cNvSpPr/>
          <p:nvPr/>
        </p:nvSpPr>
        <p:spPr>
          <a:xfrm>
            <a:off x="10203656" y="6201966"/>
            <a:ext cx="2388751" cy="99976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Engineering microbes for efficient hydrogen production.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50" name="Shape 0"/>
          <p:cNvSpPr/>
          <p:nvPr/>
        </p:nvSpPr>
        <p:spPr>
          <a:xfrm>
            <a:off x="0" y="0"/>
            <a:ext cx="14630400" cy="8230553"/>
          </a:xfrm>
          <a:prstGeom prst="rect">
            <a:avLst/>
          </a:prstGeom>
          <a:solidFill>
            <a:srgbClr val="152025">
              <a:alpha val="75000"/>
            </a:srgbClr>
          </a:solidFill>
        </p:spPr>
      </p:sp>
      <p:sp>
        <p:nvSpPr>
          <p:cNvPr id="1048651" name="Text 1"/>
          <p:cNvSpPr/>
          <p:nvPr/>
        </p:nvSpPr>
        <p:spPr>
          <a:xfrm>
            <a:off x="2354937" y="574238"/>
            <a:ext cx="9920526" cy="326290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139"/>
              </a:lnSpc>
              <a:buNone/>
            </a:pPr>
            <a:r>
              <a:rPr lang="en-US" sz="4111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Challenges and Limitations of Genetic Engineering in Environmental Protection</a:t>
            </a:r>
            <a:endParaRPr lang="en-US" sz="4111" dirty="0"/>
          </a:p>
        </p:txBody>
      </p:sp>
      <p:pic>
        <p:nvPicPr>
          <p:cNvPr id="209716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937" y="4254818"/>
            <a:ext cx="2480072" cy="835343"/>
          </a:xfrm>
          <a:prstGeom prst="rect">
            <a:avLst/>
          </a:prstGeom>
        </p:spPr>
      </p:pic>
      <p:sp>
        <p:nvSpPr>
          <p:cNvPr id="1048652" name="Text 2"/>
          <p:cNvSpPr/>
          <p:nvPr/>
        </p:nvSpPr>
        <p:spPr>
          <a:xfrm>
            <a:off x="2563773" y="5403413"/>
            <a:ext cx="2062401" cy="65270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570"/>
              </a:lnSpc>
              <a:buNone/>
            </a:pPr>
            <a:r>
              <a:rPr lang="en-US" sz="2056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Complexity</a:t>
            </a:r>
            <a:endParaRPr lang="en-US" sz="2056" dirty="0"/>
          </a:p>
        </p:txBody>
      </p:sp>
      <p:sp>
        <p:nvSpPr>
          <p:cNvPr id="1048653" name="Text 3"/>
          <p:cNvSpPr/>
          <p:nvPr/>
        </p:nvSpPr>
        <p:spPr>
          <a:xfrm>
            <a:off x="2563773" y="6181368"/>
            <a:ext cx="2062401" cy="9397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467"/>
              </a:lnSpc>
              <a:buNone/>
            </a:pPr>
            <a:r>
              <a:rPr lang="en-US" sz="1645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Understanding complex ecological interactions.</a:t>
            </a:r>
            <a:endParaRPr lang="en-US" sz="1645" dirty="0"/>
          </a:p>
        </p:txBody>
      </p:sp>
      <p:pic>
        <p:nvPicPr>
          <p:cNvPr id="209717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009" y="4254818"/>
            <a:ext cx="2480191" cy="835343"/>
          </a:xfrm>
          <a:prstGeom prst="rect">
            <a:avLst/>
          </a:prstGeom>
        </p:spPr>
      </p:pic>
      <p:sp>
        <p:nvSpPr>
          <p:cNvPr id="1048654" name="Text 4"/>
          <p:cNvSpPr/>
          <p:nvPr/>
        </p:nvSpPr>
        <p:spPr>
          <a:xfrm>
            <a:off x="5043845" y="5403413"/>
            <a:ext cx="2062520" cy="97905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570"/>
              </a:lnSpc>
              <a:buNone/>
            </a:pPr>
            <a:r>
              <a:rPr lang="en-US" sz="2056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Unforeseen Impacts</a:t>
            </a:r>
            <a:endParaRPr lang="en-US" sz="2056" dirty="0"/>
          </a:p>
        </p:txBody>
      </p:sp>
      <p:sp>
        <p:nvSpPr>
          <p:cNvPr id="1048655" name="Text 5"/>
          <p:cNvSpPr/>
          <p:nvPr/>
        </p:nvSpPr>
        <p:spPr>
          <a:xfrm>
            <a:off x="5043845" y="6507718"/>
            <a:ext cx="2062520" cy="9397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467"/>
              </a:lnSpc>
              <a:buNone/>
            </a:pPr>
            <a:r>
              <a:rPr lang="en-US" sz="1645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Potential for unintended consequences.</a:t>
            </a:r>
            <a:endParaRPr lang="en-US" sz="1645" dirty="0"/>
          </a:p>
        </p:txBody>
      </p:sp>
      <p:pic>
        <p:nvPicPr>
          <p:cNvPr id="209717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254818"/>
            <a:ext cx="2480072" cy="835343"/>
          </a:xfrm>
          <a:prstGeom prst="rect">
            <a:avLst/>
          </a:prstGeom>
        </p:spPr>
      </p:pic>
      <p:sp>
        <p:nvSpPr>
          <p:cNvPr id="1048656" name="Text 6"/>
          <p:cNvSpPr/>
          <p:nvPr/>
        </p:nvSpPr>
        <p:spPr>
          <a:xfrm>
            <a:off x="7524036" y="5403413"/>
            <a:ext cx="2062401" cy="32635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570"/>
              </a:lnSpc>
              <a:buNone/>
            </a:pPr>
            <a:r>
              <a:rPr lang="en-US" sz="2056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Cost</a:t>
            </a:r>
            <a:endParaRPr lang="en-US" sz="2056" dirty="0"/>
          </a:p>
        </p:txBody>
      </p:sp>
      <p:sp>
        <p:nvSpPr>
          <p:cNvPr id="1048657" name="Text 7"/>
          <p:cNvSpPr/>
          <p:nvPr/>
        </p:nvSpPr>
        <p:spPr>
          <a:xfrm>
            <a:off x="7524036" y="5855018"/>
            <a:ext cx="2062401" cy="93976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467"/>
              </a:lnSpc>
              <a:buNone/>
            </a:pPr>
            <a:r>
              <a:rPr lang="en-US" sz="1645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Developing and implementing genetic solutions.</a:t>
            </a:r>
            <a:endParaRPr lang="en-US" sz="1645" dirty="0"/>
          </a:p>
        </p:txBody>
      </p:sp>
      <p:pic>
        <p:nvPicPr>
          <p:cNvPr id="209717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272" y="4254818"/>
            <a:ext cx="2480191" cy="835343"/>
          </a:xfrm>
          <a:prstGeom prst="rect">
            <a:avLst/>
          </a:prstGeom>
        </p:spPr>
      </p:pic>
      <p:sp>
        <p:nvSpPr>
          <p:cNvPr id="1048658" name="Text 8"/>
          <p:cNvSpPr/>
          <p:nvPr/>
        </p:nvSpPr>
        <p:spPr>
          <a:xfrm>
            <a:off x="10004108" y="5403413"/>
            <a:ext cx="2062520" cy="97905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570"/>
              </a:lnSpc>
              <a:buNone/>
            </a:pPr>
            <a:r>
              <a:rPr lang="en-US" sz="2056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Public Perception</a:t>
            </a:r>
            <a:endParaRPr lang="en-US" sz="2056" dirty="0"/>
          </a:p>
        </p:txBody>
      </p:sp>
      <p:sp>
        <p:nvSpPr>
          <p:cNvPr id="1048659" name="Text 9"/>
          <p:cNvSpPr/>
          <p:nvPr/>
        </p:nvSpPr>
        <p:spPr>
          <a:xfrm>
            <a:off x="10004108" y="6507718"/>
            <a:ext cx="2062520" cy="62650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467"/>
              </a:lnSpc>
              <a:buNone/>
            </a:pPr>
            <a:r>
              <a:rPr lang="en-US" sz="1645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Addressing concerns and skepticism.</a:t>
            </a:r>
            <a:endParaRPr lang="en-US" sz="16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48663" name="Shape 0"/>
          <p:cNvSpPr/>
          <p:nvPr/>
        </p:nvSpPr>
        <p:spPr>
          <a:xfrm>
            <a:off x="0" y="0"/>
            <a:ext cx="14630400" cy="8232219"/>
          </a:xfrm>
          <a:prstGeom prst="rect">
            <a:avLst/>
          </a:prstGeom>
          <a:solidFill>
            <a:srgbClr val="152025">
              <a:alpha val="75000"/>
            </a:srgbClr>
          </a:solidFill>
        </p:spPr>
      </p:sp>
      <p:sp>
        <p:nvSpPr>
          <p:cNvPr id="1048664" name="Text 1"/>
          <p:cNvSpPr/>
          <p:nvPr/>
        </p:nvSpPr>
        <p:spPr>
          <a:xfrm>
            <a:off x="3071455" y="491371"/>
            <a:ext cx="8487489" cy="279201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4397"/>
              </a:lnSpc>
              <a:buNone/>
            </a:pPr>
            <a:r>
              <a:rPr lang="en-US" sz="3517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The Future of Genetic Engineering and its Potential for Environmental Sustainability</a:t>
            </a:r>
            <a:endParaRPr lang="en-US" sz="3517" dirty="0"/>
          </a:p>
        </p:txBody>
      </p:sp>
      <p:sp>
        <p:nvSpPr>
          <p:cNvPr id="1048665" name="Shape 2"/>
          <p:cNvSpPr/>
          <p:nvPr/>
        </p:nvSpPr>
        <p:spPr>
          <a:xfrm>
            <a:off x="7297341" y="3640693"/>
            <a:ext cx="35719" cy="4100155"/>
          </a:xfrm>
          <a:prstGeom prst="roundRect">
            <a:avLst>
              <a:gd name="adj" fmla="val 225115"/>
            </a:avLst>
          </a:prstGeom>
          <a:solidFill>
            <a:srgbClr val="6D9121"/>
          </a:solidFill>
        </p:spPr>
      </p:sp>
      <p:sp>
        <p:nvSpPr>
          <p:cNvPr id="1048666" name="Shape 3"/>
          <p:cNvSpPr/>
          <p:nvPr/>
        </p:nvSpPr>
        <p:spPr>
          <a:xfrm>
            <a:off x="6488906" y="4024789"/>
            <a:ext cx="625316" cy="35719"/>
          </a:xfrm>
          <a:prstGeom prst="roundRect">
            <a:avLst>
              <a:gd name="adj" fmla="val 225115"/>
            </a:avLst>
          </a:prstGeom>
          <a:solidFill>
            <a:srgbClr val="6D9121"/>
          </a:solidFill>
        </p:spPr>
      </p:sp>
      <p:sp>
        <p:nvSpPr>
          <p:cNvPr id="1048667" name="Shape 4"/>
          <p:cNvSpPr/>
          <p:nvPr/>
        </p:nvSpPr>
        <p:spPr>
          <a:xfrm>
            <a:off x="7114223" y="3841671"/>
            <a:ext cx="401955" cy="401955"/>
          </a:xfrm>
          <a:prstGeom prst="roundRect">
            <a:avLst>
              <a:gd name="adj" fmla="val 20004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48668" name="Text 5"/>
          <p:cNvSpPr/>
          <p:nvPr/>
        </p:nvSpPr>
        <p:spPr>
          <a:xfrm>
            <a:off x="7244239" y="3908584"/>
            <a:ext cx="141803" cy="26801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110"/>
              </a:lnSpc>
              <a:buNone/>
            </a:pPr>
            <a:r>
              <a:rPr lang="en-US" sz="211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110" dirty="0"/>
          </a:p>
        </p:txBody>
      </p:sp>
      <p:sp>
        <p:nvSpPr>
          <p:cNvPr id="1048669" name="Text 6"/>
          <p:cNvSpPr/>
          <p:nvPr/>
        </p:nvSpPr>
        <p:spPr>
          <a:xfrm>
            <a:off x="3071455" y="3819287"/>
            <a:ext cx="3261003" cy="55840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r">
              <a:lnSpc>
                <a:spcPts val="2198"/>
              </a:lnSpc>
              <a:buNone/>
            </a:pPr>
            <a:r>
              <a:rPr lang="en-US" sz="1759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Precision Engineering</a:t>
            </a:r>
            <a:endParaRPr lang="en-US" sz="1759" dirty="0"/>
          </a:p>
        </p:txBody>
      </p:sp>
      <p:sp>
        <p:nvSpPr>
          <p:cNvPr id="1048670" name="Text 7"/>
          <p:cNvSpPr/>
          <p:nvPr/>
        </p:nvSpPr>
        <p:spPr>
          <a:xfrm>
            <a:off x="3071455" y="4484846"/>
            <a:ext cx="3261003" cy="53601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r">
              <a:lnSpc>
                <a:spcPts val="2110"/>
              </a:lnSpc>
              <a:buNone/>
            </a:pPr>
            <a:r>
              <a:rPr lang="en-US" sz="1407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Targeted gene editing for specific environmental goals.</a:t>
            </a:r>
            <a:endParaRPr lang="en-US" sz="1407" dirty="0"/>
          </a:p>
        </p:txBody>
      </p:sp>
      <p:sp>
        <p:nvSpPr>
          <p:cNvPr id="1048671" name="Shape 8"/>
          <p:cNvSpPr/>
          <p:nvPr/>
        </p:nvSpPr>
        <p:spPr>
          <a:xfrm>
            <a:off x="7516177" y="4918115"/>
            <a:ext cx="625316" cy="35719"/>
          </a:xfrm>
          <a:prstGeom prst="roundRect">
            <a:avLst>
              <a:gd name="adj" fmla="val 225115"/>
            </a:avLst>
          </a:prstGeom>
          <a:solidFill>
            <a:srgbClr val="6D9121"/>
          </a:solidFill>
        </p:spPr>
      </p:sp>
      <p:sp>
        <p:nvSpPr>
          <p:cNvPr id="1048672" name="Shape 9"/>
          <p:cNvSpPr/>
          <p:nvPr/>
        </p:nvSpPr>
        <p:spPr>
          <a:xfrm>
            <a:off x="7114223" y="4734997"/>
            <a:ext cx="401955" cy="401955"/>
          </a:xfrm>
          <a:prstGeom prst="roundRect">
            <a:avLst>
              <a:gd name="adj" fmla="val 20004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48673" name="Text 10"/>
          <p:cNvSpPr/>
          <p:nvPr/>
        </p:nvSpPr>
        <p:spPr>
          <a:xfrm>
            <a:off x="7180778" y="4801910"/>
            <a:ext cx="268724" cy="26801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110"/>
              </a:lnSpc>
              <a:buNone/>
            </a:pPr>
            <a:r>
              <a:rPr lang="en-US" sz="211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110" dirty="0"/>
          </a:p>
        </p:txBody>
      </p:sp>
      <p:sp>
        <p:nvSpPr>
          <p:cNvPr id="1048674" name="Text 11"/>
          <p:cNvSpPr/>
          <p:nvPr/>
        </p:nvSpPr>
        <p:spPr>
          <a:xfrm>
            <a:off x="8297942" y="4712613"/>
            <a:ext cx="3059549" cy="27920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198"/>
              </a:lnSpc>
              <a:buNone/>
            </a:pPr>
            <a:r>
              <a:rPr lang="en-US" sz="1759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Synthetic Biology</a:t>
            </a:r>
            <a:endParaRPr lang="en-US" sz="1759" dirty="0"/>
          </a:p>
        </p:txBody>
      </p:sp>
      <p:sp>
        <p:nvSpPr>
          <p:cNvPr id="1048675" name="Text 12"/>
          <p:cNvSpPr/>
          <p:nvPr/>
        </p:nvSpPr>
        <p:spPr>
          <a:xfrm>
            <a:off x="8297942" y="5098971"/>
            <a:ext cx="3261003" cy="53601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110"/>
              </a:lnSpc>
              <a:buNone/>
            </a:pPr>
            <a:r>
              <a:rPr lang="en-US" sz="1407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Creating novel organisms for environmental remediation.</a:t>
            </a:r>
            <a:endParaRPr lang="en-US" sz="1407" dirty="0"/>
          </a:p>
        </p:txBody>
      </p:sp>
      <p:sp>
        <p:nvSpPr>
          <p:cNvPr id="1048676" name="Shape 13"/>
          <p:cNvSpPr/>
          <p:nvPr/>
        </p:nvSpPr>
        <p:spPr>
          <a:xfrm>
            <a:off x="6488906" y="5762149"/>
            <a:ext cx="625316" cy="35719"/>
          </a:xfrm>
          <a:prstGeom prst="roundRect">
            <a:avLst>
              <a:gd name="adj" fmla="val 225115"/>
            </a:avLst>
          </a:prstGeom>
          <a:solidFill>
            <a:srgbClr val="6D9121"/>
          </a:solidFill>
        </p:spPr>
      </p:sp>
      <p:sp>
        <p:nvSpPr>
          <p:cNvPr id="1048677" name="Shape 14"/>
          <p:cNvSpPr/>
          <p:nvPr/>
        </p:nvSpPr>
        <p:spPr>
          <a:xfrm>
            <a:off x="7114223" y="5579031"/>
            <a:ext cx="401955" cy="401955"/>
          </a:xfrm>
          <a:prstGeom prst="roundRect">
            <a:avLst>
              <a:gd name="adj" fmla="val 20004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48678" name="Text 15"/>
          <p:cNvSpPr/>
          <p:nvPr/>
        </p:nvSpPr>
        <p:spPr>
          <a:xfrm>
            <a:off x="7173873" y="5645944"/>
            <a:ext cx="282654" cy="26801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110"/>
              </a:lnSpc>
              <a:buNone/>
            </a:pPr>
            <a:r>
              <a:rPr lang="en-US" sz="211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110" dirty="0"/>
          </a:p>
        </p:txBody>
      </p:sp>
      <p:sp>
        <p:nvSpPr>
          <p:cNvPr id="1048679" name="Text 16"/>
          <p:cNvSpPr/>
          <p:nvPr/>
        </p:nvSpPr>
        <p:spPr>
          <a:xfrm>
            <a:off x="3596402" y="5556647"/>
            <a:ext cx="2736056" cy="27920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r">
              <a:lnSpc>
                <a:spcPts val="2198"/>
              </a:lnSpc>
              <a:buNone/>
            </a:pPr>
            <a:r>
              <a:rPr lang="en-US" sz="1759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Bioremediation</a:t>
            </a:r>
            <a:endParaRPr lang="en-US" sz="1759" dirty="0"/>
          </a:p>
        </p:txBody>
      </p:sp>
      <p:sp>
        <p:nvSpPr>
          <p:cNvPr id="1048680" name="Text 17"/>
          <p:cNvSpPr/>
          <p:nvPr/>
        </p:nvSpPr>
        <p:spPr>
          <a:xfrm>
            <a:off x="3071455" y="5943005"/>
            <a:ext cx="3261003" cy="53601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r">
              <a:lnSpc>
                <a:spcPts val="2110"/>
              </a:lnSpc>
              <a:buNone/>
            </a:pPr>
            <a:r>
              <a:rPr lang="en-US" sz="1407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Using engineered microbes to clean up pollution.</a:t>
            </a:r>
            <a:endParaRPr lang="en-US" sz="1407" dirty="0"/>
          </a:p>
        </p:txBody>
      </p:sp>
      <p:sp>
        <p:nvSpPr>
          <p:cNvPr id="1048681" name="Shape 18"/>
          <p:cNvSpPr/>
          <p:nvPr/>
        </p:nvSpPr>
        <p:spPr>
          <a:xfrm>
            <a:off x="7516177" y="6566178"/>
            <a:ext cx="625316" cy="35719"/>
          </a:xfrm>
          <a:prstGeom prst="roundRect">
            <a:avLst>
              <a:gd name="adj" fmla="val 225115"/>
            </a:avLst>
          </a:prstGeom>
          <a:solidFill>
            <a:srgbClr val="6D9121"/>
          </a:solidFill>
        </p:spPr>
      </p:sp>
      <p:sp>
        <p:nvSpPr>
          <p:cNvPr id="1048682" name="Shape 19"/>
          <p:cNvSpPr/>
          <p:nvPr/>
        </p:nvSpPr>
        <p:spPr>
          <a:xfrm>
            <a:off x="7114223" y="6383060"/>
            <a:ext cx="401955" cy="401955"/>
          </a:xfrm>
          <a:prstGeom prst="roundRect">
            <a:avLst>
              <a:gd name="adj" fmla="val 20004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48683" name="Text 20"/>
          <p:cNvSpPr/>
          <p:nvPr/>
        </p:nvSpPr>
        <p:spPr>
          <a:xfrm>
            <a:off x="7168634" y="6449973"/>
            <a:ext cx="293132" cy="268010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110"/>
              </a:lnSpc>
              <a:buNone/>
            </a:pPr>
            <a:r>
              <a:rPr lang="en-US" sz="211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4</a:t>
            </a:r>
            <a:endParaRPr lang="en-US" sz="2110" dirty="0"/>
          </a:p>
        </p:txBody>
      </p:sp>
      <p:sp>
        <p:nvSpPr>
          <p:cNvPr id="1048684" name="Text 21"/>
          <p:cNvSpPr/>
          <p:nvPr/>
        </p:nvSpPr>
        <p:spPr>
          <a:xfrm>
            <a:off x="8297942" y="6360676"/>
            <a:ext cx="3261003" cy="55840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198"/>
              </a:lnSpc>
              <a:buNone/>
            </a:pPr>
            <a:r>
              <a:rPr lang="en-US" sz="1759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Sustainable Agriculture</a:t>
            </a:r>
            <a:endParaRPr lang="en-US" sz="1759" dirty="0"/>
          </a:p>
        </p:txBody>
      </p:sp>
      <p:sp>
        <p:nvSpPr>
          <p:cNvPr id="1048685" name="Text 22"/>
          <p:cNvSpPr/>
          <p:nvPr/>
        </p:nvSpPr>
        <p:spPr>
          <a:xfrm>
            <a:off x="8297942" y="7026235"/>
            <a:ext cx="3261003" cy="53601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110"/>
              </a:lnSpc>
              <a:buNone/>
            </a:pPr>
            <a:r>
              <a:rPr lang="en-US" sz="1407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Developing crops that require less water and fertilizer.</a:t>
            </a:r>
            <a:endParaRPr lang="en-US" sz="140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Custom</PresentationFormat>
  <Paragraphs>76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cp:lastModifiedBy>Student</cp:lastModifiedBy>
  <cp:revision>1</cp:revision>
  <dcterms:created xsi:type="dcterms:W3CDTF">2024-06-17T19:55:04Z</dcterms:created>
  <dcterms:modified xsi:type="dcterms:W3CDTF">2024-06-20T12:11:50Z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f3854c5925984a899fc1b670e7ba6715</vt:lpwstr>
  </property>
</Properties>
</file>