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1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104868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8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extBox 1048684"/>
          <p:cNvSpPr txBox="1"/>
          <p:nvPr/>
        </p:nvSpPr>
        <p:spPr>
          <a:xfrm>
            <a:off x="8522115" y="4114800"/>
            <a:ext cx="5636783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i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lang="en-IN" sz="2800" b="1" i="1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86" name="TextBox 1048685"/>
          <p:cNvSpPr txBox="1"/>
          <p:nvPr/>
        </p:nvSpPr>
        <p:spPr>
          <a:xfrm rot="21600000">
            <a:off x="0" y="1417109"/>
            <a:ext cx="13448387" cy="16916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>
                <a:solidFill>
                  <a:srgbClr val="FFFF00"/>
                </a:solidFill>
                <a:latin typeface="Calibri"/>
              </a:rPr>
              <a:t>DANTULARI NARAYANA RAJA COLLEGE
(AUTONOMUS)
</a:t>
            </a:r>
            <a:endParaRPr lang="en-IN" sz="3600">
              <a:solidFill>
                <a:srgbClr val="FFFF00"/>
              </a:solidFill>
            </a:endParaRPr>
          </a:p>
        </p:txBody>
      </p:sp>
      <p:sp>
        <p:nvSpPr>
          <p:cNvPr id="1048687" name="TextBox 1048686"/>
          <p:cNvSpPr txBox="1"/>
          <p:nvPr/>
        </p:nvSpPr>
        <p:spPr>
          <a:xfrm>
            <a:off x="10912037" y="6241989"/>
            <a:ext cx="4572000" cy="13487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CCFECC"/>
                </a:solidFill>
                <a:latin typeface="Arial"/>
              </a:rPr>
              <a:t>Conducted </a:t>
            </a:r>
            <a:r>
              <a:rPr lang="en-IN" sz="2800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lang="en-IN" sz="2800">
              <a:solidFill>
                <a:srgbClr val="CCFE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577" name="Text 1"/>
          <p:cNvSpPr/>
          <p:nvPr/>
        </p:nvSpPr>
        <p:spPr>
          <a:xfrm>
            <a:off x="833199" y="1278374"/>
            <a:ext cx="7477601" cy="403431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7942"/>
              </a:lnSpc>
              <a:buNone/>
            </a:pPr>
            <a:r>
              <a:rPr lang="en-US" sz="635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Genetic Engineering in Microorganisms</a:t>
            </a:r>
            <a:endParaRPr lang="en-US" sz="6354" dirty="0"/>
          </a:p>
        </p:txBody>
      </p:sp>
      <p:sp>
        <p:nvSpPr>
          <p:cNvPr id="1048578" name="Text 2"/>
          <p:cNvSpPr/>
          <p:nvPr/>
        </p:nvSpPr>
        <p:spPr>
          <a:xfrm>
            <a:off x="833199" y="5645944"/>
            <a:ext cx="7477601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Explore the transformative power of genetic engineering in microorganisms.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sp>
        <p:nvSpPr>
          <p:cNvPr id="1048585" name="Text 1"/>
          <p:cNvSpPr/>
          <p:nvPr/>
        </p:nvSpPr>
        <p:spPr>
          <a:xfrm>
            <a:off x="1760220" y="1635562"/>
            <a:ext cx="11109960" cy="146161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Microorganisms as Model Organisms</a:t>
            </a:r>
            <a:endParaRPr lang="en-US" sz="4604" dirty="0"/>
          </a:p>
        </p:txBody>
      </p:sp>
      <p:sp>
        <p:nvSpPr>
          <p:cNvPr id="1048586" name="Shape 2"/>
          <p:cNvSpPr/>
          <p:nvPr/>
        </p:nvSpPr>
        <p:spPr>
          <a:xfrm>
            <a:off x="1760220" y="37914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587" name="Text 3"/>
          <p:cNvSpPr/>
          <p:nvPr/>
        </p:nvSpPr>
        <p:spPr>
          <a:xfrm>
            <a:off x="1907024" y="3865959"/>
            <a:ext cx="206335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763" dirty="0"/>
          </a:p>
        </p:txBody>
      </p:sp>
      <p:sp>
        <p:nvSpPr>
          <p:cNvPr id="1048588" name="Text 4"/>
          <p:cNvSpPr/>
          <p:nvPr/>
        </p:nvSpPr>
        <p:spPr>
          <a:xfrm>
            <a:off x="2482334" y="3791426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Simplicity</a:t>
            </a:r>
            <a:endParaRPr lang="en-US" sz="2302" dirty="0"/>
          </a:p>
        </p:txBody>
      </p:sp>
      <p:sp>
        <p:nvSpPr>
          <p:cNvPr id="1048589" name="Text 5"/>
          <p:cNvSpPr/>
          <p:nvPr/>
        </p:nvSpPr>
        <p:spPr>
          <a:xfrm>
            <a:off x="2482334" y="4290179"/>
            <a:ext cx="4721781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Single-celled organisms offer a streamlined genetic system.</a:t>
            </a:r>
            <a:endParaRPr lang="en-US" sz="1750" dirty="0"/>
          </a:p>
        </p:txBody>
      </p:sp>
      <p:sp>
        <p:nvSpPr>
          <p:cNvPr id="1048590" name="Shape 6"/>
          <p:cNvSpPr/>
          <p:nvPr/>
        </p:nvSpPr>
        <p:spPr>
          <a:xfrm>
            <a:off x="7426285" y="37914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591" name="Text 7"/>
          <p:cNvSpPr/>
          <p:nvPr/>
        </p:nvSpPr>
        <p:spPr>
          <a:xfrm>
            <a:off x="7529751" y="3865959"/>
            <a:ext cx="292894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763" dirty="0"/>
          </a:p>
        </p:txBody>
      </p:sp>
      <p:sp>
        <p:nvSpPr>
          <p:cNvPr id="1048592" name="Text 8"/>
          <p:cNvSpPr/>
          <p:nvPr/>
        </p:nvSpPr>
        <p:spPr>
          <a:xfrm>
            <a:off x="8148399" y="3791426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Rapid Growth</a:t>
            </a:r>
            <a:endParaRPr lang="en-US" sz="2302" dirty="0"/>
          </a:p>
        </p:txBody>
      </p:sp>
      <p:sp>
        <p:nvSpPr>
          <p:cNvPr id="1048593" name="Text 9"/>
          <p:cNvSpPr/>
          <p:nvPr/>
        </p:nvSpPr>
        <p:spPr>
          <a:xfrm>
            <a:off x="8148399" y="4290179"/>
            <a:ext cx="4721781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Fast generation times allow for rapid genetic study.</a:t>
            </a:r>
            <a:endParaRPr lang="en-US" sz="1750" dirty="0"/>
          </a:p>
        </p:txBody>
      </p:sp>
      <p:sp>
        <p:nvSpPr>
          <p:cNvPr id="1048594" name="Shape 10"/>
          <p:cNvSpPr/>
          <p:nvPr/>
        </p:nvSpPr>
        <p:spPr>
          <a:xfrm>
            <a:off x="1760220" y="54287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595" name="Text 11"/>
          <p:cNvSpPr/>
          <p:nvPr/>
        </p:nvSpPr>
        <p:spPr>
          <a:xfrm>
            <a:off x="1855589" y="5503307"/>
            <a:ext cx="309086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763" dirty="0"/>
          </a:p>
        </p:txBody>
      </p:sp>
      <p:sp>
        <p:nvSpPr>
          <p:cNvPr id="1048596" name="Text 12"/>
          <p:cNvSpPr/>
          <p:nvPr/>
        </p:nvSpPr>
        <p:spPr>
          <a:xfrm>
            <a:off x="2482334" y="5428774"/>
            <a:ext cx="34950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Genetic Tractability</a:t>
            </a:r>
            <a:endParaRPr lang="en-US" sz="2302" dirty="0"/>
          </a:p>
        </p:txBody>
      </p:sp>
      <p:sp>
        <p:nvSpPr>
          <p:cNvPr id="1048597" name="Text 13"/>
          <p:cNvSpPr/>
          <p:nvPr/>
        </p:nvSpPr>
        <p:spPr>
          <a:xfrm>
            <a:off x="2482334" y="5927527"/>
            <a:ext cx="4721781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Easy manipulation of genes for research and development.</a:t>
            </a:r>
            <a:endParaRPr lang="en-US" sz="1750" dirty="0"/>
          </a:p>
        </p:txBody>
      </p:sp>
      <p:sp>
        <p:nvSpPr>
          <p:cNvPr id="1048598" name="Shape 14"/>
          <p:cNvSpPr/>
          <p:nvPr/>
        </p:nvSpPr>
        <p:spPr>
          <a:xfrm>
            <a:off x="7426285" y="54287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599" name="Text 15"/>
          <p:cNvSpPr/>
          <p:nvPr/>
        </p:nvSpPr>
        <p:spPr>
          <a:xfrm>
            <a:off x="7514153" y="5503307"/>
            <a:ext cx="324207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2763" dirty="0"/>
          </a:p>
        </p:txBody>
      </p:sp>
      <p:sp>
        <p:nvSpPr>
          <p:cNvPr id="1048600" name="Text 16"/>
          <p:cNvSpPr/>
          <p:nvPr/>
        </p:nvSpPr>
        <p:spPr>
          <a:xfrm>
            <a:off x="8148399" y="5428774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Versatility</a:t>
            </a:r>
            <a:endParaRPr lang="en-US" sz="2302" dirty="0"/>
          </a:p>
        </p:txBody>
      </p:sp>
      <p:sp>
        <p:nvSpPr>
          <p:cNvPr id="1048601" name="Text 17"/>
          <p:cNvSpPr/>
          <p:nvPr/>
        </p:nvSpPr>
        <p:spPr>
          <a:xfrm>
            <a:off x="8148399" y="5927527"/>
            <a:ext cx="472178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Wide range of applications in various fields.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0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048606" name="Text 1"/>
          <p:cNvSpPr/>
          <p:nvPr/>
        </p:nvSpPr>
        <p:spPr>
          <a:xfrm>
            <a:off x="833199" y="1080611"/>
            <a:ext cx="9306401" cy="146161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Genetic Modification Techniques</a:t>
            </a:r>
            <a:endParaRPr lang="en-US" sz="4604" dirty="0"/>
          </a:p>
        </p:txBody>
      </p:sp>
      <p:sp>
        <p:nvSpPr>
          <p:cNvPr id="1048607" name="Shape 2"/>
          <p:cNvSpPr/>
          <p:nvPr/>
        </p:nvSpPr>
        <p:spPr>
          <a:xfrm>
            <a:off x="1144310" y="2875478"/>
            <a:ext cx="44410" cy="4273391"/>
          </a:xfrm>
          <a:prstGeom prst="roundRect">
            <a:avLst>
              <a:gd name="adj" fmla="val 225151"/>
            </a:avLst>
          </a:prstGeom>
          <a:solidFill>
            <a:srgbClr val="8D2424"/>
          </a:solidFill>
        </p:spPr>
      </p:sp>
      <p:sp>
        <p:nvSpPr>
          <p:cNvPr id="1048608" name="Shape 3"/>
          <p:cNvSpPr/>
          <p:nvPr/>
        </p:nvSpPr>
        <p:spPr>
          <a:xfrm>
            <a:off x="1416427" y="335309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8D2424"/>
          </a:solidFill>
        </p:spPr>
      </p:sp>
      <p:sp>
        <p:nvSpPr>
          <p:cNvPr id="1048609" name="Shape 4"/>
          <p:cNvSpPr/>
          <p:nvPr/>
        </p:nvSpPr>
        <p:spPr>
          <a:xfrm>
            <a:off x="916484" y="31253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10" name="Text 5"/>
          <p:cNvSpPr/>
          <p:nvPr/>
        </p:nvSpPr>
        <p:spPr>
          <a:xfrm>
            <a:off x="1063288" y="3199924"/>
            <a:ext cx="206335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763" dirty="0"/>
          </a:p>
        </p:txBody>
      </p:sp>
      <p:sp>
        <p:nvSpPr>
          <p:cNvPr id="1048611" name="Text 6"/>
          <p:cNvSpPr/>
          <p:nvPr/>
        </p:nvSpPr>
        <p:spPr>
          <a:xfrm>
            <a:off x="2388513" y="3097649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 Cloning</a:t>
            </a:r>
            <a:endParaRPr lang="en-US" sz="2302" dirty="0"/>
          </a:p>
        </p:txBody>
      </p:sp>
      <p:sp>
        <p:nvSpPr>
          <p:cNvPr id="1048612" name="Text 7"/>
          <p:cNvSpPr/>
          <p:nvPr/>
        </p:nvSpPr>
        <p:spPr>
          <a:xfrm>
            <a:off x="2388513" y="3596402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Isolating and copying specific genes.</a:t>
            </a:r>
            <a:endParaRPr lang="en-US" sz="1750" dirty="0"/>
          </a:p>
        </p:txBody>
      </p:sp>
      <p:sp>
        <p:nvSpPr>
          <p:cNvPr id="1048613" name="Shape 8"/>
          <p:cNvSpPr/>
          <p:nvPr/>
        </p:nvSpPr>
        <p:spPr>
          <a:xfrm>
            <a:off x="1416427" y="485161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8D2424"/>
          </a:solidFill>
        </p:spPr>
      </p:sp>
      <p:sp>
        <p:nvSpPr>
          <p:cNvPr id="1048614" name="Shape 9"/>
          <p:cNvSpPr/>
          <p:nvPr/>
        </p:nvSpPr>
        <p:spPr>
          <a:xfrm>
            <a:off x="916484" y="46239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15" name="Text 10"/>
          <p:cNvSpPr/>
          <p:nvPr/>
        </p:nvSpPr>
        <p:spPr>
          <a:xfrm>
            <a:off x="1019949" y="4698444"/>
            <a:ext cx="292894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763" dirty="0"/>
          </a:p>
        </p:txBody>
      </p:sp>
      <p:sp>
        <p:nvSpPr>
          <p:cNvPr id="1048616" name="Text 11"/>
          <p:cNvSpPr/>
          <p:nvPr/>
        </p:nvSpPr>
        <p:spPr>
          <a:xfrm>
            <a:off x="2388513" y="4596170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Gene Editing</a:t>
            </a:r>
            <a:endParaRPr lang="en-US" sz="2302" dirty="0"/>
          </a:p>
        </p:txBody>
      </p:sp>
      <p:sp>
        <p:nvSpPr>
          <p:cNvPr id="1048617" name="Text 12"/>
          <p:cNvSpPr/>
          <p:nvPr/>
        </p:nvSpPr>
        <p:spPr>
          <a:xfrm>
            <a:off x="2388513" y="5094923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Precisely altering DNA sequences.</a:t>
            </a:r>
            <a:endParaRPr lang="en-US" sz="1750" dirty="0"/>
          </a:p>
        </p:txBody>
      </p:sp>
      <p:sp>
        <p:nvSpPr>
          <p:cNvPr id="1048618" name="Shape 13"/>
          <p:cNvSpPr/>
          <p:nvPr/>
        </p:nvSpPr>
        <p:spPr>
          <a:xfrm>
            <a:off x="1416427" y="635013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8D2424"/>
          </a:solidFill>
        </p:spPr>
      </p:sp>
      <p:sp>
        <p:nvSpPr>
          <p:cNvPr id="1048619" name="Shape 14"/>
          <p:cNvSpPr/>
          <p:nvPr/>
        </p:nvSpPr>
        <p:spPr>
          <a:xfrm>
            <a:off x="916484" y="61224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20" name="Text 15"/>
          <p:cNvSpPr/>
          <p:nvPr/>
        </p:nvSpPr>
        <p:spPr>
          <a:xfrm>
            <a:off x="1011853" y="6196965"/>
            <a:ext cx="309086" cy="35087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763"/>
              </a:lnSpc>
              <a:buNone/>
            </a:pPr>
            <a:r>
              <a:rPr lang="en-US" sz="2763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763" dirty="0"/>
          </a:p>
        </p:txBody>
      </p:sp>
      <p:sp>
        <p:nvSpPr>
          <p:cNvPr id="1048621" name="Text 16"/>
          <p:cNvSpPr/>
          <p:nvPr/>
        </p:nvSpPr>
        <p:spPr>
          <a:xfrm>
            <a:off x="2388513" y="6094690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Transformation</a:t>
            </a:r>
            <a:endParaRPr lang="en-US" sz="2302" dirty="0"/>
          </a:p>
        </p:txBody>
      </p:sp>
      <p:sp>
        <p:nvSpPr>
          <p:cNvPr id="1048622" name="Text 17"/>
          <p:cNvSpPr/>
          <p:nvPr/>
        </p:nvSpPr>
        <p:spPr>
          <a:xfrm>
            <a:off x="2388513" y="6593443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Introducing new genetic material.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2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sp>
        <p:nvSpPr>
          <p:cNvPr id="1048627" name="Text 1"/>
          <p:cNvSpPr/>
          <p:nvPr/>
        </p:nvSpPr>
        <p:spPr>
          <a:xfrm>
            <a:off x="1760220" y="2561868"/>
            <a:ext cx="10236398" cy="73080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Applications in Biotechnology</a:t>
            </a:r>
            <a:endParaRPr lang="en-US" sz="4604" dirty="0"/>
          </a:p>
        </p:txBody>
      </p:sp>
      <p:sp>
        <p:nvSpPr>
          <p:cNvPr id="1048628" name="Text 2"/>
          <p:cNvSpPr/>
          <p:nvPr/>
        </p:nvSpPr>
        <p:spPr>
          <a:xfrm>
            <a:off x="1760220" y="3848100"/>
            <a:ext cx="3341608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Biopharmaceuticals</a:t>
            </a:r>
            <a:endParaRPr lang="en-US" sz="2302" dirty="0"/>
          </a:p>
        </p:txBody>
      </p:sp>
      <p:sp>
        <p:nvSpPr>
          <p:cNvPr id="1048629" name="Text 3"/>
          <p:cNvSpPr/>
          <p:nvPr/>
        </p:nvSpPr>
        <p:spPr>
          <a:xfrm>
            <a:off x="1760220" y="4801314"/>
            <a:ext cx="3341608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Production of therapeutic proteins.</a:t>
            </a:r>
            <a:endParaRPr lang="en-US" sz="1750" dirty="0"/>
          </a:p>
        </p:txBody>
      </p:sp>
      <p:sp>
        <p:nvSpPr>
          <p:cNvPr id="1048630" name="Text 4"/>
          <p:cNvSpPr/>
          <p:nvPr/>
        </p:nvSpPr>
        <p:spPr>
          <a:xfrm>
            <a:off x="5651421" y="3848100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Bioremediation</a:t>
            </a:r>
            <a:endParaRPr lang="en-US" sz="2302" dirty="0"/>
          </a:p>
        </p:txBody>
      </p:sp>
      <p:sp>
        <p:nvSpPr>
          <p:cNvPr id="1048631" name="Text 5"/>
          <p:cNvSpPr/>
          <p:nvPr/>
        </p:nvSpPr>
        <p:spPr>
          <a:xfrm>
            <a:off x="5651421" y="4435793"/>
            <a:ext cx="3341608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Cleaning up environmental pollutants.</a:t>
            </a:r>
            <a:endParaRPr lang="en-US" sz="1750" dirty="0"/>
          </a:p>
        </p:txBody>
      </p:sp>
      <p:sp>
        <p:nvSpPr>
          <p:cNvPr id="1048632" name="Text 6"/>
          <p:cNvSpPr/>
          <p:nvPr/>
        </p:nvSpPr>
        <p:spPr>
          <a:xfrm>
            <a:off x="9542621" y="3848100"/>
            <a:ext cx="2923580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Agriculture</a:t>
            </a:r>
            <a:endParaRPr lang="en-US" sz="2302" dirty="0"/>
          </a:p>
        </p:txBody>
      </p:sp>
      <p:sp>
        <p:nvSpPr>
          <p:cNvPr id="1048633" name="Text 7"/>
          <p:cNvSpPr/>
          <p:nvPr/>
        </p:nvSpPr>
        <p:spPr>
          <a:xfrm>
            <a:off x="9542621" y="4435793"/>
            <a:ext cx="3341608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Developing disease-resistant crops.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3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sp>
        <p:nvSpPr>
          <p:cNvPr id="1048638" name="Text 1"/>
          <p:cNvSpPr/>
          <p:nvPr/>
        </p:nvSpPr>
        <p:spPr>
          <a:xfrm>
            <a:off x="1760220" y="1957864"/>
            <a:ext cx="7913132" cy="73080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Ethical Considerations</a:t>
            </a:r>
            <a:endParaRPr lang="en-US" sz="4604" dirty="0"/>
          </a:p>
        </p:txBody>
      </p:sp>
      <p:sp>
        <p:nvSpPr>
          <p:cNvPr id="1048639" name="Shape 2"/>
          <p:cNvSpPr/>
          <p:nvPr/>
        </p:nvSpPr>
        <p:spPr>
          <a:xfrm>
            <a:off x="1760220" y="3133011"/>
            <a:ext cx="5443895" cy="1624846"/>
          </a:xfrm>
          <a:prstGeom prst="roundRect">
            <a:avLst>
              <a:gd name="adj" fmla="val 615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40" name="Text 3"/>
          <p:cNvSpPr/>
          <p:nvPr/>
        </p:nvSpPr>
        <p:spPr>
          <a:xfrm>
            <a:off x="1990011" y="3362801"/>
            <a:ext cx="4654868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Unforeseen Consequences</a:t>
            </a:r>
            <a:endParaRPr lang="en-US" sz="2302" dirty="0"/>
          </a:p>
        </p:txBody>
      </p:sp>
      <p:sp>
        <p:nvSpPr>
          <p:cNvPr id="1048641" name="Text 4"/>
          <p:cNvSpPr/>
          <p:nvPr/>
        </p:nvSpPr>
        <p:spPr>
          <a:xfrm>
            <a:off x="1990011" y="3861554"/>
            <a:ext cx="498431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Potential risks of unintended genetic changes.</a:t>
            </a:r>
            <a:endParaRPr lang="en-US" sz="1750" dirty="0"/>
          </a:p>
        </p:txBody>
      </p:sp>
      <p:sp>
        <p:nvSpPr>
          <p:cNvPr id="1048642" name="Shape 5"/>
          <p:cNvSpPr/>
          <p:nvPr/>
        </p:nvSpPr>
        <p:spPr>
          <a:xfrm>
            <a:off x="7426285" y="3133011"/>
            <a:ext cx="5443895" cy="1624846"/>
          </a:xfrm>
          <a:prstGeom prst="roundRect">
            <a:avLst>
              <a:gd name="adj" fmla="val 615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43" name="Text 6"/>
          <p:cNvSpPr/>
          <p:nvPr/>
        </p:nvSpPr>
        <p:spPr>
          <a:xfrm>
            <a:off x="7656076" y="3362801"/>
            <a:ext cx="2934176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Safety Concerns</a:t>
            </a:r>
            <a:endParaRPr lang="en-US" sz="2302" dirty="0"/>
          </a:p>
        </p:txBody>
      </p:sp>
      <p:sp>
        <p:nvSpPr>
          <p:cNvPr id="1048644" name="Text 7"/>
          <p:cNvSpPr/>
          <p:nvPr/>
        </p:nvSpPr>
        <p:spPr>
          <a:xfrm>
            <a:off x="7656076" y="3861554"/>
            <a:ext cx="4984313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Ensuring the safety of genetically modified organisms.</a:t>
            </a:r>
            <a:endParaRPr lang="en-US" sz="1750" dirty="0"/>
          </a:p>
        </p:txBody>
      </p:sp>
      <p:sp>
        <p:nvSpPr>
          <p:cNvPr id="1048645" name="Shape 8"/>
          <p:cNvSpPr/>
          <p:nvPr/>
        </p:nvSpPr>
        <p:spPr>
          <a:xfrm>
            <a:off x="1760220" y="4980027"/>
            <a:ext cx="5443895" cy="1291590"/>
          </a:xfrm>
          <a:prstGeom prst="roundRect">
            <a:avLst>
              <a:gd name="adj" fmla="val 774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46" name="Text 9"/>
          <p:cNvSpPr/>
          <p:nvPr/>
        </p:nvSpPr>
        <p:spPr>
          <a:xfrm>
            <a:off x="1990011" y="5209818"/>
            <a:ext cx="3187541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Equity and Access</a:t>
            </a:r>
            <a:endParaRPr lang="en-US" sz="2302" dirty="0"/>
          </a:p>
        </p:txBody>
      </p:sp>
      <p:sp>
        <p:nvSpPr>
          <p:cNvPr id="1048647" name="Text 10"/>
          <p:cNvSpPr/>
          <p:nvPr/>
        </p:nvSpPr>
        <p:spPr>
          <a:xfrm>
            <a:off x="1990011" y="5708571"/>
            <a:ext cx="498431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Fair distribution of benefits and risks.</a:t>
            </a:r>
            <a:endParaRPr lang="en-US" sz="1750" dirty="0"/>
          </a:p>
        </p:txBody>
      </p:sp>
      <p:sp>
        <p:nvSpPr>
          <p:cNvPr id="1048648" name="Shape 11"/>
          <p:cNvSpPr/>
          <p:nvPr/>
        </p:nvSpPr>
        <p:spPr>
          <a:xfrm>
            <a:off x="7426285" y="4980027"/>
            <a:ext cx="5443895" cy="1291590"/>
          </a:xfrm>
          <a:prstGeom prst="roundRect">
            <a:avLst>
              <a:gd name="adj" fmla="val 774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48649" name="Text 12"/>
          <p:cNvSpPr/>
          <p:nvPr/>
        </p:nvSpPr>
        <p:spPr>
          <a:xfrm>
            <a:off x="7656076" y="5209818"/>
            <a:ext cx="3074432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Public Perception</a:t>
            </a:r>
            <a:endParaRPr lang="en-US" sz="2302" dirty="0"/>
          </a:p>
        </p:txBody>
      </p:sp>
      <p:sp>
        <p:nvSpPr>
          <p:cNvPr id="1048650" name="Text 13"/>
          <p:cNvSpPr/>
          <p:nvPr/>
        </p:nvSpPr>
        <p:spPr>
          <a:xfrm>
            <a:off x="7656076" y="5708571"/>
            <a:ext cx="498431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Addressing societal concerns and building trust.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5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sp>
        <p:nvSpPr>
          <p:cNvPr id="1048655" name="Text 1"/>
          <p:cNvSpPr/>
          <p:nvPr/>
        </p:nvSpPr>
        <p:spPr>
          <a:xfrm>
            <a:off x="1760220" y="2039779"/>
            <a:ext cx="9372362" cy="73080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Challenges and Limitations</a:t>
            </a:r>
            <a:endParaRPr lang="en-US" sz="4604" dirty="0"/>
          </a:p>
        </p:txBody>
      </p:sp>
      <p:pic>
        <p:nvPicPr>
          <p:cNvPr id="209716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214926"/>
            <a:ext cx="3703320" cy="888682"/>
          </a:xfrm>
          <a:prstGeom prst="rect">
            <a:avLst/>
          </a:prstGeom>
        </p:spPr>
      </p:pic>
      <p:sp>
        <p:nvSpPr>
          <p:cNvPr id="1048656" name="Text 2"/>
          <p:cNvSpPr/>
          <p:nvPr/>
        </p:nvSpPr>
        <p:spPr>
          <a:xfrm>
            <a:off x="1982391" y="4436864"/>
            <a:ext cx="3088719" cy="36552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Technical Hurdles</a:t>
            </a:r>
            <a:endParaRPr lang="en-US" sz="2302" dirty="0"/>
          </a:p>
        </p:txBody>
      </p:sp>
      <p:sp>
        <p:nvSpPr>
          <p:cNvPr id="1048657" name="Text 3"/>
          <p:cNvSpPr/>
          <p:nvPr/>
        </p:nvSpPr>
        <p:spPr>
          <a:xfrm>
            <a:off x="1982391" y="4935617"/>
            <a:ext cx="3258979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Efficient gene delivery and expression.</a:t>
            </a:r>
            <a:endParaRPr lang="en-US" sz="1750" dirty="0"/>
          </a:p>
        </p:txBody>
      </p:sp>
      <p:pic>
        <p:nvPicPr>
          <p:cNvPr id="209716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540" y="3214926"/>
            <a:ext cx="3703320" cy="888682"/>
          </a:xfrm>
          <a:prstGeom prst="rect">
            <a:avLst/>
          </a:prstGeom>
        </p:spPr>
      </p:pic>
      <p:sp>
        <p:nvSpPr>
          <p:cNvPr id="1048658" name="Text 4"/>
          <p:cNvSpPr/>
          <p:nvPr/>
        </p:nvSpPr>
        <p:spPr>
          <a:xfrm>
            <a:off x="5685711" y="4436864"/>
            <a:ext cx="3258979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Regulatory Frameworks</a:t>
            </a:r>
            <a:endParaRPr lang="en-US" sz="2302" dirty="0"/>
          </a:p>
        </p:txBody>
      </p:sp>
      <p:sp>
        <p:nvSpPr>
          <p:cNvPr id="1048659" name="Text 5"/>
          <p:cNvSpPr/>
          <p:nvPr/>
        </p:nvSpPr>
        <p:spPr>
          <a:xfrm>
            <a:off x="5685711" y="5301139"/>
            <a:ext cx="3258979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Strict guidelines for genetic modification.</a:t>
            </a:r>
            <a:endParaRPr lang="en-US" sz="1750" dirty="0"/>
          </a:p>
        </p:txBody>
      </p:sp>
      <p:pic>
        <p:nvPicPr>
          <p:cNvPr id="209716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860" y="3214926"/>
            <a:ext cx="3703320" cy="888682"/>
          </a:xfrm>
          <a:prstGeom prst="rect">
            <a:avLst/>
          </a:prstGeom>
        </p:spPr>
      </p:pic>
      <p:sp>
        <p:nvSpPr>
          <p:cNvPr id="1048660" name="Text 6"/>
          <p:cNvSpPr/>
          <p:nvPr/>
        </p:nvSpPr>
        <p:spPr>
          <a:xfrm>
            <a:off x="9389031" y="4436864"/>
            <a:ext cx="3258979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Cost and Resources</a:t>
            </a:r>
            <a:endParaRPr lang="en-US" sz="2302" dirty="0"/>
          </a:p>
        </p:txBody>
      </p:sp>
      <p:sp>
        <p:nvSpPr>
          <p:cNvPr id="1048661" name="Text 7"/>
          <p:cNvSpPr/>
          <p:nvPr/>
        </p:nvSpPr>
        <p:spPr>
          <a:xfrm>
            <a:off x="9389031" y="5301139"/>
            <a:ext cx="3258979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High cost of research and development.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6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</p:spPr>
      </p:sp>
      <p:sp>
        <p:nvSpPr>
          <p:cNvPr id="1048666" name="Text 1"/>
          <p:cNvSpPr/>
          <p:nvPr/>
        </p:nvSpPr>
        <p:spPr>
          <a:xfrm>
            <a:off x="1760220" y="2206347"/>
            <a:ext cx="10370225" cy="73080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755"/>
              </a:lnSpc>
              <a:buNone/>
            </a:pPr>
            <a:r>
              <a:rPr lang="en-US" sz="4604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Future Directions and Outlook</a:t>
            </a:r>
            <a:endParaRPr lang="en-US" sz="4604" dirty="0"/>
          </a:p>
        </p:txBody>
      </p:sp>
      <p:pic>
        <p:nvPicPr>
          <p:cNvPr id="209717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381494"/>
            <a:ext cx="555427" cy="555427"/>
          </a:xfrm>
          <a:prstGeom prst="rect">
            <a:avLst/>
          </a:prstGeom>
        </p:spPr>
      </p:pic>
      <p:sp>
        <p:nvSpPr>
          <p:cNvPr id="1048667" name="Text 2"/>
          <p:cNvSpPr/>
          <p:nvPr/>
        </p:nvSpPr>
        <p:spPr>
          <a:xfrm>
            <a:off x="1760220" y="4159091"/>
            <a:ext cx="2527459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Synthetic Biology</a:t>
            </a:r>
            <a:endParaRPr lang="en-US" sz="2302" dirty="0"/>
          </a:p>
        </p:txBody>
      </p:sp>
      <p:sp>
        <p:nvSpPr>
          <p:cNvPr id="1048668" name="Text 3"/>
          <p:cNvSpPr/>
          <p:nvPr/>
        </p:nvSpPr>
        <p:spPr>
          <a:xfrm>
            <a:off x="1760220" y="5023366"/>
            <a:ext cx="2527459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Creating novel biological systems.</a:t>
            </a:r>
            <a:endParaRPr lang="en-US" sz="1750" dirty="0"/>
          </a:p>
        </p:txBody>
      </p:sp>
      <p:pic>
        <p:nvPicPr>
          <p:cNvPr id="209717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35" y="3381494"/>
            <a:ext cx="555427" cy="555427"/>
          </a:xfrm>
          <a:prstGeom prst="rect">
            <a:avLst/>
          </a:prstGeom>
        </p:spPr>
      </p:pic>
      <p:sp>
        <p:nvSpPr>
          <p:cNvPr id="1048669" name="Text 4"/>
          <p:cNvSpPr/>
          <p:nvPr/>
        </p:nvSpPr>
        <p:spPr>
          <a:xfrm>
            <a:off x="4620935" y="4159091"/>
            <a:ext cx="2527578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Genome Engineering</a:t>
            </a:r>
            <a:endParaRPr lang="en-US" sz="2302" dirty="0"/>
          </a:p>
        </p:txBody>
      </p:sp>
      <p:sp>
        <p:nvSpPr>
          <p:cNvPr id="1048670" name="Text 5"/>
          <p:cNvSpPr/>
          <p:nvPr/>
        </p:nvSpPr>
        <p:spPr>
          <a:xfrm>
            <a:off x="4620935" y="5023366"/>
            <a:ext cx="2527578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Precise manipulation of entire genomes.</a:t>
            </a:r>
            <a:endParaRPr lang="en-US" sz="1750" dirty="0"/>
          </a:p>
        </p:txBody>
      </p:sp>
      <p:pic>
        <p:nvPicPr>
          <p:cNvPr id="209717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381494"/>
            <a:ext cx="555427" cy="555427"/>
          </a:xfrm>
          <a:prstGeom prst="rect">
            <a:avLst/>
          </a:prstGeom>
        </p:spPr>
      </p:pic>
      <p:sp>
        <p:nvSpPr>
          <p:cNvPr id="1048671" name="Text 6"/>
          <p:cNvSpPr/>
          <p:nvPr/>
        </p:nvSpPr>
        <p:spPr>
          <a:xfrm>
            <a:off x="7481768" y="4159091"/>
            <a:ext cx="2527578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Microbiome Research</a:t>
            </a:r>
            <a:endParaRPr lang="en-US" sz="2302" dirty="0"/>
          </a:p>
        </p:txBody>
      </p:sp>
      <p:sp>
        <p:nvSpPr>
          <p:cNvPr id="1048672" name="Text 7"/>
          <p:cNvSpPr/>
          <p:nvPr/>
        </p:nvSpPr>
        <p:spPr>
          <a:xfrm>
            <a:off x="7481768" y="5023366"/>
            <a:ext cx="2527578" cy="9997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Understanding and manipulating microbial communities.</a:t>
            </a:r>
            <a:endParaRPr lang="en-US" sz="1750" dirty="0"/>
          </a:p>
        </p:txBody>
      </p:sp>
      <p:pic>
        <p:nvPicPr>
          <p:cNvPr id="209717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602" y="3381494"/>
            <a:ext cx="555427" cy="555427"/>
          </a:xfrm>
          <a:prstGeom prst="rect">
            <a:avLst/>
          </a:prstGeom>
        </p:spPr>
      </p:pic>
      <p:sp>
        <p:nvSpPr>
          <p:cNvPr id="1048673" name="Text 8"/>
          <p:cNvSpPr/>
          <p:nvPr/>
        </p:nvSpPr>
        <p:spPr>
          <a:xfrm>
            <a:off x="10342602" y="4159091"/>
            <a:ext cx="2527578" cy="7310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878"/>
              </a:lnSpc>
              <a:buNone/>
            </a:pPr>
            <a:r>
              <a:rPr lang="en-US" sz="2302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Personalized Medicine</a:t>
            </a:r>
            <a:endParaRPr lang="en-US" sz="2302" dirty="0"/>
          </a:p>
        </p:txBody>
      </p:sp>
      <p:sp>
        <p:nvSpPr>
          <p:cNvPr id="1048674" name="Text 9"/>
          <p:cNvSpPr/>
          <p:nvPr/>
        </p:nvSpPr>
        <p:spPr>
          <a:xfrm>
            <a:off x="10342602" y="5023366"/>
            <a:ext cx="2527578" cy="9997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Tailoring treatments based on individual genetics.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Custom</PresentationFormat>
  <Paragraphs>67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Student</cp:lastModifiedBy>
  <cp:revision>1</cp:revision>
  <dcterms:created xsi:type="dcterms:W3CDTF">2024-06-17T19:52:38Z</dcterms:created>
  <dcterms:modified xsi:type="dcterms:W3CDTF">2024-06-20T12:11:23Z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dbbcbb0314784bc4b8888efe7c88a49b</vt:lpwstr>
  </property>
</Properties>
</file>