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104868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8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extBox 1048686"/>
          <p:cNvSpPr txBox="1"/>
          <p:nvPr/>
        </p:nvSpPr>
        <p:spPr>
          <a:xfrm>
            <a:off x="9452871" y="4279690"/>
            <a:ext cx="5636783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i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lang="en-IN" sz="2800" b="1" i="1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88" name="TextBox 1048687"/>
          <p:cNvSpPr txBox="1"/>
          <p:nvPr/>
        </p:nvSpPr>
        <p:spPr>
          <a:xfrm>
            <a:off x="10912037" y="6241989"/>
            <a:ext cx="4572000" cy="13487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CCFECC"/>
                </a:solidFill>
                <a:latin typeface="Arial"/>
              </a:rPr>
              <a:t>Conducted </a:t>
            </a:r>
            <a:r>
              <a:rPr lang="en-IN" sz="2800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lang="en-IN" sz="2800">
              <a:solidFill>
                <a:srgbClr val="CCFECC"/>
              </a:solidFill>
            </a:endParaRPr>
          </a:p>
        </p:txBody>
      </p:sp>
      <p:sp>
        <p:nvSpPr>
          <p:cNvPr id="1048689" name="TextBox 1048688"/>
          <p:cNvSpPr txBox="1"/>
          <p:nvPr/>
        </p:nvSpPr>
        <p:spPr>
          <a:xfrm rot="21600000">
            <a:off x="0" y="1417109"/>
            <a:ext cx="13448387" cy="16916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>
                <a:solidFill>
                  <a:srgbClr val="FFFF00"/>
                </a:solidFill>
                <a:latin typeface="Calibri"/>
              </a:rPr>
              <a:t>DANTULARI NARAYANA RAJA COLLEGE
(AUTONOMUS)
</a:t>
            </a:r>
            <a:endParaRPr lang="en-IN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577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578" name="Text 2"/>
          <p:cNvSpPr/>
          <p:nvPr/>
        </p:nvSpPr>
        <p:spPr>
          <a:xfrm>
            <a:off x="6319599" y="2560201"/>
            <a:ext cx="7477601" cy="180379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7101"/>
              </a:lnSpc>
              <a:buNone/>
            </a:pPr>
            <a:r>
              <a:rPr lang="en-US" sz="568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Genetic Engineering in Plants</a:t>
            </a:r>
            <a:endParaRPr lang="en-US" sz="5681" dirty="0"/>
          </a:p>
        </p:txBody>
      </p:sp>
      <p:sp>
        <p:nvSpPr>
          <p:cNvPr id="1048579" name="Text 3"/>
          <p:cNvSpPr/>
          <p:nvPr/>
        </p:nvSpPr>
        <p:spPr>
          <a:xfrm>
            <a:off x="6319599" y="4697254"/>
            <a:ext cx="747760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manipulation of plant genomes to enhance desirable traits.</a:t>
            </a:r>
            <a:endParaRPr lang="en-US" sz="1750" dirty="0"/>
          </a:p>
        </p:txBody>
      </p:sp>
      <p:sp>
        <p:nvSpPr>
          <p:cNvPr id="1048580" name="Shape 4"/>
          <p:cNvSpPr/>
          <p:nvPr/>
        </p:nvSpPr>
        <p:spPr>
          <a:xfrm>
            <a:off x="6319599" y="529709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586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sp>
        <p:nvSpPr>
          <p:cNvPr id="1048587" name="Text 2"/>
          <p:cNvSpPr/>
          <p:nvPr/>
        </p:nvSpPr>
        <p:spPr>
          <a:xfrm>
            <a:off x="2348389" y="2084903"/>
            <a:ext cx="9933503" cy="1306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Benefits of Genetic Engineering in Agriculture</a:t>
            </a:r>
            <a:endParaRPr lang="en-US" sz="4117" dirty="0"/>
          </a:p>
        </p:txBody>
      </p:sp>
      <p:sp>
        <p:nvSpPr>
          <p:cNvPr id="1048588" name="Shape 3"/>
          <p:cNvSpPr/>
          <p:nvPr/>
        </p:nvSpPr>
        <p:spPr>
          <a:xfrm>
            <a:off x="2348389" y="408598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589" name="Text 4"/>
          <p:cNvSpPr/>
          <p:nvPr/>
        </p:nvSpPr>
        <p:spPr>
          <a:xfrm>
            <a:off x="2542818" y="4179094"/>
            <a:ext cx="111085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470" dirty="0"/>
          </a:p>
        </p:txBody>
      </p:sp>
      <p:sp>
        <p:nvSpPr>
          <p:cNvPr id="1048590" name="Text 5"/>
          <p:cNvSpPr/>
          <p:nvPr/>
        </p:nvSpPr>
        <p:spPr>
          <a:xfrm>
            <a:off x="3070503" y="4085987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Increased Yield</a:t>
            </a:r>
            <a:endParaRPr lang="en-US" sz="2058" dirty="0"/>
          </a:p>
        </p:txBody>
      </p:sp>
      <p:sp>
        <p:nvSpPr>
          <p:cNvPr id="1048591" name="Text 6"/>
          <p:cNvSpPr/>
          <p:nvPr/>
        </p:nvSpPr>
        <p:spPr>
          <a:xfrm>
            <a:off x="3070503" y="4546044"/>
            <a:ext cx="413361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productivity and more food.</a:t>
            </a:r>
            <a:endParaRPr lang="en-US" sz="1750" dirty="0"/>
          </a:p>
        </p:txBody>
      </p:sp>
      <p:sp>
        <p:nvSpPr>
          <p:cNvPr id="1048592" name="Shape 7"/>
          <p:cNvSpPr/>
          <p:nvPr/>
        </p:nvSpPr>
        <p:spPr>
          <a:xfrm>
            <a:off x="7426285" y="408598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593" name="Text 8"/>
          <p:cNvSpPr/>
          <p:nvPr/>
        </p:nvSpPr>
        <p:spPr>
          <a:xfrm>
            <a:off x="7592139" y="4179094"/>
            <a:ext cx="168116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470" dirty="0"/>
          </a:p>
        </p:txBody>
      </p:sp>
      <p:sp>
        <p:nvSpPr>
          <p:cNvPr id="1048594" name="Text 9"/>
          <p:cNvSpPr/>
          <p:nvPr/>
        </p:nvSpPr>
        <p:spPr>
          <a:xfrm>
            <a:off x="8148399" y="4085987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Pest Resistance</a:t>
            </a:r>
            <a:endParaRPr lang="en-US" sz="2058" dirty="0"/>
          </a:p>
        </p:txBody>
      </p:sp>
      <p:sp>
        <p:nvSpPr>
          <p:cNvPr id="1048595" name="Text 10"/>
          <p:cNvSpPr/>
          <p:nvPr/>
        </p:nvSpPr>
        <p:spPr>
          <a:xfrm>
            <a:off x="8148399" y="4546044"/>
            <a:ext cx="413361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Reduced reliance on pesticides.</a:t>
            </a:r>
            <a:endParaRPr lang="en-US" sz="1750" dirty="0"/>
          </a:p>
        </p:txBody>
      </p:sp>
      <p:sp>
        <p:nvSpPr>
          <p:cNvPr id="1048596" name="Shape 11"/>
          <p:cNvSpPr/>
          <p:nvPr/>
        </p:nvSpPr>
        <p:spPr>
          <a:xfrm>
            <a:off x="2348389" y="535138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597" name="Text 12"/>
          <p:cNvSpPr/>
          <p:nvPr/>
        </p:nvSpPr>
        <p:spPr>
          <a:xfrm>
            <a:off x="2513052" y="5444490"/>
            <a:ext cx="170617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470" dirty="0"/>
          </a:p>
        </p:txBody>
      </p:sp>
      <p:sp>
        <p:nvSpPr>
          <p:cNvPr id="1048598" name="Text 13"/>
          <p:cNvSpPr/>
          <p:nvPr/>
        </p:nvSpPr>
        <p:spPr>
          <a:xfrm>
            <a:off x="3070503" y="5351383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Improved Nutrition</a:t>
            </a:r>
            <a:endParaRPr lang="en-US" sz="2058" dirty="0"/>
          </a:p>
        </p:txBody>
      </p:sp>
      <p:sp>
        <p:nvSpPr>
          <p:cNvPr id="1048599" name="Text 14"/>
          <p:cNvSpPr/>
          <p:nvPr/>
        </p:nvSpPr>
        <p:spPr>
          <a:xfrm>
            <a:off x="3070503" y="5811441"/>
            <a:ext cx="413361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Enhanced nutrient content in crops.</a:t>
            </a:r>
            <a:endParaRPr lang="en-US" sz="1750" dirty="0"/>
          </a:p>
        </p:txBody>
      </p:sp>
      <p:sp>
        <p:nvSpPr>
          <p:cNvPr id="1048600" name="Shape 15"/>
          <p:cNvSpPr/>
          <p:nvPr/>
        </p:nvSpPr>
        <p:spPr>
          <a:xfrm>
            <a:off x="7426285" y="535138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601" name="Text 16"/>
          <p:cNvSpPr/>
          <p:nvPr/>
        </p:nvSpPr>
        <p:spPr>
          <a:xfrm>
            <a:off x="7596545" y="5444490"/>
            <a:ext cx="159425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470" dirty="0"/>
          </a:p>
        </p:txBody>
      </p:sp>
      <p:sp>
        <p:nvSpPr>
          <p:cNvPr id="1048602" name="Text 17"/>
          <p:cNvSpPr/>
          <p:nvPr/>
        </p:nvSpPr>
        <p:spPr>
          <a:xfrm>
            <a:off x="8148399" y="5351383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Drought Tolerance</a:t>
            </a:r>
            <a:endParaRPr lang="en-US" sz="2058" dirty="0"/>
          </a:p>
        </p:txBody>
      </p:sp>
      <p:sp>
        <p:nvSpPr>
          <p:cNvPr id="1048603" name="Text 18"/>
          <p:cNvSpPr/>
          <p:nvPr/>
        </p:nvSpPr>
        <p:spPr>
          <a:xfrm>
            <a:off x="8148399" y="5811441"/>
            <a:ext cx="413361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Adaptation to challenging climates.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608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048609" name="Text 2"/>
          <p:cNvSpPr/>
          <p:nvPr/>
        </p:nvSpPr>
        <p:spPr>
          <a:xfrm>
            <a:off x="4490799" y="1216104"/>
            <a:ext cx="9306401" cy="1306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Techniques Used in Plant Genetic Engineering</a:t>
            </a:r>
            <a:endParaRPr lang="en-US" sz="4117" dirty="0"/>
          </a:p>
        </p:txBody>
      </p:sp>
      <p:sp>
        <p:nvSpPr>
          <p:cNvPr id="1048610" name="Shape 3"/>
          <p:cNvSpPr/>
          <p:nvPr/>
        </p:nvSpPr>
        <p:spPr>
          <a:xfrm>
            <a:off x="4810244" y="2856190"/>
            <a:ext cx="27742" cy="4157305"/>
          </a:xfrm>
          <a:prstGeom prst="rect">
            <a:avLst/>
          </a:prstGeom>
          <a:solidFill>
            <a:srgbClr val="EF9C82"/>
          </a:solidFill>
        </p:spPr>
      </p:sp>
      <p:sp>
        <p:nvSpPr>
          <p:cNvPr id="1048611" name="Shape 4"/>
          <p:cNvSpPr/>
          <p:nvPr/>
        </p:nvSpPr>
        <p:spPr>
          <a:xfrm>
            <a:off x="5074027" y="3342144"/>
            <a:ext cx="777597" cy="27742"/>
          </a:xfrm>
          <a:prstGeom prst="rect">
            <a:avLst/>
          </a:prstGeom>
          <a:solidFill>
            <a:srgbClr val="EF9C82"/>
          </a:solidFill>
        </p:spPr>
      </p:sp>
      <p:sp>
        <p:nvSpPr>
          <p:cNvPr id="1048612" name="Shape 5"/>
          <p:cNvSpPr/>
          <p:nvPr/>
        </p:nvSpPr>
        <p:spPr>
          <a:xfrm>
            <a:off x="4574084" y="310610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613" name="Text 6"/>
          <p:cNvSpPr/>
          <p:nvPr/>
        </p:nvSpPr>
        <p:spPr>
          <a:xfrm>
            <a:off x="4768513" y="3199209"/>
            <a:ext cx="111085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470" dirty="0"/>
          </a:p>
        </p:txBody>
      </p:sp>
      <p:sp>
        <p:nvSpPr>
          <p:cNvPr id="1048614" name="Text 7"/>
          <p:cNvSpPr/>
          <p:nvPr/>
        </p:nvSpPr>
        <p:spPr>
          <a:xfrm>
            <a:off x="6046113" y="3078361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 Transfer</a:t>
            </a:r>
            <a:endParaRPr lang="en-US" sz="2058" dirty="0"/>
          </a:p>
        </p:txBody>
      </p:sp>
      <p:sp>
        <p:nvSpPr>
          <p:cNvPr id="1048615" name="Text 8"/>
          <p:cNvSpPr/>
          <p:nvPr/>
        </p:nvSpPr>
        <p:spPr>
          <a:xfrm>
            <a:off x="6046113" y="3538418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Introducing genes from other organisms.</a:t>
            </a:r>
            <a:endParaRPr lang="en-US" sz="1750" dirty="0"/>
          </a:p>
        </p:txBody>
      </p:sp>
      <p:sp>
        <p:nvSpPr>
          <p:cNvPr id="1048616" name="Shape 9"/>
          <p:cNvSpPr/>
          <p:nvPr/>
        </p:nvSpPr>
        <p:spPr>
          <a:xfrm>
            <a:off x="5074027" y="4801969"/>
            <a:ext cx="777597" cy="27742"/>
          </a:xfrm>
          <a:prstGeom prst="rect">
            <a:avLst/>
          </a:prstGeom>
          <a:solidFill>
            <a:srgbClr val="EF9C82"/>
          </a:solidFill>
        </p:spPr>
      </p:sp>
      <p:sp>
        <p:nvSpPr>
          <p:cNvPr id="1048617" name="Shape 10"/>
          <p:cNvSpPr/>
          <p:nvPr/>
        </p:nvSpPr>
        <p:spPr>
          <a:xfrm>
            <a:off x="4574084" y="456592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618" name="Text 11"/>
          <p:cNvSpPr/>
          <p:nvPr/>
        </p:nvSpPr>
        <p:spPr>
          <a:xfrm>
            <a:off x="4739938" y="4659035"/>
            <a:ext cx="168116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470" dirty="0"/>
          </a:p>
        </p:txBody>
      </p:sp>
      <p:sp>
        <p:nvSpPr>
          <p:cNvPr id="1048619" name="Text 12"/>
          <p:cNvSpPr/>
          <p:nvPr/>
        </p:nvSpPr>
        <p:spPr>
          <a:xfrm>
            <a:off x="6046113" y="4538186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 Editing</a:t>
            </a:r>
            <a:endParaRPr lang="en-US" sz="2058" dirty="0"/>
          </a:p>
        </p:txBody>
      </p:sp>
      <p:sp>
        <p:nvSpPr>
          <p:cNvPr id="1048620" name="Text 13"/>
          <p:cNvSpPr/>
          <p:nvPr/>
        </p:nvSpPr>
        <p:spPr>
          <a:xfrm>
            <a:off x="6046113" y="4998244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Precise modifications to existing genes.</a:t>
            </a:r>
            <a:endParaRPr lang="en-US" sz="1750" dirty="0"/>
          </a:p>
        </p:txBody>
      </p:sp>
      <p:sp>
        <p:nvSpPr>
          <p:cNvPr id="1048621" name="Shape 14"/>
          <p:cNvSpPr/>
          <p:nvPr/>
        </p:nvSpPr>
        <p:spPr>
          <a:xfrm>
            <a:off x="5074027" y="6261795"/>
            <a:ext cx="777597" cy="27742"/>
          </a:xfrm>
          <a:prstGeom prst="rect">
            <a:avLst/>
          </a:prstGeom>
          <a:solidFill>
            <a:srgbClr val="EF9C82"/>
          </a:solidFill>
        </p:spPr>
      </p:sp>
      <p:sp>
        <p:nvSpPr>
          <p:cNvPr id="1048622" name="Shape 15"/>
          <p:cNvSpPr/>
          <p:nvPr/>
        </p:nvSpPr>
        <p:spPr>
          <a:xfrm>
            <a:off x="4574084" y="60257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</p:spPr>
      </p:sp>
      <p:sp>
        <p:nvSpPr>
          <p:cNvPr id="1048623" name="Text 16"/>
          <p:cNvSpPr/>
          <p:nvPr/>
        </p:nvSpPr>
        <p:spPr>
          <a:xfrm>
            <a:off x="4738747" y="6118860"/>
            <a:ext cx="170617" cy="31373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470"/>
              </a:lnSpc>
              <a:buNone/>
            </a:pPr>
            <a:r>
              <a:rPr lang="en-US" sz="247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470" dirty="0"/>
          </a:p>
        </p:txBody>
      </p:sp>
      <p:sp>
        <p:nvSpPr>
          <p:cNvPr id="1048624" name="Text 17"/>
          <p:cNvSpPr/>
          <p:nvPr/>
        </p:nvSpPr>
        <p:spPr>
          <a:xfrm>
            <a:off x="6046113" y="5998012"/>
            <a:ext cx="3079433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Marker-Assisted Selection</a:t>
            </a:r>
            <a:endParaRPr lang="en-US" sz="2058" dirty="0"/>
          </a:p>
        </p:txBody>
      </p:sp>
      <p:sp>
        <p:nvSpPr>
          <p:cNvPr id="1048625" name="Text 18"/>
          <p:cNvSpPr/>
          <p:nvPr/>
        </p:nvSpPr>
        <p:spPr>
          <a:xfrm>
            <a:off x="6046113" y="6458069"/>
            <a:ext cx="77510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Identifying desirable traits in plants.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630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sp>
        <p:nvSpPr>
          <p:cNvPr id="1048631" name="Text 2"/>
          <p:cNvSpPr/>
          <p:nvPr/>
        </p:nvSpPr>
        <p:spPr>
          <a:xfrm>
            <a:off x="2348389" y="2702719"/>
            <a:ext cx="9167932" cy="653415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Ethical Considerations and Regulations</a:t>
            </a:r>
            <a:endParaRPr lang="en-US" sz="4117" dirty="0"/>
          </a:p>
        </p:txBody>
      </p:sp>
      <p:sp>
        <p:nvSpPr>
          <p:cNvPr id="1048632" name="Text 3"/>
          <p:cNvSpPr/>
          <p:nvPr/>
        </p:nvSpPr>
        <p:spPr>
          <a:xfrm>
            <a:off x="2348389" y="3911560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Potential Risks</a:t>
            </a:r>
            <a:endParaRPr lang="en-US" sz="2058" dirty="0"/>
          </a:p>
        </p:txBody>
      </p:sp>
      <p:sp>
        <p:nvSpPr>
          <p:cNvPr id="1048633" name="Text 4"/>
          <p:cNvSpPr/>
          <p:nvPr/>
        </p:nvSpPr>
        <p:spPr>
          <a:xfrm>
            <a:off x="2348389" y="4460558"/>
            <a:ext cx="4695706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Unforeseen environmental impacts.</a:t>
            </a:r>
            <a:endParaRPr lang="en-US" sz="1750" dirty="0"/>
          </a:p>
        </p:txBody>
      </p:sp>
      <p:sp>
        <p:nvSpPr>
          <p:cNvPr id="1048634" name="Text 5"/>
          <p:cNvSpPr/>
          <p:nvPr/>
        </p:nvSpPr>
        <p:spPr>
          <a:xfrm>
            <a:off x="2348389" y="4993719"/>
            <a:ext cx="4695706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Safety of genetically modified food.</a:t>
            </a:r>
            <a:endParaRPr lang="en-US" sz="1750" dirty="0"/>
          </a:p>
        </p:txBody>
      </p:sp>
      <p:sp>
        <p:nvSpPr>
          <p:cNvPr id="1048635" name="Text 6"/>
          <p:cNvSpPr/>
          <p:nvPr/>
        </p:nvSpPr>
        <p:spPr>
          <a:xfrm>
            <a:off x="7593687" y="3911560"/>
            <a:ext cx="2795588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Regulatory Frameworks</a:t>
            </a:r>
            <a:endParaRPr lang="en-US" sz="2058" dirty="0"/>
          </a:p>
        </p:txBody>
      </p:sp>
      <p:sp>
        <p:nvSpPr>
          <p:cNvPr id="1048636" name="Text 7"/>
          <p:cNvSpPr/>
          <p:nvPr/>
        </p:nvSpPr>
        <p:spPr>
          <a:xfrm>
            <a:off x="7593687" y="4460558"/>
            <a:ext cx="4695706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Ensuring safe and responsible use.</a:t>
            </a:r>
            <a:endParaRPr lang="en-US" sz="1750" dirty="0"/>
          </a:p>
        </p:txBody>
      </p:sp>
      <p:sp>
        <p:nvSpPr>
          <p:cNvPr id="1048637" name="Text 8"/>
          <p:cNvSpPr/>
          <p:nvPr/>
        </p:nvSpPr>
        <p:spPr>
          <a:xfrm>
            <a:off x="7593687" y="4993719"/>
            <a:ext cx="4695706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Public engagement and transparency.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64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048643" name="Text 2"/>
          <p:cNvSpPr/>
          <p:nvPr/>
        </p:nvSpPr>
        <p:spPr>
          <a:xfrm>
            <a:off x="833199" y="628531"/>
            <a:ext cx="9306401" cy="1306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Genetically Modified Crops and Public Perception</a:t>
            </a:r>
            <a:endParaRPr lang="en-US" sz="4117" dirty="0"/>
          </a:p>
        </p:txBody>
      </p:sp>
      <p:pic>
        <p:nvPicPr>
          <p:cNvPr id="209716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2268617"/>
            <a:ext cx="1110972" cy="1777484"/>
          </a:xfrm>
          <a:prstGeom prst="rect">
            <a:avLst/>
          </a:prstGeom>
        </p:spPr>
      </p:pic>
      <p:sp>
        <p:nvSpPr>
          <p:cNvPr id="1048644" name="Text 3"/>
          <p:cNvSpPr/>
          <p:nvPr/>
        </p:nvSpPr>
        <p:spPr>
          <a:xfrm>
            <a:off x="2277428" y="2490788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Consumer Concerns</a:t>
            </a:r>
            <a:endParaRPr lang="en-US" sz="2058" dirty="0"/>
          </a:p>
        </p:txBody>
      </p:sp>
      <p:sp>
        <p:nvSpPr>
          <p:cNvPr id="1048645" name="Text 4"/>
          <p:cNvSpPr/>
          <p:nvPr/>
        </p:nvSpPr>
        <p:spPr>
          <a:xfrm>
            <a:off x="2277428" y="2950845"/>
            <a:ext cx="786217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Safety and potential health risks.</a:t>
            </a:r>
            <a:endParaRPr lang="en-US" sz="1750" dirty="0"/>
          </a:p>
        </p:txBody>
      </p:sp>
      <p:pic>
        <p:nvPicPr>
          <p:cNvPr id="209716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4046101"/>
            <a:ext cx="1110972" cy="1777484"/>
          </a:xfrm>
          <a:prstGeom prst="rect">
            <a:avLst/>
          </a:prstGeom>
        </p:spPr>
      </p:pic>
      <p:sp>
        <p:nvSpPr>
          <p:cNvPr id="1048646" name="Text 5"/>
          <p:cNvSpPr/>
          <p:nvPr/>
        </p:nvSpPr>
        <p:spPr>
          <a:xfrm>
            <a:off x="2277428" y="4268272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Scientific Evidence</a:t>
            </a:r>
            <a:endParaRPr lang="en-US" sz="2058" dirty="0"/>
          </a:p>
        </p:txBody>
      </p:sp>
      <p:sp>
        <p:nvSpPr>
          <p:cNvPr id="1048647" name="Text 6"/>
          <p:cNvSpPr/>
          <p:nvPr/>
        </p:nvSpPr>
        <p:spPr>
          <a:xfrm>
            <a:off x="2277428" y="4728329"/>
            <a:ext cx="786217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Data supporting the safety of GMOs.</a:t>
            </a:r>
            <a:endParaRPr lang="en-US" sz="1750" dirty="0"/>
          </a:p>
        </p:txBody>
      </p:sp>
      <p:pic>
        <p:nvPicPr>
          <p:cNvPr id="209716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823585"/>
            <a:ext cx="1110972" cy="1777484"/>
          </a:xfrm>
          <a:prstGeom prst="rect">
            <a:avLst/>
          </a:prstGeom>
        </p:spPr>
      </p:pic>
      <p:sp>
        <p:nvSpPr>
          <p:cNvPr id="1048648" name="Text 7"/>
          <p:cNvSpPr/>
          <p:nvPr/>
        </p:nvSpPr>
        <p:spPr>
          <a:xfrm>
            <a:off x="2277428" y="6045756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Public Education</a:t>
            </a:r>
            <a:endParaRPr lang="en-US" sz="2058" dirty="0"/>
          </a:p>
        </p:txBody>
      </p:sp>
      <p:sp>
        <p:nvSpPr>
          <p:cNvPr id="1048649" name="Text 8"/>
          <p:cNvSpPr/>
          <p:nvPr/>
        </p:nvSpPr>
        <p:spPr>
          <a:xfrm>
            <a:off x="2277428" y="6505813"/>
            <a:ext cx="786217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Promoting understanding and transparency.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65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sp>
        <p:nvSpPr>
          <p:cNvPr id="1048655" name="Text 2"/>
          <p:cNvSpPr/>
          <p:nvPr/>
        </p:nvSpPr>
        <p:spPr>
          <a:xfrm>
            <a:off x="2348389" y="1723787"/>
            <a:ext cx="9933503" cy="1306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Future Advancements and Potential Applications</a:t>
            </a:r>
            <a:endParaRPr lang="en-US" sz="4117" dirty="0"/>
          </a:p>
        </p:txBody>
      </p:sp>
      <p:sp>
        <p:nvSpPr>
          <p:cNvPr id="1048656" name="Shape 3"/>
          <p:cNvSpPr/>
          <p:nvPr/>
        </p:nvSpPr>
        <p:spPr>
          <a:xfrm>
            <a:off x="2348389" y="3474958"/>
            <a:ext cx="4855726" cy="1570911"/>
          </a:xfrm>
          <a:prstGeom prst="roundRect">
            <a:avLst>
              <a:gd name="adj" fmla="val 4243"/>
            </a:avLst>
          </a:prstGeom>
          <a:solidFill>
            <a:srgbClr val="234A49"/>
          </a:solidFill>
        </p:spPr>
      </p:sp>
      <p:sp>
        <p:nvSpPr>
          <p:cNvPr id="1048657" name="Text 4"/>
          <p:cNvSpPr/>
          <p:nvPr/>
        </p:nvSpPr>
        <p:spPr>
          <a:xfrm>
            <a:off x="2570559" y="3697129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Climate Resilience</a:t>
            </a:r>
            <a:endParaRPr lang="en-US" sz="2058" dirty="0"/>
          </a:p>
        </p:txBody>
      </p:sp>
      <p:sp>
        <p:nvSpPr>
          <p:cNvPr id="1048658" name="Text 5"/>
          <p:cNvSpPr/>
          <p:nvPr/>
        </p:nvSpPr>
        <p:spPr>
          <a:xfrm>
            <a:off x="2570559" y="4157186"/>
            <a:ext cx="4411385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Crops tolerant to drought and extreme weather.</a:t>
            </a:r>
            <a:endParaRPr lang="en-US" sz="1750" dirty="0"/>
          </a:p>
        </p:txBody>
      </p:sp>
      <p:sp>
        <p:nvSpPr>
          <p:cNvPr id="1048659" name="Shape 6"/>
          <p:cNvSpPr/>
          <p:nvPr/>
        </p:nvSpPr>
        <p:spPr>
          <a:xfrm>
            <a:off x="7426285" y="3474958"/>
            <a:ext cx="4855726" cy="1570911"/>
          </a:xfrm>
          <a:prstGeom prst="roundRect">
            <a:avLst>
              <a:gd name="adj" fmla="val 4243"/>
            </a:avLst>
          </a:prstGeom>
          <a:solidFill>
            <a:srgbClr val="234A49"/>
          </a:solidFill>
        </p:spPr>
      </p:sp>
      <p:sp>
        <p:nvSpPr>
          <p:cNvPr id="1048660" name="Text 7"/>
          <p:cNvSpPr/>
          <p:nvPr/>
        </p:nvSpPr>
        <p:spPr>
          <a:xfrm>
            <a:off x="7648456" y="3697129"/>
            <a:ext cx="2699742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Nutrient Enhancement</a:t>
            </a:r>
            <a:endParaRPr lang="en-US" sz="2058" dirty="0"/>
          </a:p>
        </p:txBody>
      </p:sp>
      <p:sp>
        <p:nvSpPr>
          <p:cNvPr id="1048661" name="Text 8"/>
          <p:cNvSpPr/>
          <p:nvPr/>
        </p:nvSpPr>
        <p:spPr>
          <a:xfrm>
            <a:off x="7648456" y="4157186"/>
            <a:ext cx="4411385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Improved nutritional value in staple crops.</a:t>
            </a:r>
            <a:endParaRPr lang="en-US" sz="1750" dirty="0"/>
          </a:p>
        </p:txBody>
      </p:sp>
      <p:sp>
        <p:nvSpPr>
          <p:cNvPr id="1048662" name="Shape 9"/>
          <p:cNvSpPr/>
          <p:nvPr/>
        </p:nvSpPr>
        <p:spPr>
          <a:xfrm>
            <a:off x="2348389" y="5268039"/>
            <a:ext cx="4855726" cy="1237655"/>
          </a:xfrm>
          <a:prstGeom prst="roundRect">
            <a:avLst>
              <a:gd name="adj" fmla="val 5386"/>
            </a:avLst>
          </a:prstGeom>
          <a:solidFill>
            <a:srgbClr val="234A49"/>
          </a:solidFill>
        </p:spPr>
      </p:sp>
      <p:sp>
        <p:nvSpPr>
          <p:cNvPr id="1048663" name="Text 10"/>
          <p:cNvSpPr/>
          <p:nvPr/>
        </p:nvSpPr>
        <p:spPr>
          <a:xfrm>
            <a:off x="2570559" y="5490210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Biopharmaceuticals</a:t>
            </a:r>
            <a:endParaRPr lang="en-US" sz="2058" dirty="0"/>
          </a:p>
        </p:txBody>
      </p:sp>
      <p:sp>
        <p:nvSpPr>
          <p:cNvPr id="1048664" name="Text 11"/>
          <p:cNvSpPr/>
          <p:nvPr/>
        </p:nvSpPr>
        <p:spPr>
          <a:xfrm>
            <a:off x="2570559" y="5950268"/>
            <a:ext cx="4411385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Producing medicines in plants.</a:t>
            </a:r>
            <a:endParaRPr lang="en-US" sz="1750" dirty="0"/>
          </a:p>
        </p:txBody>
      </p:sp>
      <p:sp>
        <p:nvSpPr>
          <p:cNvPr id="1048665" name="Shape 12"/>
          <p:cNvSpPr/>
          <p:nvPr/>
        </p:nvSpPr>
        <p:spPr>
          <a:xfrm>
            <a:off x="7426285" y="5268039"/>
            <a:ext cx="4855726" cy="1237655"/>
          </a:xfrm>
          <a:prstGeom prst="roundRect">
            <a:avLst>
              <a:gd name="adj" fmla="val 5386"/>
            </a:avLst>
          </a:prstGeom>
          <a:solidFill>
            <a:srgbClr val="234A49"/>
          </a:solidFill>
        </p:spPr>
      </p:sp>
      <p:sp>
        <p:nvSpPr>
          <p:cNvPr id="1048666" name="Text 13"/>
          <p:cNvSpPr/>
          <p:nvPr/>
        </p:nvSpPr>
        <p:spPr>
          <a:xfrm>
            <a:off x="7648456" y="5490210"/>
            <a:ext cx="2614017" cy="32682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Biofuels</a:t>
            </a:r>
            <a:endParaRPr lang="en-US" sz="2058" dirty="0"/>
          </a:p>
        </p:txBody>
      </p:sp>
      <p:sp>
        <p:nvSpPr>
          <p:cNvPr id="1048667" name="Text 14"/>
          <p:cNvSpPr/>
          <p:nvPr/>
        </p:nvSpPr>
        <p:spPr>
          <a:xfrm>
            <a:off x="7648456" y="5950268"/>
            <a:ext cx="4411385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Sustainable energy sources from crops.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104867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73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810"/>
            </a:avLst>
          </a:prstGeom>
          <a:solidFill>
            <a:srgbClr val="123332">
              <a:alpha val="80000"/>
            </a:srgbClr>
          </a:solidFill>
        </p:spPr>
      </p:sp>
      <p:sp>
        <p:nvSpPr>
          <p:cNvPr id="1048674" name="Text 3"/>
          <p:cNvSpPr/>
          <p:nvPr/>
        </p:nvSpPr>
        <p:spPr>
          <a:xfrm>
            <a:off x="2348389" y="3163253"/>
            <a:ext cx="7271266" cy="653415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Conclusion and Key Takeaways</a:t>
            </a:r>
            <a:endParaRPr lang="en-US" sz="4117" dirty="0"/>
          </a:p>
        </p:txBody>
      </p:sp>
      <p:sp>
        <p:nvSpPr>
          <p:cNvPr id="1048675" name="Text 4"/>
          <p:cNvSpPr/>
          <p:nvPr/>
        </p:nvSpPr>
        <p:spPr>
          <a:xfrm>
            <a:off x="2348389" y="4149923"/>
            <a:ext cx="993350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Genetic engineering holds promise for addressing global challenges.</a:t>
            </a:r>
            <a:endParaRPr lang="en-US" sz="1750" dirty="0"/>
          </a:p>
        </p:txBody>
      </p:sp>
      <p:sp>
        <p:nvSpPr>
          <p:cNvPr id="1048676" name="Text 5"/>
          <p:cNvSpPr/>
          <p:nvPr/>
        </p:nvSpPr>
        <p:spPr>
          <a:xfrm>
            <a:off x="2348389" y="4733092"/>
            <a:ext cx="9933503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Responsible development and public engagement are crucial.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Custom</PresentationFormat>
  <Paragraphs>61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Student</cp:lastModifiedBy>
  <cp:revision>1</cp:revision>
  <dcterms:created xsi:type="dcterms:W3CDTF">2024-06-17T19:50:55Z</dcterms:created>
  <dcterms:modified xsi:type="dcterms:W3CDTF">2024-06-20T12:11:11Z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0011f1c64e9d4793828245e0f67d8bdd</vt:lpwstr>
  </property>
</Properties>
</file>