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50" r:id="rId1"/>
  </p:sldMasterIdLst>
  <p:notesMasterIdLst>
    <p:notesMasterId r:id="rId2"/>
  </p:notesMasterIdLst>
  <p:sldIdLst>
    <p:sldId id="274" r:id="rId3"/>
    <p:sldId id="290" r:id="rId4"/>
    <p:sldId id="275" r:id="rId5"/>
    <p:sldId id="276" r:id="rId6"/>
    <p:sldId id="277" r:id="rId7"/>
    <p:sldId id="278" r:id="rId8"/>
    <p:sldId id="279" r:id="rId9"/>
    <p:sldId id="280" r:id="rId10"/>
    <p:sldId id="281" r:id="rId11"/>
    <p:sldId id="282"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7" name=""/>
        <p:cNvGrpSpPr/>
        <p:nvPr/>
      </p:nvGrpSpPr>
      <p:grpSpPr>
        <a:xfrm>
          <a:off x="0" y="0"/>
          <a:ext cx="0" cy="0"/>
          <a:chOff x="0" y="0"/>
          <a:chExt cx="0" cy="0"/>
        </a:xfrm>
      </p:grpSpPr>
      <p:sp>
        <p:nvSpPr>
          <p:cNvPr id="1048655"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56"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57"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58"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9"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60"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88" name="Slide Image Placeholder 1"/>
          <p:cNvSpPr>
            <a:spLocks noChangeAspect="1" noRot="1" noGrp="1"/>
          </p:cNvSpPr>
          <p:nvPr>
            <p:ph type="sldImg"/>
          </p:nvPr>
        </p:nvSpPr>
        <p:spPr/>
      </p:sp>
      <p:sp>
        <p:nvSpPr>
          <p:cNvPr id="1048589" name="Notes Placeholder 2"/>
          <p:cNvSpPr>
            <a:spLocks noGrp="1"/>
          </p:cNvSpPr>
          <p:nvPr>
            <p:ph type="body" idx="1"/>
          </p:nvPr>
        </p:nvSpPr>
        <p:spPr/>
        <p:txBody>
          <a:bodyPr/>
          <a:p>
            <a:r>
              <a:rPr dirty="0" lang="en-US"/>
              <a:t/>
            </a:r>
            <a:endParaRPr dirty="0" lang="en-US"/>
          </a:p>
        </p:txBody>
      </p:sp>
      <p:sp>
        <p:nvSpPr>
          <p:cNvPr id="1048590"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599" name="Slide Image Placeholder 1"/>
          <p:cNvSpPr>
            <a:spLocks noChangeAspect="1" noRot="1" noGrp="1"/>
          </p:cNvSpPr>
          <p:nvPr>
            <p:ph type="sldImg"/>
          </p:nvPr>
        </p:nvSpPr>
        <p:spPr/>
      </p:sp>
      <p:sp>
        <p:nvSpPr>
          <p:cNvPr id="1048600" name="Notes Placeholder 2"/>
          <p:cNvSpPr>
            <a:spLocks noGrp="1"/>
          </p:cNvSpPr>
          <p:nvPr>
            <p:ph type="body" idx="1"/>
          </p:nvPr>
        </p:nvSpPr>
        <p:spPr/>
        <p:txBody>
          <a:bodyPr/>
          <a:p>
            <a:r>
              <a:rPr dirty="0" lang="en-US"/>
              <a:t/>
            </a:r>
            <a:endParaRPr dirty="0" lang="en-US"/>
          </a:p>
        </p:txBody>
      </p:sp>
      <p:sp>
        <p:nvSpPr>
          <p:cNvPr id="1048601"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20" name="Slide Image Placeholder 1"/>
          <p:cNvSpPr>
            <a:spLocks noChangeAspect="1" noRot="1" noGrp="1"/>
          </p:cNvSpPr>
          <p:nvPr>
            <p:ph type="sldImg"/>
          </p:nvPr>
        </p:nvSpPr>
        <p:spPr/>
      </p:sp>
      <p:sp>
        <p:nvSpPr>
          <p:cNvPr id="1048621" name="Notes Placeholder 2"/>
          <p:cNvSpPr>
            <a:spLocks noGrp="1"/>
          </p:cNvSpPr>
          <p:nvPr>
            <p:ph type="body" idx="1"/>
          </p:nvPr>
        </p:nvSpPr>
        <p:spPr/>
        <p:txBody>
          <a:bodyPr/>
          <a:p>
            <a:r>
              <a:rPr dirty="0" lang="en-US"/>
              <a:t/>
            </a:r>
            <a:endParaRPr dirty="0" lang="en-US"/>
          </a:p>
        </p:txBody>
      </p:sp>
      <p:sp>
        <p:nvSpPr>
          <p:cNvPr id="1048622"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37" name="Slide Image Placeholder 1"/>
          <p:cNvSpPr>
            <a:spLocks noChangeAspect="1" noRot="1" noGrp="1"/>
          </p:cNvSpPr>
          <p:nvPr>
            <p:ph type="sldImg"/>
          </p:nvPr>
        </p:nvSpPr>
        <p:spPr/>
      </p:sp>
      <p:sp>
        <p:nvSpPr>
          <p:cNvPr id="1048638" name="Notes Placeholder 2"/>
          <p:cNvSpPr>
            <a:spLocks noGrp="1"/>
          </p:cNvSpPr>
          <p:nvPr>
            <p:ph type="body" idx="1"/>
          </p:nvPr>
        </p:nvSpPr>
        <p:spPr/>
        <p:txBody>
          <a:bodyPr/>
          <a:p>
            <a:r>
              <a:rPr dirty="0" lang="en-US"/>
              <a:t/>
            </a:r>
            <a:endParaRPr dirty="0" lang="en-US"/>
          </a:p>
        </p:txBody>
      </p:sp>
      <p:sp>
        <p:nvSpPr>
          <p:cNvPr id="1048639"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43" name="Slide Image Placeholder 1"/>
          <p:cNvSpPr>
            <a:spLocks noChangeAspect="1" noRot="1" noGrp="1"/>
          </p:cNvSpPr>
          <p:nvPr>
            <p:ph type="sldImg"/>
          </p:nvPr>
        </p:nvSpPr>
        <p:spPr/>
      </p:sp>
      <p:sp>
        <p:nvSpPr>
          <p:cNvPr id="1048644" name="Notes Placeholder 2"/>
          <p:cNvSpPr>
            <a:spLocks noGrp="1"/>
          </p:cNvSpPr>
          <p:nvPr>
            <p:ph type="body" idx="1"/>
          </p:nvPr>
        </p:nvSpPr>
        <p:spPr/>
        <p:txBody>
          <a:bodyPr/>
          <a:p>
            <a:r>
              <a:rPr dirty="0" lang="en-US"/>
              <a:t/>
            </a:r>
            <a:endParaRPr dirty="0" lang="en-US"/>
          </a:p>
        </p:txBody>
      </p:sp>
      <p:sp>
        <p:nvSpPr>
          <p:cNvPr id="1048645" name="Slide Number Placeholder 3"/>
          <p:cNvSpPr>
            <a:spLocks noGrp="1"/>
          </p:cNvSpPr>
          <p:nvPr>
            <p:ph type="sldNum" sz="quarter" idx="10"/>
          </p:nvPr>
        </p:nvSpPr>
        <p:spPr/>
        <p:txBody>
          <a:bodyPr/>
          <a:p>
            <a:fld id="{F7021451-1387-4CA6-816F-3879F97B5CBC}" type="slidenum">
              <a:rPr lang="en-US"/>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52" name="Slide Image Placeholder 1"/>
          <p:cNvSpPr>
            <a:spLocks noChangeAspect="1" noRot="1" noGrp="1"/>
          </p:cNvSpPr>
          <p:nvPr>
            <p:ph type="sldImg"/>
          </p:nvPr>
        </p:nvSpPr>
        <p:spPr/>
      </p:sp>
      <p:sp>
        <p:nvSpPr>
          <p:cNvPr id="1048653" name="Notes Placeholder 2"/>
          <p:cNvSpPr>
            <a:spLocks noGrp="1"/>
          </p:cNvSpPr>
          <p:nvPr>
            <p:ph type="body" idx="1"/>
          </p:nvPr>
        </p:nvSpPr>
        <p:spPr/>
        <p:txBody>
          <a:bodyPr/>
          <a:p>
            <a:r>
              <a:rPr dirty="0" lang="en-US"/>
              <a:t/>
            </a:r>
            <a:endParaRPr dirty="0" lang="en-US"/>
          </a:p>
        </p:txBody>
      </p:sp>
      <p:sp>
        <p:nvSpPr>
          <p:cNvPr id="1048654" name="Slide Number Placeholder 3"/>
          <p:cNvSpPr>
            <a:spLocks noGrp="1"/>
          </p:cNvSpPr>
          <p:nvPr>
            <p:ph type="sldNum" sz="quarter" idx="10"/>
          </p:nvPr>
        </p:nvSpPr>
        <p:spPr/>
        <p:txBody>
          <a:bodyPr/>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3"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1"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51"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14" name=""/>
        <p:cNvGrpSpPr/>
        <p:nvPr/>
      </p:nvGrpSpPr>
      <p:grpSpPr>
        <a:xfrm>
          <a:off x="0" y="0"/>
          <a:ext cx="0" cy="0"/>
          <a:chOff x="0" y="0"/>
          <a:chExt cx="0" cy="0"/>
        </a:xfrm>
      </p:grpSpPr>
      <p:sp>
        <p:nvSpPr>
          <p:cNvPr id="1048576" name=""/>
          <p:cNvSpPr txBox="1"/>
          <p:nvPr/>
        </p:nvSpPr>
        <p:spPr>
          <a:xfrm>
            <a:off x="853909" y="755269"/>
            <a:ext cx="13448387" cy="1691640"/>
          </a:xfrm>
          <a:prstGeom prst="rect"/>
        </p:spPr>
        <p:txBody>
          <a:bodyPr rtlCol="0" wrap="square">
            <a:spAutoFit/>
          </a:bodyPr>
          <a:p>
            <a:r>
              <a:rPr sz="3600" lang="en-IN">
                <a:solidFill>
                  <a:srgbClr val="02A5E3"/>
                </a:solidFill>
              </a:rPr>
              <a:t>DANTULARI NARAYANA RAJA COLLEGE
(AUTONOMUS)
</a:t>
            </a:r>
            <a:endParaRPr sz="3600" lang="en-IN">
              <a:solidFill>
                <a:srgbClr val="02A5E3"/>
              </a:solidFill>
            </a:endParaRPr>
          </a:p>
        </p:txBody>
      </p:sp>
      <p:sp>
        <p:nvSpPr>
          <p:cNvPr id="1048577" name=""/>
          <p:cNvSpPr txBox="1"/>
          <p:nvPr/>
        </p:nvSpPr>
        <p:spPr>
          <a:xfrm>
            <a:off x="1289251" y="3906388"/>
            <a:ext cx="12577703" cy="1069340"/>
          </a:xfrm>
          <a:prstGeom prst="rect"/>
        </p:spPr>
        <p:txBody>
          <a:bodyPr rtlCol="0" wrap="square">
            <a:spAutoFit/>
          </a:bodyPr>
          <a:p>
            <a:r>
              <a:rPr b="1" sz="6600" lang="en-IN">
                <a:solidFill>
                  <a:srgbClr val="BF0000"/>
                </a:solidFill>
              </a:rPr>
              <a:t>ADIKAVI NANNAYA UNIVERSITY </a:t>
            </a:r>
            <a:endParaRPr b="1" sz="6600" lang="en-IN">
              <a:solidFill>
                <a:srgbClr val="BF0000"/>
              </a:solidFill>
            </a:endParaRPr>
          </a:p>
        </p:txBody>
      </p:sp>
      <p:sp>
        <p:nvSpPr>
          <p:cNvPr id="1048578" name=""/>
          <p:cNvSpPr txBox="1"/>
          <p:nvPr/>
        </p:nvSpPr>
        <p:spPr>
          <a:xfrm>
            <a:off x="11114113" y="6435209"/>
            <a:ext cx="4572000" cy="1348740"/>
          </a:xfrm>
          <a:prstGeom prst="rect"/>
        </p:spPr>
        <p:txBody>
          <a:bodyPr rtlCol="0" wrap="square">
            <a:spAutoFit/>
          </a:bodyPr>
          <a:p>
            <a:r>
              <a:rPr sz="2800" lang="en-US">
                <a:solidFill>
                  <a:srgbClr val="FF6600"/>
                </a:solidFill>
              </a:rPr>
              <a:t>C</a:t>
            </a:r>
            <a:r>
              <a:rPr sz="2800" lang="en-US">
                <a:solidFill>
                  <a:srgbClr val="FF6600"/>
                </a:solidFill>
              </a:rPr>
              <a:t>o</a:t>
            </a:r>
            <a:r>
              <a:rPr sz="2800" lang="en-US">
                <a:solidFill>
                  <a:srgbClr val="FF6600"/>
                </a:solidFill>
              </a:rPr>
              <a:t>nducted </a:t>
            </a:r>
            <a:r>
              <a:rPr sz="2800" lang="en-IN">
                <a:solidFill>
                  <a:srgbClr val="FF6600"/>
                </a:solidFill>
              </a:rPr>
              <a:t>BY 
SIR.RAMESH (HOD)
M.SC M.PHIL</a:t>
            </a:r>
            <a:endParaRPr sz="2800" lang="en-IN">
              <a:solidFill>
                <a:srgbClr val="FF66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pic>
        <p:nvPicPr>
          <p:cNvPr id="2097169" name=""/>
          <p:cNvPicPr>
            <a:picLocks/>
          </p:cNvPicPr>
          <p:nvPr/>
        </p:nvPicPr>
        <p:blipFill>
          <a:blip xmlns:r="http://schemas.openxmlformats.org/officeDocument/2006/relationships" r:embed="rId1"/>
          <a:stretch>
            <a:fillRect/>
          </a:stretch>
        </p:blipFill>
        <p:spPr>
          <a:xfrm rot="21001594">
            <a:off x="3492276" y="-52429"/>
            <a:ext cx="8298378" cy="8334458"/>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8"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5"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79" name="Shape 0"/>
          <p:cNvSpPr/>
          <p:nvPr/>
        </p:nvSpPr>
        <p:spPr>
          <a:xfrm>
            <a:off x="0" y="0"/>
            <a:ext cx="14630400" cy="8229600"/>
          </a:xfrm>
          <a:prstGeom prst="rect"/>
          <a:solidFill>
            <a:srgbClr val="152025">
              <a:alpha val="75000"/>
            </a:srgbClr>
          </a:solidFill>
        </p:spPr>
        <p:txBody>
          <a:bodyPr/>
          <a:p>
            <a:endParaRPr altLang="en-US" lang="zh-CN"/>
          </a:p>
        </p:txBody>
      </p:sp>
      <p:pic>
        <p:nvPicPr>
          <p:cNvPr id="2097153"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80" name="Text 1"/>
          <p:cNvSpPr/>
          <p:nvPr/>
        </p:nvSpPr>
        <p:spPr>
          <a:xfrm>
            <a:off x="833199" y="1524953"/>
            <a:ext cx="7477601" cy="2874645"/>
          </a:xfrm>
          <a:prstGeom prst="rect"/>
          <a:noFill/>
        </p:spPr>
        <p:txBody>
          <a:bodyPr anchor="t" rtlCol="0" wrap="square"/>
          <a:p>
            <a:pPr indent="0" marL="0">
              <a:lnSpc>
                <a:spcPts val="7545"/>
              </a:lnSpc>
              <a:buNone/>
            </a:pPr>
            <a:r>
              <a:rPr b="1" dirty="0" sz="6036" lang="en-US">
                <a:solidFill>
                  <a:srgbClr val="F0F4F1"/>
                </a:solidFill>
                <a:latin typeface="Syne" pitchFamily="34" charset="0"/>
                <a:ea typeface="Syne" pitchFamily="34" charset="-122"/>
                <a:cs typeface="Syne" pitchFamily="34" charset="-120"/>
              </a:rPr>
              <a:t>Introduction to Biological Databases</a:t>
            </a:r>
            <a:endParaRPr dirty="0" sz="6036" lang="en-US"/>
          </a:p>
        </p:txBody>
      </p:sp>
      <p:sp>
        <p:nvSpPr>
          <p:cNvPr id="1048581" name="Text 2"/>
          <p:cNvSpPr/>
          <p:nvPr/>
        </p:nvSpPr>
        <p:spPr>
          <a:xfrm>
            <a:off x="833199" y="4732853"/>
            <a:ext cx="7477601" cy="1333024"/>
          </a:xfrm>
          <a:prstGeom prst="rect"/>
          <a:noFill/>
        </p:spPr>
        <p:txBody>
          <a:bodyPr anchor="t" rtlCol="0" wrap="square"/>
          <a:p>
            <a:pPr indent="0" marL="0">
              <a:lnSpc>
                <a:spcPts val="2624"/>
              </a:lnSpc>
              <a:buNone/>
            </a:pPr>
            <a:r>
              <a:rPr dirty="0" sz="1750" lang="en-US">
                <a:solidFill>
                  <a:srgbClr val="D7E5D8"/>
                </a:solidFill>
                <a:latin typeface="Syne" pitchFamily="34" charset="0"/>
                <a:ea typeface="Syne" pitchFamily="34" charset="-122"/>
                <a:cs typeface="Syne" pitchFamily="34" charset="-120"/>
              </a:rPr>
              <a:t>Biological databases are comprehensive repositories of biological information, including DNA sequences, protein structures, and genomic data. These databases play a crucial role in modern life sciences, enabling researchers to access and analyze vast amounts of biological data.</a:t>
            </a:r>
            <a:endParaRPr dirty="0" sz="175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8" name=""/>
        <p:cNvGrpSpPr/>
        <p:nvPr/>
      </p:nvGrpSpPr>
      <p:grpSpPr>
        <a:xfrm>
          <a:off x="0" y="0"/>
          <a:ext cx="0" cy="0"/>
          <a:chOff x="0" y="0"/>
          <a:chExt cx="0" cy="0"/>
        </a:xfrm>
      </p:grpSpPr>
      <p:pic>
        <p:nvPicPr>
          <p:cNvPr id="209715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5" name="Shape 0"/>
          <p:cNvSpPr/>
          <p:nvPr/>
        </p:nvSpPr>
        <p:spPr>
          <a:xfrm>
            <a:off x="0" y="0"/>
            <a:ext cx="14630400" cy="8229600"/>
          </a:xfrm>
          <a:prstGeom prst="rect"/>
          <a:solidFill>
            <a:srgbClr val="152025">
              <a:alpha val="75000"/>
            </a:srgbClr>
          </a:solidFill>
        </p:spPr>
      </p:sp>
      <p:pic>
        <p:nvPicPr>
          <p:cNvPr id="2097155"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586" name="Text 1"/>
          <p:cNvSpPr/>
          <p:nvPr/>
        </p:nvSpPr>
        <p:spPr>
          <a:xfrm>
            <a:off x="833199" y="2010966"/>
            <a:ext cx="7477601" cy="2874645"/>
          </a:xfrm>
          <a:prstGeom prst="rect"/>
          <a:noFill/>
        </p:spPr>
        <p:txBody>
          <a:bodyPr anchor="t" rtlCol="0" wrap="square"/>
          <a:p>
            <a:pPr indent="0" marL="0">
              <a:lnSpc>
                <a:spcPts val="7545"/>
              </a:lnSpc>
              <a:buNone/>
            </a:pPr>
            <a:r>
              <a:rPr b="1" dirty="0" sz="6036" lang="en-US">
                <a:solidFill>
                  <a:srgbClr val="F0F4F1"/>
                </a:solidFill>
                <a:latin typeface="Syne" pitchFamily="34" charset="0"/>
                <a:ea typeface="Syne" pitchFamily="34" charset="-122"/>
                <a:cs typeface="Syne" pitchFamily="34" charset="-120"/>
              </a:rPr>
              <a:t>Types of Biological Databases</a:t>
            </a:r>
            <a:endParaRPr dirty="0" sz="6036" lang="en-US"/>
          </a:p>
        </p:txBody>
      </p:sp>
      <p:sp>
        <p:nvSpPr>
          <p:cNvPr id="1048587" name="Text 2"/>
          <p:cNvSpPr/>
          <p:nvPr/>
        </p:nvSpPr>
        <p:spPr>
          <a:xfrm>
            <a:off x="833199" y="5218867"/>
            <a:ext cx="7477601" cy="999768"/>
          </a:xfrm>
          <a:prstGeom prst="rect"/>
          <a:noFill/>
        </p:spPr>
        <p:txBody>
          <a:bodyPr anchor="t" rtlCol="0" wrap="square"/>
          <a:p>
            <a:pPr indent="0" marL="0">
              <a:lnSpc>
                <a:spcPts val="2624"/>
              </a:lnSpc>
              <a:buNone/>
            </a:pPr>
            <a:r>
              <a:rPr dirty="0" sz="1750" lang="en-US">
                <a:solidFill>
                  <a:srgbClr val="D7E5D8"/>
                </a:solidFill>
                <a:latin typeface="Syne" pitchFamily="34" charset="0"/>
                <a:ea typeface="Syne" pitchFamily="34" charset="-122"/>
                <a:cs typeface="Syne" pitchFamily="34" charset="-120"/>
              </a:rPr>
              <a:t>Biological databases come in many forms, each designed to store and organize different types of data relevant to the study of living organisms and their functions.</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21"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1" name="Shape 0"/>
          <p:cNvSpPr/>
          <p:nvPr/>
        </p:nvSpPr>
        <p:spPr>
          <a:xfrm>
            <a:off x="0" y="0"/>
            <a:ext cx="14630400" cy="8229600"/>
          </a:xfrm>
          <a:prstGeom prst="rect"/>
          <a:solidFill>
            <a:srgbClr val="152025">
              <a:alpha val="75000"/>
            </a:srgbClr>
          </a:solidFill>
        </p:spPr>
      </p:sp>
      <p:sp>
        <p:nvSpPr>
          <p:cNvPr id="1048592" name="Text 1"/>
          <p:cNvSpPr/>
          <p:nvPr/>
        </p:nvSpPr>
        <p:spPr>
          <a:xfrm>
            <a:off x="2037993" y="1236226"/>
            <a:ext cx="9620607" cy="694373"/>
          </a:xfrm>
          <a:prstGeom prst="rect"/>
          <a:noFill/>
        </p:spPr>
        <p:txBody>
          <a:bodyPr anchor="t" rtlCol="0" wrap="none"/>
          <a:p>
            <a:pPr indent="0" marL="0">
              <a:lnSpc>
                <a:spcPts val="5468"/>
              </a:lnSpc>
              <a:buNone/>
            </a:pPr>
            <a:r>
              <a:rPr b="1" dirty="0" sz="4374" lang="en-US">
                <a:solidFill>
                  <a:srgbClr val="F0F4F1"/>
                </a:solidFill>
                <a:latin typeface="Syne" pitchFamily="34" charset="0"/>
                <a:ea typeface="Syne" pitchFamily="34" charset="-122"/>
                <a:cs typeface="Syne" pitchFamily="34" charset="-120"/>
              </a:rPr>
              <a:t>Sequence Databases</a:t>
            </a:r>
            <a:endParaRPr dirty="0" sz="4374" lang="en-US"/>
          </a:p>
        </p:txBody>
      </p:sp>
      <p:pic>
        <p:nvPicPr>
          <p:cNvPr id="2097157" name="Image 1" descr="preencoded.png"/>
          <p:cNvPicPr>
            <a:picLocks noChangeAspect="1"/>
          </p:cNvPicPr>
          <p:nvPr/>
        </p:nvPicPr>
        <p:blipFill>
          <a:blip xmlns:r="http://schemas.openxmlformats.org/officeDocument/2006/relationships" r:embed="rId2"/>
          <a:stretch>
            <a:fillRect/>
          </a:stretch>
        </p:blipFill>
        <p:spPr>
          <a:xfrm>
            <a:off x="2037993" y="2374940"/>
            <a:ext cx="3518059" cy="888682"/>
          </a:xfrm>
          <a:prstGeom prst="rect"/>
        </p:spPr>
      </p:pic>
      <p:sp>
        <p:nvSpPr>
          <p:cNvPr id="1048593" name="Text 2"/>
          <p:cNvSpPr/>
          <p:nvPr/>
        </p:nvSpPr>
        <p:spPr>
          <a:xfrm>
            <a:off x="2260163" y="3596878"/>
            <a:ext cx="3073718" cy="1041559"/>
          </a:xfrm>
          <a:prstGeom prst="rect"/>
          <a:noFill/>
        </p:spPr>
        <p:txBody>
          <a:bodyPr anchor="t" rtlCol="0" wrap="square"/>
          <a:p>
            <a:pPr algn="l" indent="0" marL="0">
              <a:lnSpc>
                <a:spcPts val="2734"/>
              </a:lnSpc>
              <a:buNone/>
            </a:pPr>
            <a:r>
              <a:rPr b="1" dirty="0" sz="2187" lang="en-US">
                <a:solidFill>
                  <a:srgbClr val="D7E5D8"/>
                </a:solidFill>
                <a:latin typeface="Syne" pitchFamily="34" charset="0"/>
                <a:ea typeface="Syne" pitchFamily="34" charset="-122"/>
                <a:cs typeface="Syne" pitchFamily="34" charset="-120"/>
              </a:rPr>
              <a:t>DNA/RNA Sequence Databases</a:t>
            </a:r>
            <a:endParaRPr dirty="0" sz="2187" lang="en-US"/>
          </a:p>
        </p:txBody>
      </p:sp>
      <p:sp>
        <p:nvSpPr>
          <p:cNvPr id="1048594" name="Text 3"/>
          <p:cNvSpPr/>
          <p:nvPr/>
        </p:nvSpPr>
        <p:spPr>
          <a:xfrm>
            <a:off x="2260163" y="4771668"/>
            <a:ext cx="3073718" cy="1666280"/>
          </a:xfrm>
          <a:prstGeom prst="rect"/>
          <a:noFill/>
        </p:spPr>
        <p:txBody>
          <a:bodyPr anchor="t" rtlCol="0" wrap="square"/>
          <a:p>
            <a:pPr algn="l" indent="0" marL="0">
              <a:lnSpc>
                <a:spcPts val="2624"/>
              </a:lnSpc>
              <a:buNone/>
            </a:pPr>
            <a:r>
              <a:rPr dirty="0" sz="1750" lang="en-US">
                <a:solidFill>
                  <a:srgbClr val="D7E5D8"/>
                </a:solidFill>
                <a:latin typeface="Syne" pitchFamily="34" charset="0"/>
                <a:ea typeface="Syne" pitchFamily="34" charset="-122"/>
                <a:cs typeface="Syne" pitchFamily="34" charset="-120"/>
              </a:rPr>
              <a:t>These repositories store the genetic sequence information for various organisms, allowing researchers to access and analyze DNA and RNA data.</a:t>
            </a:r>
            <a:endParaRPr dirty="0" sz="1750" lang="en-US"/>
          </a:p>
        </p:txBody>
      </p:sp>
      <p:pic>
        <p:nvPicPr>
          <p:cNvPr id="2097158" name="Image 2" descr="preencoded.png"/>
          <p:cNvPicPr>
            <a:picLocks noChangeAspect="1"/>
          </p:cNvPicPr>
          <p:nvPr/>
        </p:nvPicPr>
        <p:blipFill>
          <a:blip xmlns:r="http://schemas.openxmlformats.org/officeDocument/2006/relationships" r:embed="rId3"/>
          <a:stretch>
            <a:fillRect/>
          </a:stretch>
        </p:blipFill>
        <p:spPr>
          <a:xfrm>
            <a:off x="5556052" y="2374940"/>
            <a:ext cx="3518178" cy="888682"/>
          </a:xfrm>
          <a:prstGeom prst="rect"/>
        </p:spPr>
      </p:pic>
      <p:sp>
        <p:nvSpPr>
          <p:cNvPr id="1048595" name="Text 4"/>
          <p:cNvSpPr/>
          <p:nvPr/>
        </p:nvSpPr>
        <p:spPr>
          <a:xfrm>
            <a:off x="5778222" y="3596878"/>
            <a:ext cx="3073837" cy="1041559"/>
          </a:xfrm>
          <a:prstGeom prst="rect"/>
          <a:noFill/>
        </p:spPr>
        <p:txBody>
          <a:bodyPr anchor="t" rtlCol="0" wrap="square"/>
          <a:p>
            <a:pPr algn="l" indent="0" marL="0">
              <a:lnSpc>
                <a:spcPts val="2734"/>
              </a:lnSpc>
              <a:buNone/>
            </a:pPr>
            <a:r>
              <a:rPr b="1" dirty="0" sz="2187" lang="en-US">
                <a:solidFill>
                  <a:srgbClr val="D7E5D8"/>
                </a:solidFill>
                <a:latin typeface="Syne" pitchFamily="34" charset="0"/>
                <a:ea typeface="Syne" pitchFamily="34" charset="-122"/>
                <a:cs typeface="Syne" pitchFamily="34" charset="-120"/>
              </a:rPr>
              <a:t>Protein Sequence Databases</a:t>
            </a:r>
            <a:endParaRPr dirty="0" sz="2187" lang="en-US"/>
          </a:p>
        </p:txBody>
      </p:sp>
      <p:sp>
        <p:nvSpPr>
          <p:cNvPr id="1048596" name="Text 5"/>
          <p:cNvSpPr/>
          <p:nvPr/>
        </p:nvSpPr>
        <p:spPr>
          <a:xfrm>
            <a:off x="5778222" y="4771668"/>
            <a:ext cx="3073837" cy="1666280"/>
          </a:xfrm>
          <a:prstGeom prst="rect"/>
          <a:noFill/>
        </p:spPr>
        <p:txBody>
          <a:bodyPr anchor="t" rtlCol="0" wrap="square"/>
          <a:p>
            <a:pPr algn="l" indent="0" marL="0">
              <a:lnSpc>
                <a:spcPts val="2624"/>
              </a:lnSpc>
              <a:buNone/>
            </a:pPr>
            <a:r>
              <a:rPr dirty="0" sz="1750" lang="en-US">
                <a:solidFill>
                  <a:srgbClr val="D7E5D8"/>
                </a:solidFill>
                <a:latin typeface="Syne" pitchFamily="34" charset="0"/>
                <a:ea typeface="Syne" pitchFamily="34" charset="-122"/>
                <a:cs typeface="Syne" pitchFamily="34" charset="-120"/>
              </a:rPr>
              <a:t>These databases house the amino acid sequences of proteins, facilitating the study of protein structure, function, and evolution.</a:t>
            </a:r>
            <a:endParaRPr dirty="0" sz="1750" lang="en-US"/>
          </a:p>
        </p:txBody>
      </p:sp>
      <p:pic>
        <p:nvPicPr>
          <p:cNvPr id="2097159" name="Image 3" descr="preencoded.png"/>
          <p:cNvPicPr>
            <a:picLocks noChangeAspect="1"/>
          </p:cNvPicPr>
          <p:nvPr/>
        </p:nvPicPr>
        <p:blipFill>
          <a:blip xmlns:r="http://schemas.openxmlformats.org/officeDocument/2006/relationships" r:embed="rId4"/>
          <a:stretch>
            <a:fillRect/>
          </a:stretch>
        </p:blipFill>
        <p:spPr>
          <a:xfrm>
            <a:off x="9074229" y="2374940"/>
            <a:ext cx="3518178" cy="888682"/>
          </a:xfrm>
          <a:prstGeom prst="rect"/>
        </p:spPr>
      </p:pic>
      <p:sp>
        <p:nvSpPr>
          <p:cNvPr id="1048597" name="Text 6"/>
          <p:cNvSpPr/>
          <p:nvPr/>
        </p:nvSpPr>
        <p:spPr>
          <a:xfrm>
            <a:off x="9296400" y="3596878"/>
            <a:ext cx="3073837" cy="1041559"/>
          </a:xfrm>
          <a:prstGeom prst="rect"/>
          <a:noFill/>
        </p:spPr>
        <p:txBody>
          <a:bodyPr anchor="t" rtlCol="0" wrap="square"/>
          <a:p>
            <a:pPr algn="l" indent="0" marL="0">
              <a:lnSpc>
                <a:spcPts val="2734"/>
              </a:lnSpc>
              <a:buNone/>
            </a:pPr>
            <a:r>
              <a:rPr b="1" dirty="0" sz="2187" lang="en-US">
                <a:solidFill>
                  <a:srgbClr val="D7E5D8"/>
                </a:solidFill>
                <a:latin typeface="Syne" pitchFamily="34" charset="0"/>
                <a:ea typeface="Syne" pitchFamily="34" charset="-122"/>
                <a:cs typeface="Syne" pitchFamily="34" charset="-120"/>
              </a:rPr>
              <a:t>Specialized Sequence Databases</a:t>
            </a:r>
            <a:endParaRPr dirty="0" sz="2187" lang="en-US"/>
          </a:p>
        </p:txBody>
      </p:sp>
      <p:sp>
        <p:nvSpPr>
          <p:cNvPr id="1048598" name="Text 7"/>
          <p:cNvSpPr/>
          <p:nvPr/>
        </p:nvSpPr>
        <p:spPr>
          <a:xfrm>
            <a:off x="9296400" y="4771668"/>
            <a:ext cx="3073837" cy="1999536"/>
          </a:xfrm>
          <a:prstGeom prst="rect"/>
          <a:noFill/>
        </p:spPr>
        <p:txBody>
          <a:bodyPr anchor="t" rtlCol="0" wrap="square"/>
          <a:p>
            <a:pPr algn="l" indent="0" marL="0">
              <a:lnSpc>
                <a:spcPts val="2624"/>
              </a:lnSpc>
              <a:buNone/>
            </a:pPr>
            <a:r>
              <a:rPr dirty="0" sz="1750" lang="en-US">
                <a:solidFill>
                  <a:srgbClr val="D7E5D8"/>
                </a:solidFill>
                <a:latin typeface="Syne" pitchFamily="34" charset="0"/>
                <a:ea typeface="Syne" pitchFamily="34" charset="-122"/>
                <a:cs typeface="Syne" pitchFamily="34" charset="-120"/>
              </a:rPr>
              <a:t>Certain databases focus on specific types of sequences, such as those related to viruses, bacteria, or certain diseases, providing targeted data for researchers.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4" name=""/>
        <p:cNvGrpSpPr/>
        <p:nvPr/>
      </p:nvGrpSpPr>
      <p:grpSpPr>
        <a:xfrm>
          <a:off x="0" y="0"/>
          <a:ext cx="0" cy="0"/>
          <a:chOff x="0" y="0"/>
          <a:chExt cx="0" cy="0"/>
        </a:xfrm>
      </p:grpSpPr>
      <p:pic>
        <p:nvPicPr>
          <p:cNvPr id="2097160"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2" name="Shape 0"/>
          <p:cNvSpPr/>
          <p:nvPr/>
        </p:nvSpPr>
        <p:spPr>
          <a:xfrm>
            <a:off x="0" y="0"/>
            <a:ext cx="14630400" cy="8231386"/>
          </a:xfrm>
          <a:prstGeom prst="rect"/>
          <a:solidFill>
            <a:srgbClr val="152025">
              <a:alpha val="75000"/>
            </a:srgbClr>
          </a:solidFill>
        </p:spPr>
      </p:sp>
      <p:pic>
        <p:nvPicPr>
          <p:cNvPr id="2097161" name="Image 1" descr="preencoded.png"/>
          <p:cNvPicPr>
            <a:picLocks noChangeAspect="1"/>
          </p:cNvPicPr>
          <p:nvPr/>
        </p:nvPicPr>
        <p:blipFill>
          <a:blip xmlns:r="http://schemas.openxmlformats.org/officeDocument/2006/relationships" r:embed="rId2"/>
          <a:stretch>
            <a:fillRect/>
          </a:stretch>
        </p:blipFill>
        <p:spPr>
          <a:xfrm>
            <a:off x="10972800" y="0"/>
            <a:ext cx="3657600" cy="8231386"/>
          </a:xfrm>
          <a:prstGeom prst="rect"/>
        </p:spPr>
      </p:pic>
      <p:sp>
        <p:nvSpPr>
          <p:cNvPr id="1048603" name="Text 1"/>
          <p:cNvSpPr/>
          <p:nvPr/>
        </p:nvSpPr>
        <p:spPr>
          <a:xfrm>
            <a:off x="809982" y="593884"/>
            <a:ext cx="8972431" cy="674846"/>
          </a:xfrm>
          <a:prstGeom prst="rect"/>
          <a:noFill/>
        </p:spPr>
        <p:txBody>
          <a:bodyPr anchor="t" rtlCol="0" wrap="none"/>
          <a:p>
            <a:pPr indent="0" marL="0">
              <a:lnSpc>
                <a:spcPts val="5315"/>
              </a:lnSpc>
              <a:buNone/>
            </a:pPr>
            <a:r>
              <a:rPr b="1" dirty="0" sz="4252" lang="en-US">
                <a:solidFill>
                  <a:srgbClr val="F0F4F1"/>
                </a:solidFill>
                <a:latin typeface="Syne" pitchFamily="34" charset="0"/>
                <a:ea typeface="Syne" pitchFamily="34" charset="-122"/>
                <a:cs typeface="Syne" pitchFamily="34" charset="-120"/>
              </a:rPr>
              <a:t>Structure Databases</a:t>
            </a:r>
            <a:endParaRPr dirty="0" sz="4252" lang="en-US"/>
          </a:p>
        </p:txBody>
      </p:sp>
      <p:sp>
        <p:nvSpPr>
          <p:cNvPr id="1048604" name="Shape 2"/>
          <p:cNvSpPr/>
          <p:nvPr/>
        </p:nvSpPr>
        <p:spPr>
          <a:xfrm>
            <a:off x="1112401" y="1592699"/>
            <a:ext cx="43101" cy="6044803"/>
          </a:xfrm>
          <a:prstGeom prst="roundRect">
            <a:avLst>
              <a:gd name="adj" fmla="val 225516"/>
            </a:avLst>
          </a:prstGeom>
          <a:solidFill>
            <a:srgbClr val="6D9121"/>
          </a:solidFill>
        </p:spPr>
      </p:sp>
      <p:sp>
        <p:nvSpPr>
          <p:cNvPr id="1048605" name="Shape 3"/>
          <p:cNvSpPr/>
          <p:nvPr/>
        </p:nvSpPr>
        <p:spPr>
          <a:xfrm>
            <a:off x="1376898" y="2056924"/>
            <a:ext cx="755928" cy="43101"/>
          </a:xfrm>
          <a:prstGeom prst="roundRect">
            <a:avLst>
              <a:gd name="adj" fmla="val 225516"/>
            </a:avLst>
          </a:prstGeom>
          <a:solidFill>
            <a:srgbClr val="6D9121"/>
          </a:solidFill>
        </p:spPr>
      </p:sp>
      <p:sp>
        <p:nvSpPr>
          <p:cNvPr id="1048606" name="Shape 4"/>
          <p:cNvSpPr/>
          <p:nvPr/>
        </p:nvSpPr>
        <p:spPr>
          <a:xfrm>
            <a:off x="891004" y="1835587"/>
            <a:ext cx="485894" cy="485894"/>
          </a:xfrm>
          <a:prstGeom prst="roundRect">
            <a:avLst>
              <a:gd name="adj" fmla="val 20004"/>
            </a:avLst>
          </a:prstGeom>
          <a:solidFill>
            <a:srgbClr val="547808"/>
          </a:solidFill>
          <a:ln w="7620">
            <a:solidFill>
              <a:srgbClr val="6D9121"/>
            </a:solidFill>
            <a:prstDash val="solid"/>
          </a:ln>
        </p:spPr>
      </p:sp>
      <p:sp>
        <p:nvSpPr>
          <p:cNvPr id="1048607" name="Text 5"/>
          <p:cNvSpPr/>
          <p:nvPr/>
        </p:nvSpPr>
        <p:spPr>
          <a:xfrm>
            <a:off x="1048286" y="1916549"/>
            <a:ext cx="171331" cy="323969"/>
          </a:xfrm>
          <a:prstGeom prst="rect"/>
          <a:noFill/>
        </p:spPr>
        <p:txBody>
          <a:bodyPr anchor="t" rtlCol="0" wrap="none"/>
          <a:p>
            <a:pPr algn="ctr" indent="0" marL="0">
              <a:lnSpc>
                <a:spcPts val="2551"/>
              </a:lnSpc>
              <a:buNone/>
            </a:pPr>
            <a:r>
              <a:rPr b="1" dirty="0" sz="2551" lang="en-US">
                <a:solidFill>
                  <a:srgbClr val="D7E5D8"/>
                </a:solidFill>
                <a:latin typeface="Syne" pitchFamily="34" charset="0"/>
                <a:ea typeface="Syne" pitchFamily="34" charset="-122"/>
                <a:cs typeface="Syne" pitchFamily="34" charset="-120"/>
              </a:rPr>
              <a:t>1</a:t>
            </a:r>
            <a:endParaRPr dirty="0" sz="2551" lang="en-US"/>
          </a:p>
        </p:txBody>
      </p:sp>
      <p:sp>
        <p:nvSpPr>
          <p:cNvPr id="1048608" name="Text 6"/>
          <p:cNvSpPr/>
          <p:nvPr/>
        </p:nvSpPr>
        <p:spPr>
          <a:xfrm>
            <a:off x="2321838" y="1808678"/>
            <a:ext cx="6118265" cy="337542"/>
          </a:xfrm>
          <a:prstGeom prst="rect"/>
          <a:noFill/>
        </p:spPr>
        <p:txBody>
          <a:bodyPr anchor="t" rtlCol="0" wrap="none"/>
          <a:p>
            <a:pPr algn="l" indent="0" marL="0">
              <a:lnSpc>
                <a:spcPts val="2657"/>
              </a:lnSpc>
              <a:buNone/>
            </a:pPr>
            <a:r>
              <a:rPr b="1" dirty="0" sz="2126" lang="en-US">
                <a:solidFill>
                  <a:srgbClr val="D7E5D8"/>
                </a:solidFill>
                <a:latin typeface="Syne" pitchFamily="34" charset="0"/>
                <a:ea typeface="Syne" pitchFamily="34" charset="-122"/>
                <a:cs typeface="Syne" pitchFamily="34" charset="-120"/>
              </a:rPr>
              <a:t>Protein Structure Databases</a:t>
            </a:r>
            <a:endParaRPr dirty="0" sz="2126" lang="en-US"/>
          </a:p>
        </p:txBody>
      </p:sp>
      <p:sp>
        <p:nvSpPr>
          <p:cNvPr id="1048609" name="Text 7"/>
          <p:cNvSpPr/>
          <p:nvPr/>
        </p:nvSpPr>
        <p:spPr>
          <a:xfrm>
            <a:off x="2321838" y="2275761"/>
            <a:ext cx="7840980" cy="971907"/>
          </a:xfrm>
          <a:prstGeom prst="rect"/>
          <a:noFill/>
        </p:spPr>
        <p:txBody>
          <a:bodyPr anchor="t" rtlCol="0" wrap="square"/>
          <a:p>
            <a:pPr algn="l" indent="0" marL="0">
              <a:lnSpc>
                <a:spcPts val="2551"/>
              </a:lnSpc>
              <a:buNone/>
            </a:pPr>
            <a:r>
              <a:rPr dirty="0" sz="1701" lang="en-US">
                <a:solidFill>
                  <a:srgbClr val="D7E5D8"/>
                </a:solidFill>
                <a:latin typeface="Syne" pitchFamily="34" charset="0"/>
                <a:ea typeface="Syne" pitchFamily="34" charset="-122"/>
                <a:cs typeface="Syne" pitchFamily="34" charset="-120"/>
              </a:rPr>
              <a:t>These databases store 3D structural information about proteins, obtained through experimental techniques like X-ray crystallography and NMR spectroscopy. They provide insights into protein function and interactions.</a:t>
            </a:r>
            <a:endParaRPr dirty="0" sz="1701" lang="en-US"/>
          </a:p>
        </p:txBody>
      </p:sp>
      <p:sp>
        <p:nvSpPr>
          <p:cNvPr id="1048610" name="Shape 8"/>
          <p:cNvSpPr/>
          <p:nvPr/>
        </p:nvSpPr>
        <p:spPr>
          <a:xfrm>
            <a:off x="1376898" y="4143851"/>
            <a:ext cx="755928" cy="43101"/>
          </a:xfrm>
          <a:prstGeom prst="roundRect">
            <a:avLst>
              <a:gd name="adj" fmla="val 225516"/>
            </a:avLst>
          </a:prstGeom>
          <a:solidFill>
            <a:srgbClr val="6D9121"/>
          </a:solidFill>
        </p:spPr>
      </p:sp>
      <p:sp>
        <p:nvSpPr>
          <p:cNvPr id="1048611" name="Shape 9"/>
          <p:cNvSpPr/>
          <p:nvPr/>
        </p:nvSpPr>
        <p:spPr>
          <a:xfrm>
            <a:off x="891004" y="3922514"/>
            <a:ext cx="485894" cy="485894"/>
          </a:xfrm>
          <a:prstGeom prst="roundRect">
            <a:avLst>
              <a:gd name="adj" fmla="val 20004"/>
            </a:avLst>
          </a:prstGeom>
          <a:solidFill>
            <a:srgbClr val="547808"/>
          </a:solidFill>
          <a:ln w="7620">
            <a:solidFill>
              <a:srgbClr val="6D9121"/>
            </a:solidFill>
            <a:prstDash val="solid"/>
          </a:ln>
        </p:spPr>
      </p:sp>
      <p:sp>
        <p:nvSpPr>
          <p:cNvPr id="1048612" name="Text 10"/>
          <p:cNvSpPr/>
          <p:nvPr/>
        </p:nvSpPr>
        <p:spPr>
          <a:xfrm>
            <a:off x="971490" y="4003477"/>
            <a:ext cx="324922" cy="323969"/>
          </a:xfrm>
          <a:prstGeom prst="rect"/>
          <a:noFill/>
        </p:spPr>
        <p:txBody>
          <a:bodyPr anchor="t" rtlCol="0" wrap="none"/>
          <a:p>
            <a:pPr algn="ctr" indent="0" marL="0">
              <a:lnSpc>
                <a:spcPts val="2551"/>
              </a:lnSpc>
              <a:buNone/>
            </a:pPr>
            <a:r>
              <a:rPr b="1" dirty="0" sz="2551" lang="en-US">
                <a:solidFill>
                  <a:srgbClr val="D7E5D8"/>
                </a:solidFill>
                <a:latin typeface="Syne" pitchFamily="34" charset="0"/>
                <a:ea typeface="Syne" pitchFamily="34" charset="-122"/>
                <a:cs typeface="Syne" pitchFamily="34" charset="-120"/>
              </a:rPr>
              <a:t>2</a:t>
            </a:r>
            <a:endParaRPr dirty="0" sz="2551" lang="en-US"/>
          </a:p>
        </p:txBody>
      </p:sp>
      <p:sp>
        <p:nvSpPr>
          <p:cNvPr id="1048613" name="Text 11"/>
          <p:cNvSpPr/>
          <p:nvPr/>
        </p:nvSpPr>
        <p:spPr>
          <a:xfrm>
            <a:off x="2321838" y="3895606"/>
            <a:ext cx="7243763" cy="337542"/>
          </a:xfrm>
          <a:prstGeom prst="rect"/>
          <a:noFill/>
        </p:spPr>
        <p:txBody>
          <a:bodyPr anchor="t" rtlCol="0" wrap="none"/>
          <a:p>
            <a:pPr algn="l" indent="0" marL="0">
              <a:lnSpc>
                <a:spcPts val="2657"/>
              </a:lnSpc>
              <a:buNone/>
            </a:pPr>
            <a:r>
              <a:rPr b="1" dirty="0" sz="2126" lang="en-US">
                <a:solidFill>
                  <a:srgbClr val="D7E5D8"/>
                </a:solidFill>
                <a:latin typeface="Syne" pitchFamily="34" charset="0"/>
                <a:ea typeface="Syne" pitchFamily="34" charset="-122"/>
                <a:cs typeface="Syne" pitchFamily="34" charset="-120"/>
              </a:rPr>
              <a:t>Nucleic Acid Structure Databases</a:t>
            </a:r>
            <a:endParaRPr dirty="0" sz="2126" lang="en-US"/>
          </a:p>
        </p:txBody>
      </p:sp>
      <p:sp>
        <p:nvSpPr>
          <p:cNvPr id="1048614" name="Text 12"/>
          <p:cNvSpPr/>
          <p:nvPr/>
        </p:nvSpPr>
        <p:spPr>
          <a:xfrm>
            <a:off x="2321838" y="4362688"/>
            <a:ext cx="7840980" cy="971907"/>
          </a:xfrm>
          <a:prstGeom prst="rect"/>
          <a:noFill/>
        </p:spPr>
        <p:txBody>
          <a:bodyPr anchor="t" rtlCol="0" wrap="square"/>
          <a:p>
            <a:pPr algn="l" indent="0" marL="0">
              <a:lnSpc>
                <a:spcPts val="2551"/>
              </a:lnSpc>
              <a:buNone/>
            </a:pPr>
            <a:r>
              <a:rPr dirty="0" sz="1701" lang="en-US">
                <a:solidFill>
                  <a:srgbClr val="D7E5D8"/>
                </a:solidFill>
                <a:latin typeface="Syne" pitchFamily="34" charset="0"/>
                <a:ea typeface="Syne" pitchFamily="34" charset="-122"/>
                <a:cs typeface="Syne" pitchFamily="34" charset="-120"/>
              </a:rPr>
              <a:t>These databases catalog the 3D structures of nucleic acids, such as DNA and RNA. They are important for understanding genetic information storage and gene expression mechanisms.</a:t>
            </a:r>
            <a:endParaRPr dirty="0" sz="1701" lang="en-US"/>
          </a:p>
        </p:txBody>
      </p:sp>
      <p:sp>
        <p:nvSpPr>
          <p:cNvPr id="1048615" name="Shape 13"/>
          <p:cNvSpPr/>
          <p:nvPr/>
        </p:nvSpPr>
        <p:spPr>
          <a:xfrm>
            <a:off x="1376898" y="6230779"/>
            <a:ext cx="755928" cy="43101"/>
          </a:xfrm>
          <a:prstGeom prst="roundRect">
            <a:avLst>
              <a:gd name="adj" fmla="val 225516"/>
            </a:avLst>
          </a:prstGeom>
          <a:solidFill>
            <a:srgbClr val="6D9121"/>
          </a:solidFill>
        </p:spPr>
      </p:sp>
      <p:sp>
        <p:nvSpPr>
          <p:cNvPr id="1048616" name="Shape 14"/>
          <p:cNvSpPr/>
          <p:nvPr/>
        </p:nvSpPr>
        <p:spPr>
          <a:xfrm>
            <a:off x="891004" y="6009442"/>
            <a:ext cx="485894" cy="485894"/>
          </a:xfrm>
          <a:prstGeom prst="roundRect">
            <a:avLst>
              <a:gd name="adj" fmla="val 20004"/>
            </a:avLst>
          </a:prstGeom>
          <a:solidFill>
            <a:srgbClr val="547808"/>
          </a:solidFill>
          <a:ln w="7620">
            <a:solidFill>
              <a:srgbClr val="6D9121"/>
            </a:solidFill>
            <a:prstDash val="solid"/>
          </a:ln>
        </p:spPr>
      </p:sp>
      <p:sp>
        <p:nvSpPr>
          <p:cNvPr id="1048617" name="Text 15"/>
          <p:cNvSpPr/>
          <p:nvPr/>
        </p:nvSpPr>
        <p:spPr>
          <a:xfrm>
            <a:off x="963037" y="6090404"/>
            <a:ext cx="341709" cy="323969"/>
          </a:xfrm>
          <a:prstGeom prst="rect"/>
          <a:noFill/>
        </p:spPr>
        <p:txBody>
          <a:bodyPr anchor="t" rtlCol="0" wrap="none"/>
          <a:p>
            <a:pPr algn="ctr" indent="0" marL="0">
              <a:lnSpc>
                <a:spcPts val="2551"/>
              </a:lnSpc>
              <a:buNone/>
            </a:pPr>
            <a:r>
              <a:rPr b="1" dirty="0" sz="2551" lang="en-US">
                <a:solidFill>
                  <a:srgbClr val="D7E5D8"/>
                </a:solidFill>
                <a:latin typeface="Syne" pitchFamily="34" charset="0"/>
                <a:ea typeface="Syne" pitchFamily="34" charset="-122"/>
                <a:cs typeface="Syne" pitchFamily="34" charset="-120"/>
              </a:rPr>
              <a:t>3</a:t>
            </a:r>
            <a:endParaRPr dirty="0" sz="2551" lang="en-US"/>
          </a:p>
        </p:txBody>
      </p:sp>
      <p:sp>
        <p:nvSpPr>
          <p:cNvPr id="1048618" name="Text 16"/>
          <p:cNvSpPr/>
          <p:nvPr/>
        </p:nvSpPr>
        <p:spPr>
          <a:xfrm>
            <a:off x="2321838" y="5982533"/>
            <a:ext cx="6027777" cy="337542"/>
          </a:xfrm>
          <a:prstGeom prst="rect"/>
          <a:noFill/>
        </p:spPr>
        <p:txBody>
          <a:bodyPr anchor="t" rtlCol="0" wrap="none"/>
          <a:p>
            <a:pPr algn="l" indent="0" marL="0">
              <a:lnSpc>
                <a:spcPts val="2657"/>
              </a:lnSpc>
              <a:buNone/>
            </a:pPr>
            <a:r>
              <a:rPr b="1" dirty="0" sz="2126" lang="en-US">
                <a:solidFill>
                  <a:srgbClr val="D7E5D8"/>
                </a:solidFill>
                <a:latin typeface="Syne" pitchFamily="34" charset="0"/>
                <a:ea typeface="Syne" pitchFamily="34" charset="-122"/>
                <a:cs typeface="Syne" pitchFamily="34" charset="-120"/>
              </a:rPr>
              <a:t>Ligand Structure Databases</a:t>
            </a:r>
            <a:endParaRPr dirty="0" sz="2126" lang="en-US"/>
          </a:p>
        </p:txBody>
      </p:sp>
      <p:sp>
        <p:nvSpPr>
          <p:cNvPr id="1048619" name="Text 17"/>
          <p:cNvSpPr/>
          <p:nvPr/>
        </p:nvSpPr>
        <p:spPr>
          <a:xfrm>
            <a:off x="2321838" y="6449616"/>
            <a:ext cx="7840980" cy="971907"/>
          </a:xfrm>
          <a:prstGeom prst="rect"/>
          <a:noFill/>
        </p:spPr>
        <p:txBody>
          <a:bodyPr anchor="t" rtlCol="0" wrap="square"/>
          <a:p>
            <a:pPr algn="l" indent="0" marL="0">
              <a:lnSpc>
                <a:spcPts val="2551"/>
              </a:lnSpc>
              <a:buNone/>
            </a:pPr>
            <a:r>
              <a:rPr dirty="0" sz="1701" lang="en-US">
                <a:solidFill>
                  <a:srgbClr val="D7E5D8"/>
                </a:solidFill>
                <a:latin typeface="Syne" pitchFamily="34" charset="0"/>
                <a:ea typeface="Syne" pitchFamily="34" charset="-122"/>
                <a:cs typeface="Syne" pitchFamily="34" charset="-120"/>
              </a:rPr>
              <a:t>These databases contain structural data on small molecules that can bind to proteins, enabling the study of drug-target interactions and the development of new therapeutics.</a:t>
            </a:r>
            <a:endParaRPr dirty="0" sz="1701"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27" name=""/>
        <p:cNvGrpSpPr/>
        <p:nvPr/>
      </p:nvGrpSpPr>
      <p:grpSpPr>
        <a:xfrm>
          <a:off x="0" y="0"/>
          <a:ext cx="0" cy="0"/>
          <a:chOff x="0" y="0"/>
          <a:chExt cx="0" cy="0"/>
        </a:xfrm>
      </p:grpSpPr>
      <p:pic>
        <p:nvPicPr>
          <p:cNvPr id="209716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23" name="Shape 0"/>
          <p:cNvSpPr/>
          <p:nvPr/>
        </p:nvSpPr>
        <p:spPr>
          <a:xfrm>
            <a:off x="0" y="0"/>
            <a:ext cx="14630400" cy="8229600"/>
          </a:xfrm>
          <a:prstGeom prst="rect"/>
          <a:solidFill>
            <a:srgbClr val="152025">
              <a:alpha val="75000"/>
            </a:srgbClr>
          </a:solidFill>
        </p:spPr>
      </p:sp>
      <p:sp>
        <p:nvSpPr>
          <p:cNvPr id="1048624" name="Text 1"/>
          <p:cNvSpPr/>
          <p:nvPr/>
        </p:nvSpPr>
        <p:spPr>
          <a:xfrm>
            <a:off x="2397681" y="570786"/>
            <a:ext cx="8379976" cy="647105"/>
          </a:xfrm>
          <a:prstGeom prst="rect"/>
          <a:noFill/>
        </p:spPr>
        <p:txBody>
          <a:bodyPr anchor="t" rtlCol="0" wrap="none"/>
          <a:p>
            <a:pPr indent="0" marL="0">
              <a:lnSpc>
                <a:spcPts val="5095"/>
              </a:lnSpc>
              <a:buNone/>
            </a:pPr>
            <a:r>
              <a:rPr b="1" dirty="0" sz="4076" lang="en-US">
                <a:solidFill>
                  <a:srgbClr val="F0F4F1"/>
                </a:solidFill>
                <a:latin typeface="Syne" pitchFamily="34" charset="0"/>
                <a:ea typeface="Syne" pitchFamily="34" charset="-122"/>
                <a:cs typeface="Syne" pitchFamily="34" charset="-120"/>
              </a:rPr>
              <a:t>Genome Databases</a:t>
            </a:r>
            <a:endParaRPr dirty="0" sz="4076" lang="en-US"/>
          </a:p>
        </p:txBody>
      </p:sp>
      <p:pic>
        <p:nvPicPr>
          <p:cNvPr id="2097163" name="Image 1" descr="preencoded.png"/>
          <p:cNvPicPr>
            <a:picLocks noChangeAspect="1"/>
          </p:cNvPicPr>
          <p:nvPr/>
        </p:nvPicPr>
        <p:blipFill>
          <a:blip xmlns:r="http://schemas.openxmlformats.org/officeDocument/2006/relationships" r:embed="rId2"/>
          <a:stretch>
            <a:fillRect/>
          </a:stretch>
        </p:blipFill>
        <p:spPr>
          <a:xfrm>
            <a:off x="4045029" y="1631990"/>
            <a:ext cx="1741408" cy="1591270"/>
          </a:xfrm>
          <a:prstGeom prst="rect"/>
        </p:spPr>
      </p:pic>
      <p:sp>
        <p:nvSpPr>
          <p:cNvPr id="1048625" name="Text 2"/>
          <p:cNvSpPr/>
          <p:nvPr/>
        </p:nvSpPr>
        <p:spPr>
          <a:xfrm>
            <a:off x="4787860" y="2370534"/>
            <a:ext cx="136922" cy="388263"/>
          </a:xfrm>
          <a:prstGeom prst="rect"/>
          <a:noFill/>
        </p:spPr>
        <p:txBody>
          <a:bodyPr anchor="t" rtlCol="0" wrap="none"/>
          <a:p>
            <a:pPr algn="ctr" indent="0" marL="0">
              <a:lnSpc>
                <a:spcPts val="3057"/>
              </a:lnSpc>
              <a:buNone/>
            </a:pPr>
            <a:r>
              <a:rPr b="1" dirty="0" sz="2038" lang="en-US">
                <a:solidFill>
                  <a:srgbClr val="D7E5D8"/>
                </a:solidFill>
                <a:latin typeface="Syne" pitchFamily="34" charset="0"/>
                <a:ea typeface="Syne" pitchFamily="34" charset="-122"/>
                <a:cs typeface="Syne" pitchFamily="34" charset="-120"/>
              </a:rPr>
              <a:t>1</a:t>
            </a:r>
            <a:endParaRPr dirty="0" sz="2038" lang="en-US"/>
          </a:p>
        </p:txBody>
      </p:sp>
      <p:sp>
        <p:nvSpPr>
          <p:cNvPr id="1048626" name="Text 3"/>
          <p:cNvSpPr/>
          <p:nvPr/>
        </p:nvSpPr>
        <p:spPr>
          <a:xfrm>
            <a:off x="5874782" y="1994297"/>
            <a:ext cx="3188613" cy="323493"/>
          </a:xfrm>
          <a:prstGeom prst="rect"/>
          <a:noFill/>
        </p:spPr>
        <p:txBody>
          <a:bodyPr anchor="t" rtlCol="0" wrap="none"/>
          <a:p>
            <a:pPr algn="l" indent="0" marL="0">
              <a:lnSpc>
                <a:spcPts val="2547"/>
              </a:lnSpc>
              <a:buNone/>
            </a:pPr>
            <a:r>
              <a:rPr b="1" dirty="0" sz="2038" lang="en-US">
                <a:solidFill>
                  <a:srgbClr val="D7E5D8"/>
                </a:solidFill>
                <a:latin typeface="Syne" pitchFamily="34" charset="0"/>
                <a:ea typeface="Syne" pitchFamily="34" charset="-122"/>
                <a:cs typeface="Syne" pitchFamily="34" charset="-120"/>
              </a:rPr>
              <a:t>NCBI Genomes</a:t>
            </a:r>
            <a:endParaRPr dirty="0" sz="2038" lang="en-US"/>
          </a:p>
        </p:txBody>
      </p:sp>
      <p:sp>
        <p:nvSpPr>
          <p:cNvPr id="1048627" name="Text 4"/>
          <p:cNvSpPr/>
          <p:nvPr/>
        </p:nvSpPr>
        <p:spPr>
          <a:xfrm>
            <a:off x="5874782" y="2441972"/>
            <a:ext cx="4502229" cy="310515"/>
          </a:xfrm>
          <a:prstGeom prst="rect"/>
          <a:noFill/>
        </p:spPr>
        <p:txBody>
          <a:bodyPr anchor="t" rtlCol="0" wrap="none"/>
          <a:p>
            <a:pPr algn="l" indent="0" marL="0">
              <a:lnSpc>
                <a:spcPts val="2446"/>
              </a:lnSpc>
              <a:buNone/>
            </a:pPr>
            <a:r>
              <a:rPr dirty="0" sz="1630" lang="en-US">
                <a:solidFill>
                  <a:srgbClr val="D7E5D8"/>
                </a:solidFill>
                <a:latin typeface="Syne" pitchFamily="34" charset="0"/>
                <a:ea typeface="Syne" pitchFamily="34" charset="-122"/>
                <a:cs typeface="Syne" pitchFamily="34" charset="-120"/>
              </a:rPr>
              <a:t>Comprehensive database of sequenced genomes</a:t>
            </a:r>
            <a:endParaRPr dirty="0" sz="1630" lang="en-US"/>
          </a:p>
        </p:txBody>
      </p:sp>
      <p:sp>
        <p:nvSpPr>
          <p:cNvPr id="1048628" name="Shape 5"/>
          <p:cNvSpPr/>
          <p:nvPr/>
        </p:nvSpPr>
        <p:spPr>
          <a:xfrm>
            <a:off x="5719405" y="3117265"/>
            <a:ext cx="6461641" cy="20657"/>
          </a:xfrm>
          <a:prstGeom prst="roundRect">
            <a:avLst>
              <a:gd name="adj" fmla="val 451051"/>
            </a:avLst>
          </a:prstGeom>
          <a:solidFill>
            <a:srgbClr val="6D9121"/>
          </a:solidFill>
        </p:spPr>
      </p:sp>
      <p:pic>
        <p:nvPicPr>
          <p:cNvPr id="2097164" name="Image 2" descr="preencoded.png"/>
          <p:cNvPicPr>
            <a:picLocks noChangeAspect="1"/>
          </p:cNvPicPr>
          <p:nvPr/>
        </p:nvPicPr>
        <p:blipFill>
          <a:blip xmlns:r="http://schemas.openxmlformats.org/officeDocument/2006/relationships" r:embed="rId3"/>
          <a:stretch>
            <a:fillRect/>
          </a:stretch>
        </p:blipFill>
        <p:spPr>
          <a:xfrm>
            <a:off x="3233618" y="3166467"/>
            <a:ext cx="3482935" cy="1591270"/>
          </a:xfrm>
          <a:prstGeom prst="rect"/>
        </p:spPr>
      </p:pic>
      <p:sp>
        <p:nvSpPr>
          <p:cNvPr id="1048629" name="Text 6"/>
          <p:cNvSpPr/>
          <p:nvPr/>
        </p:nvSpPr>
        <p:spPr>
          <a:xfrm>
            <a:off x="4726543" y="3713678"/>
            <a:ext cx="259556" cy="388263"/>
          </a:xfrm>
          <a:prstGeom prst="rect"/>
          <a:noFill/>
        </p:spPr>
        <p:txBody>
          <a:bodyPr anchor="t" rtlCol="0" wrap="none"/>
          <a:p>
            <a:pPr algn="ctr" indent="0" marL="0">
              <a:lnSpc>
                <a:spcPts val="3057"/>
              </a:lnSpc>
              <a:buNone/>
            </a:pPr>
            <a:r>
              <a:rPr b="1" dirty="0" sz="2038" lang="en-US">
                <a:solidFill>
                  <a:srgbClr val="D7E5D8"/>
                </a:solidFill>
                <a:latin typeface="Syne" pitchFamily="34" charset="0"/>
                <a:ea typeface="Syne" pitchFamily="34" charset="-122"/>
                <a:cs typeface="Syne" pitchFamily="34" charset="-120"/>
              </a:rPr>
              <a:t>2</a:t>
            </a:r>
            <a:endParaRPr dirty="0" sz="2038" lang="en-US"/>
          </a:p>
        </p:txBody>
      </p:sp>
      <p:sp>
        <p:nvSpPr>
          <p:cNvPr id="1048630" name="Text 7"/>
          <p:cNvSpPr/>
          <p:nvPr/>
        </p:nvSpPr>
        <p:spPr>
          <a:xfrm>
            <a:off x="6686193" y="3528774"/>
            <a:ext cx="2588062" cy="323493"/>
          </a:xfrm>
          <a:prstGeom prst="rect"/>
          <a:noFill/>
        </p:spPr>
        <p:txBody>
          <a:bodyPr anchor="t" rtlCol="0" wrap="none"/>
          <a:p>
            <a:pPr algn="l" indent="0" marL="0">
              <a:lnSpc>
                <a:spcPts val="2547"/>
              </a:lnSpc>
              <a:buNone/>
            </a:pPr>
            <a:r>
              <a:rPr b="1" dirty="0" sz="2038" lang="en-US">
                <a:solidFill>
                  <a:srgbClr val="D7E5D8"/>
                </a:solidFill>
                <a:latin typeface="Syne" pitchFamily="34" charset="0"/>
                <a:ea typeface="Syne" pitchFamily="34" charset="-122"/>
                <a:cs typeface="Syne" pitchFamily="34" charset="-120"/>
              </a:rPr>
              <a:t>Ensembl</a:t>
            </a:r>
            <a:endParaRPr dirty="0" sz="2038" lang="en-US"/>
          </a:p>
        </p:txBody>
      </p:sp>
      <p:sp>
        <p:nvSpPr>
          <p:cNvPr id="1048631" name="Text 8"/>
          <p:cNvSpPr/>
          <p:nvPr/>
        </p:nvSpPr>
        <p:spPr>
          <a:xfrm>
            <a:off x="6686193" y="3976449"/>
            <a:ext cx="4879896" cy="310515"/>
          </a:xfrm>
          <a:prstGeom prst="rect"/>
          <a:noFill/>
        </p:spPr>
        <p:txBody>
          <a:bodyPr anchor="t" rtlCol="0" wrap="none"/>
          <a:p>
            <a:pPr algn="l" indent="0" marL="0">
              <a:lnSpc>
                <a:spcPts val="2446"/>
              </a:lnSpc>
              <a:buNone/>
            </a:pPr>
            <a:r>
              <a:rPr dirty="0" sz="1630" lang="en-US">
                <a:solidFill>
                  <a:srgbClr val="D7E5D8"/>
                </a:solidFill>
                <a:latin typeface="Syne" pitchFamily="34" charset="0"/>
                <a:ea typeface="Syne" pitchFamily="34" charset="-122"/>
                <a:cs typeface="Syne" pitchFamily="34" charset="-120"/>
              </a:rPr>
              <a:t>Genome browser and database for vertebrate species</a:t>
            </a:r>
            <a:endParaRPr dirty="0" sz="1630" lang="en-US"/>
          </a:p>
        </p:txBody>
      </p:sp>
      <p:sp>
        <p:nvSpPr>
          <p:cNvPr id="1048632" name="Shape 9"/>
          <p:cNvSpPr/>
          <p:nvPr/>
        </p:nvSpPr>
        <p:spPr>
          <a:xfrm>
            <a:off x="6530816" y="4651742"/>
            <a:ext cx="5650230" cy="20657"/>
          </a:xfrm>
          <a:prstGeom prst="roundRect">
            <a:avLst>
              <a:gd name="adj" fmla="val 451051"/>
            </a:avLst>
          </a:prstGeom>
          <a:solidFill>
            <a:srgbClr val="6D9121"/>
          </a:solidFill>
        </p:spPr>
      </p:sp>
      <p:pic>
        <p:nvPicPr>
          <p:cNvPr id="2097165" name="Image 3" descr="preencoded.png"/>
          <p:cNvPicPr>
            <a:picLocks noChangeAspect="1"/>
          </p:cNvPicPr>
          <p:nvPr/>
        </p:nvPicPr>
        <p:blipFill>
          <a:blip xmlns:r="http://schemas.openxmlformats.org/officeDocument/2006/relationships" r:embed="rId4"/>
          <a:stretch>
            <a:fillRect/>
          </a:stretch>
        </p:blipFill>
        <p:spPr>
          <a:xfrm>
            <a:off x="2422208" y="4700945"/>
            <a:ext cx="5224343" cy="1591270"/>
          </a:xfrm>
          <a:prstGeom prst="rect"/>
        </p:spPr>
      </p:pic>
      <p:sp>
        <p:nvSpPr>
          <p:cNvPr id="1048633" name="Text 10"/>
          <p:cNvSpPr/>
          <p:nvPr/>
        </p:nvSpPr>
        <p:spPr>
          <a:xfrm>
            <a:off x="4719757" y="5248156"/>
            <a:ext cx="273010" cy="388263"/>
          </a:xfrm>
          <a:prstGeom prst="rect"/>
          <a:noFill/>
        </p:spPr>
        <p:txBody>
          <a:bodyPr anchor="t" rtlCol="0" wrap="none"/>
          <a:p>
            <a:pPr algn="ctr" indent="0" marL="0">
              <a:lnSpc>
                <a:spcPts val="3057"/>
              </a:lnSpc>
              <a:buNone/>
            </a:pPr>
            <a:r>
              <a:rPr b="1" dirty="0" sz="2038" lang="en-US">
                <a:solidFill>
                  <a:srgbClr val="D7E5D8"/>
                </a:solidFill>
                <a:latin typeface="Syne" pitchFamily="34" charset="0"/>
                <a:ea typeface="Syne" pitchFamily="34" charset="-122"/>
                <a:cs typeface="Syne" pitchFamily="34" charset="-120"/>
              </a:rPr>
              <a:t>3</a:t>
            </a:r>
            <a:endParaRPr dirty="0" sz="2038" lang="en-US"/>
          </a:p>
        </p:txBody>
      </p:sp>
      <p:sp>
        <p:nvSpPr>
          <p:cNvPr id="1048634" name="Text 11"/>
          <p:cNvSpPr/>
          <p:nvPr/>
        </p:nvSpPr>
        <p:spPr>
          <a:xfrm>
            <a:off x="7497485" y="4907994"/>
            <a:ext cx="2588062" cy="323493"/>
          </a:xfrm>
          <a:prstGeom prst="rect"/>
          <a:noFill/>
        </p:spPr>
        <p:txBody>
          <a:bodyPr anchor="t" rtlCol="0" wrap="none"/>
          <a:p>
            <a:pPr algn="l" indent="0" marL="0">
              <a:lnSpc>
                <a:spcPts val="2547"/>
              </a:lnSpc>
              <a:buNone/>
            </a:pPr>
            <a:r>
              <a:rPr b="1" dirty="0" sz="2038" lang="en-US">
                <a:solidFill>
                  <a:srgbClr val="D7E5D8"/>
                </a:solidFill>
                <a:latin typeface="Syne" pitchFamily="34" charset="0"/>
                <a:ea typeface="Syne" pitchFamily="34" charset="-122"/>
                <a:cs typeface="Syne" pitchFamily="34" charset="-120"/>
              </a:rPr>
              <a:t>GenBank</a:t>
            </a:r>
            <a:endParaRPr dirty="0" sz="2038" lang="en-US"/>
          </a:p>
        </p:txBody>
      </p:sp>
      <p:sp>
        <p:nvSpPr>
          <p:cNvPr id="1048635" name="Text 12"/>
          <p:cNvSpPr/>
          <p:nvPr/>
        </p:nvSpPr>
        <p:spPr>
          <a:xfrm>
            <a:off x="7497485" y="5355669"/>
            <a:ext cx="4528185" cy="621030"/>
          </a:xfrm>
          <a:prstGeom prst="rect"/>
          <a:noFill/>
        </p:spPr>
        <p:txBody>
          <a:bodyPr anchor="t" rtlCol="0" wrap="square"/>
          <a:p>
            <a:pPr algn="l" indent="0" marL="0">
              <a:lnSpc>
                <a:spcPts val="2446"/>
              </a:lnSpc>
              <a:buNone/>
            </a:pPr>
            <a:r>
              <a:rPr dirty="0" sz="1630" lang="en-US">
                <a:solidFill>
                  <a:srgbClr val="D7E5D8"/>
                </a:solidFill>
                <a:latin typeface="Syne" pitchFamily="34" charset="0"/>
                <a:ea typeface="Syne" pitchFamily="34" charset="-122"/>
                <a:cs typeface="Syne" pitchFamily="34" charset="-120"/>
              </a:rPr>
              <a:t>Annotated collection of publicly available DNA sequences</a:t>
            </a:r>
            <a:endParaRPr dirty="0" sz="1630" lang="en-US"/>
          </a:p>
        </p:txBody>
      </p:sp>
      <p:sp>
        <p:nvSpPr>
          <p:cNvPr id="1048636" name="Text 13"/>
          <p:cNvSpPr/>
          <p:nvPr/>
        </p:nvSpPr>
        <p:spPr>
          <a:xfrm>
            <a:off x="2397681" y="6416635"/>
            <a:ext cx="9835039" cy="1242060"/>
          </a:xfrm>
          <a:prstGeom prst="rect"/>
          <a:noFill/>
        </p:spPr>
        <p:txBody>
          <a:bodyPr anchor="t" rtlCol="0" wrap="square"/>
          <a:p>
            <a:pPr indent="0" marL="0">
              <a:lnSpc>
                <a:spcPts val="2446"/>
              </a:lnSpc>
              <a:buNone/>
            </a:pPr>
            <a:r>
              <a:rPr dirty="0" sz="1630" lang="en-US">
                <a:solidFill>
                  <a:srgbClr val="D7E5D8"/>
                </a:solidFill>
                <a:latin typeface="Syne" pitchFamily="34" charset="0"/>
                <a:ea typeface="Syne" pitchFamily="34" charset="-122"/>
                <a:cs typeface="Syne" pitchFamily="34" charset="-120"/>
              </a:rPr>
              <a:t>Genome databases are comprehensive repositories of DNA sequence information for various organisms. They provide access to annotated genome sequences, allowing researchers to study the genetic makeup and evolution of different species. These databases integrate genomic data with tools for analysis and visualization, enabling discoveries in fields like evolutionary biology, genetics, and medicine.</a:t>
            </a:r>
            <a:endParaRPr dirty="0" sz="163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30" name=""/>
        <p:cNvGrpSpPr/>
        <p:nvPr/>
      </p:nvGrpSpPr>
      <p:grpSpPr>
        <a:xfrm>
          <a:off x="0" y="0"/>
          <a:ext cx="0" cy="0"/>
          <a:chOff x="0" y="0"/>
          <a:chExt cx="0" cy="0"/>
        </a:xfrm>
      </p:grpSpPr>
      <p:pic>
        <p:nvPicPr>
          <p:cNvPr id="209716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40" name="Shape 0"/>
          <p:cNvSpPr/>
          <p:nvPr/>
        </p:nvSpPr>
        <p:spPr>
          <a:xfrm>
            <a:off x="0" y="0"/>
            <a:ext cx="14630400" cy="8229600"/>
          </a:xfrm>
          <a:prstGeom prst="rect"/>
          <a:solidFill>
            <a:srgbClr val="152025">
              <a:alpha val="75000"/>
            </a:srgbClr>
          </a:solidFill>
        </p:spPr>
      </p:sp>
      <p:pic>
        <p:nvPicPr>
          <p:cNvPr id="2097167"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41" name="Text 1"/>
          <p:cNvSpPr/>
          <p:nvPr/>
        </p:nvSpPr>
        <p:spPr>
          <a:xfrm>
            <a:off x="833199" y="1677710"/>
            <a:ext cx="7477601" cy="2874645"/>
          </a:xfrm>
          <a:prstGeom prst="rect"/>
          <a:noFill/>
        </p:spPr>
        <p:txBody>
          <a:bodyPr anchor="t" rtlCol="0" wrap="square"/>
          <a:p>
            <a:pPr indent="0" marL="0">
              <a:lnSpc>
                <a:spcPts val="7545"/>
              </a:lnSpc>
              <a:buNone/>
            </a:pPr>
            <a:r>
              <a:rPr b="1" dirty="0" sz="6036" lang="en-US">
                <a:solidFill>
                  <a:srgbClr val="F0F4F1"/>
                </a:solidFill>
                <a:latin typeface="Syne" pitchFamily="34" charset="0"/>
                <a:ea typeface="Syne" pitchFamily="34" charset="-122"/>
                <a:cs typeface="Syne" pitchFamily="34" charset="-120"/>
              </a:rPr>
              <a:t>Importance of Biological Databases</a:t>
            </a:r>
            <a:endParaRPr dirty="0" sz="6036" lang="en-US"/>
          </a:p>
        </p:txBody>
      </p:sp>
      <p:sp>
        <p:nvSpPr>
          <p:cNvPr id="1048642" name="Text 2"/>
          <p:cNvSpPr/>
          <p:nvPr/>
        </p:nvSpPr>
        <p:spPr>
          <a:xfrm>
            <a:off x="833199" y="4885611"/>
            <a:ext cx="7477601" cy="1666280"/>
          </a:xfrm>
          <a:prstGeom prst="rect"/>
          <a:noFill/>
        </p:spPr>
        <p:txBody>
          <a:bodyPr anchor="t" rtlCol="0" wrap="square"/>
          <a:p>
            <a:pPr indent="0" marL="0">
              <a:lnSpc>
                <a:spcPts val="2624"/>
              </a:lnSpc>
              <a:buNone/>
            </a:pPr>
            <a:r>
              <a:rPr dirty="0" sz="1750" lang="en-US">
                <a:solidFill>
                  <a:srgbClr val="D7E5D8"/>
                </a:solidFill>
                <a:latin typeface="Syne" pitchFamily="34" charset="0"/>
                <a:ea typeface="Syne" pitchFamily="34" charset="-122"/>
                <a:cs typeface="Syne" pitchFamily="34" charset="-120"/>
              </a:rPr>
              <a:t>Biological databases are crucial repositories of data that drive scientific research and discovery. They enable researchers to access and analyze vast amounts of genomic, proteomic, and other biological data, leading to groundbreaking advancements in fields like medicine, agriculture, and biotechnology.</a:t>
            </a:r>
            <a:endParaRPr dirty="0" sz="175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33" name=""/>
        <p:cNvGrpSpPr/>
        <p:nvPr/>
      </p:nvGrpSpPr>
      <p:grpSpPr>
        <a:xfrm>
          <a:off x="0" y="0"/>
          <a:ext cx="0" cy="0"/>
          <a:chOff x="0" y="0"/>
          <a:chExt cx="0" cy="0"/>
        </a:xfrm>
      </p:grpSpPr>
      <p:pic>
        <p:nvPicPr>
          <p:cNvPr id="209716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46" name="Shape 0"/>
          <p:cNvSpPr/>
          <p:nvPr/>
        </p:nvSpPr>
        <p:spPr>
          <a:xfrm>
            <a:off x="0" y="0"/>
            <a:ext cx="14630400" cy="8229600"/>
          </a:xfrm>
          <a:prstGeom prst="rect"/>
          <a:solidFill>
            <a:srgbClr val="152025">
              <a:alpha val="75000"/>
            </a:srgbClr>
          </a:solidFill>
        </p:spPr>
      </p:sp>
      <p:sp>
        <p:nvSpPr>
          <p:cNvPr id="1048647" name="Text 1"/>
          <p:cNvSpPr/>
          <p:nvPr/>
        </p:nvSpPr>
        <p:spPr>
          <a:xfrm>
            <a:off x="2037993" y="1584722"/>
            <a:ext cx="10554414" cy="1388745"/>
          </a:xfrm>
          <a:prstGeom prst="rect"/>
          <a:noFill/>
        </p:spPr>
        <p:txBody>
          <a:bodyPr anchor="t" rtlCol="0" wrap="square"/>
          <a:p>
            <a:pPr indent="0" marL="0">
              <a:lnSpc>
                <a:spcPts val="5468"/>
              </a:lnSpc>
              <a:buNone/>
            </a:pPr>
            <a:r>
              <a:rPr b="1" dirty="0" sz="4374" lang="en-US">
                <a:solidFill>
                  <a:srgbClr val="F0F4F1"/>
                </a:solidFill>
                <a:latin typeface="Syne" pitchFamily="34" charset="0"/>
                <a:ea typeface="Syne" pitchFamily="34" charset="-122"/>
                <a:cs typeface="Syne" pitchFamily="34" charset="-120"/>
              </a:rPr>
              <a:t>Research and Discovery</a:t>
            </a:r>
            <a:endParaRPr dirty="0" sz="4374" lang="en-US"/>
          </a:p>
        </p:txBody>
      </p:sp>
      <p:sp>
        <p:nvSpPr>
          <p:cNvPr id="1048648" name="Text 2"/>
          <p:cNvSpPr/>
          <p:nvPr/>
        </p:nvSpPr>
        <p:spPr>
          <a:xfrm>
            <a:off x="2037993" y="3528893"/>
            <a:ext cx="5006221" cy="694373"/>
          </a:xfrm>
          <a:prstGeom prst="rect"/>
          <a:noFill/>
        </p:spPr>
        <p:txBody>
          <a:bodyPr anchor="t" rtlCol="0" wrap="square"/>
          <a:p>
            <a:pPr indent="0" marL="0">
              <a:lnSpc>
                <a:spcPts val="2734"/>
              </a:lnSpc>
              <a:buNone/>
            </a:pPr>
            <a:r>
              <a:rPr b="1" dirty="0" sz="2187" lang="en-US">
                <a:solidFill>
                  <a:srgbClr val="F0F4F1"/>
                </a:solidFill>
                <a:latin typeface="Syne" pitchFamily="34" charset="0"/>
                <a:ea typeface="Syne" pitchFamily="34" charset="-122"/>
                <a:cs typeface="Syne" pitchFamily="34" charset="-120"/>
              </a:rPr>
              <a:t>Enhanced Scientific Research</a:t>
            </a:r>
            <a:endParaRPr dirty="0" sz="2187" lang="en-US"/>
          </a:p>
        </p:txBody>
      </p:sp>
      <p:sp>
        <p:nvSpPr>
          <p:cNvPr id="1048649" name="Text 3"/>
          <p:cNvSpPr/>
          <p:nvPr/>
        </p:nvSpPr>
        <p:spPr>
          <a:xfrm>
            <a:off x="2037993" y="4445437"/>
            <a:ext cx="5006221" cy="1999536"/>
          </a:xfrm>
          <a:prstGeom prst="rect"/>
          <a:noFill/>
        </p:spPr>
        <p:txBody>
          <a:bodyPr anchor="t" rtlCol="0" wrap="square"/>
          <a:p>
            <a:pPr indent="0" marL="0">
              <a:lnSpc>
                <a:spcPts val="2624"/>
              </a:lnSpc>
              <a:buNone/>
            </a:pPr>
            <a:r>
              <a:rPr dirty="0" sz="1750" lang="en-US">
                <a:solidFill>
                  <a:srgbClr val="D7E5D8"/>
                </a:solidFill>
                <a:latin typeface="Syne" pitchFamily="34" charset="0"/>
                <a:ea typeface="Syne" pitchFamily="34" charset="-122"/>
                <a:cs typeface="Syne" pitchFamily="34" charset="-120"/>
              </a:rPr>
              <a:t>Biological databases are invaluable tools that enable researchers to access a vast repository of genetic, molecular, and structural data. This information fuels new discoveries and advances in fields like medicine, biotechnology, and evolutionary biology.</a:t>
            </a:r>
            <a:endParaRPr dirty="0" sz="1750" lang="en-US"/>
          </a:p>
        </p:txBody>
      </p:sp>
      <p:sp>
        <p:nvSpPr>
          <p:cNvPr id="1048650" name="Text 4"/>
          <p:cNvSpPr/>
          <p:nvPr/>
        </p:nvSpPr>
        <p:spPr>
          <a:xfrm>
            <a:off x="7593806" y="3528893"/>
            <a:ext cx="3894653" cy="347186"/>
          </a:xfrm>
          <a:prstGeom prst="rect"/>
          <a:noFill/>
        </p:spPr>
        <p:txBody>
          <a:bodyPr anchor="t" rtlCol="0" wrap="none"/>
          <a:p>
            <a:pPr indent="0" marL="0">
              <a:lnSpc>
                <a:spcPts val="2734"/>
              </a:lnSpc>
              <a:buNone/>
            </a:pPr>
            <a:r>
              <a:rPr b="1" dirty="0" sz="2187" lang="en-US">
                <a:solidFill>
                  <a:srgbClr val="F0F4F1"/>
                </a:solidFill>
                <a:latin typeface="Syne" pitchFamily="34" charset="0"/>
                <a:ea typeface="Syne" pitchFamily="34" charset="-122"/>
                <a:cs typeface="Syne" pitchFamily="34" charset="-120"/>
              </a:rPr>
              <a:t>Biological Insights</a:t>
            </a:r>
            <a:endParaRPr dirty="0" sz="2187" lang="en-US"/>
          </a:p>
        </p:txBody>
      </p:sp>
      <p:sp>
        <p:nvSpPr>
          <p:cNvPr id="1048651" name="Text 5"/>
          <p:cNvSpPr/>
          <p:nvPr/>
        </p:nvSpPr>
        <p:spPr>
          <a:xfrm>
            <a:off x="7593806" y="4098250"/>
            <a:ext cx="5006221" cy="1999536"/>
          </a:xfrm>
          <a:prstGeom prst="rect"/>
          <a:noFill/>
        </p:spPr>
        <p:txBody>
          <a:bodyPr anchor="t" rtlCol="0" wrap="square"/>
          <a:p>
            <a:pPr indent="0" marL="0">
              <a:lnSpc>
                <a:spcPts val="2624"/>
              </a:lnSpc>
              <a:buNone/>
            </a:pPr>
            <a:r>
              <a:rPr dirty="0" sz="1750" lang="en-US">
                <a:solidFill>
                  <a:srgbClr val="D7E5D8"/>
                </a:solidFill>
                <a:latin typeface="Syne" pitchFamily="34" charset="0"/>
                <a:ea typeface="Syne" pitchFamily="34" charset="-122"/>
                <a:cs typeface="Syne" pitchFamily="34" charset="-120"/>
              </a:rPr>
              <a:t>By analyzing the data stored in these databases, scientists can uncover patterns, identify relationships, and gain deeper insights into the complex mechanisms underlying living organisms. This knowledge drives further research and innovation.</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2024-06-15T05:59:27Z</dcterms:created>
  <dcterms:modified xsi:type="dcterms:W3CDTF">2024-06-18T02:57:07Z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1a753c3b53a24cf7b61bde69a95847c3</vt:lpwstr>
  </property>
</Properties>
</file>