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y="8229600" cx="14630400"/>
  <p:notesSz cx="8229600" cy="14630400"/>
  <p:defaultTextStyle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2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65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1048666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6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6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0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59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5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</p:sldLayoutIdLst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 txBox="1"/>
          <p:nvPr/>
        </p:nvSpPr>
        <p:spPr>
          <a:xfrm>
            <a:off x="853909" y="3529330"/>
            <a:ext cx="14473103" cy="1170941"/>
          </a:xfrm>
          <a:prstGeom prst="rect"/>
        </p:spPr>
        <p:txBody>
          <a:bodyPr rtlCol="0" wrap="square">
            <a:spAutoFit/>
          </a:bodyPr>
          <a:p>
            <a:r>
              <a:rPr sz="7200" lang="en-IN">
                <a:solidFill>
                  <a:srgbClr val="BF0000"/>
                </a:solidFill>
              </a:rPr>
              <a:t>ADIKAVI NANNAYA UNIVERSITY</a:t>
            </a:r>
            <a:endParaRPr sz="7200" lang="en-IN">
              <a:solidFill>
                <a:srgbClr val="BF0000"/>
              </a:solidFill>
            </a:endParaRPr>
          </a:p>
        </p:txBody>
      </p:sp>
      <p:sp>
        <p:nvSpPr>
          <p:cNvPr id="1048611" name=""/>
          <p:cNvSpPr txBox="1"/>
          <p:nvPr/>
        </p:nvSpPr>
        <p:spPr>
          <a:xfrm rot="21600000">
            <a:off x="853909" y="755269"/>
            <a:ext cx="13448387" cy="16916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lang="en-IN">
                <a:solidFill>
                  <a:srgbClr val="02A5E3"/>
                </a:solidFill>
                <a:latin typeface="Calibri"/>
              </a:rPr>
              <a:t>DANTULARI NARAYANA RAJA COLLEGE
(AUTONOMUS)
</a:t>
            </a:r>
            <a:endParaRPr sz="3600" lang="en-IN">
              <a:solidFill>
                <a:srgbClr val="02A5E3"/>
              </a:solidFill>
            </a:endParaRPr>
          </a:p>
        </p:txBody>
      </p:sp>
      <p:sp>
        <p:nvSpPr>
          <p:cNvPr id="1048612" name=""/>
          <p:cNvSpPr txBox="1"/>
          <p:nvPr/>
        </p:nvSpPr>
        <p:spPr>
          <a:xfrm>
            <a:off x="11114113" y="6435209"/>
            <a:ext cx="4572000" cy="13487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 lang="en-US">
                <a:solidFill>
                  <a:srgbClr val="FF6600"/>
                </a:solidFill>
                <a:latin typeface="Arial"/>
              </a:rPr>
              <a:t>C</a:t>
            </a:r>
            <a:r>
              <a:rPr sz="2800" lang="en-US">
                <a:solidFill>
                  <a:srgbClr val="FF6600"/>
                </a:solidFill>
                <a:latin typeface="Arial"/>
              </a:rPr>
              <a:t>o</a:t>
            </a:r>
            <a:r>
              <a:rPr sz="2800" lang="en-US">
                <a:solidFill>
                  <a:srgbClr val="FF6600"/>
                </a:solidFill>
                <a:latin typeface="Arial"/>
              </a:rPr>
              <a:t>nducted </a:t>
            </a:r>
            <a:r>
              <a:rPr sz="2800" lang="en-IN">
                <a:solidFill>
                  <a:srgbClr val="FF6600"/>
                </a:solidFill>
                <a:latin typeface="Calibri"/>
              </a:rPr>
              <a:t>BY 
SIR.RAMESH (HOD)
M.SC M.PHIL</a:t>
            </a:r>
            <a:endParaRPr sz="2800" lang="en-IN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276334">
            <a:off x="2831018" y="0"/>
            <a:ext cx="8193974" cy="82296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13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0A0A0A">
              <a:alpha val="75000"/>
            </a:srgbClr>
          </a:solidFill>
        </p:spPr>
      </p:sp>
      <p:pic>
        <p:nvPicPr>
          <p:cNvPr id="2097167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/>
        </p:spPr>
      </p:pic>
      <p:sp>
        <p:nvSpPr>
          <p:cNvPr id="1048614" name="Text 1"/>
          <p:cNvSpPr/>
          <p:nvPr/>
        </p:nvSpPr>
        <p:spPr>
          <a:xfrm>
            <a:off x="833199" y="1616035"/>
            <a:ext cx="7477601" cy="3025735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7942"/>
              </a:lnSpc>
              <a:buNone/>
            </a:pPr>
            <a:r>
              <a:rPr dirty="0" sz="6354" lang="en-US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The Human Genome Project</a:t>
            </a:r>
            <a:endParaRPr dirty="0" sz="6354" lang="en-US"/>
          </a:p>
        </p:txBody>
      </p:sp>
      <p:sp>
        <p:nvSpPr>
          <p:cNvPr id="1048615" name="Text 2"/>
          <p:cNvSpPr/>
          <p:nvPr/>
        </p:nvSpPr>
        <p:spPr>
          <a:xfrm>
            <a:off x="833199" y="4975027"/>
            <a:ext cx="7477601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The Human Genome Project was a groundbreaking international scientific research project that aimed to map and understand the complete set of human genes, known as the human genome.</a:t>
            </a:r>
            <a:endParaRPr dirty="0" sz="1750" lang="en-US"/>
          </a:p>
        </p:txBody>
      </p:sp>
      <p:sp>
        <p:nvSpPr>
          <p:cNvPr id="1048616" name="Shape 3"/>
          <p:cNvSpPr/>
          <p:nvPr/>
        </p:nvSpPr>
        <p:spPr>
          <a:xfrm>
            <a:off x="833199" y="6241375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2097168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40819" y="6248995"/>
            <a:ext cx="340162" cy="340162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20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0A0A0A">
              <a:alpha val="75000"/>
            </a:srgbClr>
          </a:solidFill>
        </p:spPr>
      </p:sp>
      <p:pic>
        <p:nvPicPr>
          <p:cNvPr id="2097171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21" name="Text 2"/>
          <p:cNvSpPr/>
          <p:nvPr/>
        </p:nvSpPr>
        <p:spPr>
          <a:xfrm>
            <a:off x="1760220" y="2717483"/>
            <a:ext cx="11109960" cy="1461611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755"/>
              </a:lnSpc>
              <a:buNone/>
            </a:pPr>
            <a:r>
              <a:rPr dirty="0" sz="4604" lang="en-US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What is the Human Genome Project?</a:t>
            </a:r>
            <a:endParaRPr dirty="0" sz="4604" lang="en-US"/>
          </a:p>
        </p:txBody>
      </p:sp>
      <p:sp>
        <p:nvSpPr>
          <p:cNvPr id="1048622" name="Text 3"/>
          <p:cNvSpPr/>
          <p:nvPr/>
        </p:nvSpPr>
        <p:spPr>
          <a:xfrm>
            <a:off x="1760220" y="4512350"/>
            <a:ext cx="11109960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The Human Genome Project was a collaborative scientific research program that ran from 1990 to 2003. Its primary goal was to map and sequence the entire human genome, which consists of approximately 3 billion DNA base pairs that make up the human genetic code.</a:t>
            </a:r>
            <a:endParaRPr dirty="0" sz="175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26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0A0A0A">
              <a:alpha val="75000"/>
            </a:srgbClr>
          </a:solidFill>
        </p:spPr>
      </p:sp>
      <p:pic>
        <p:nvPicPr>
          <p:cNvPr id="2097174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14630400" cy="2472928"/>
          </a:xfrm>
          <a:prstGeom prst="rect"/>
        </p:spPr>
      </p:pic>
      <p:sp>
        <p:nvSpPr>
          <p:cNvPr id="1048627" name="Text 1"/>
          <p:cNvSpPr/>
          <p:nvPr/>
        </p:nvSpPr>
        <p:spPr>
          <a:xfrm>
            <a:off x="2369344" y="3017401"/>
            <a:ext cx="9891712" cy="1301591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124"/>
              </a:lnSpc>
              <a:buNone/>
            </a:pPr>
            <a:r>
              <a:rPr dirty="0" sz="4099" lang="en-US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Goals of the Human Genome Project</a:t>
            </a:r>
            <a:endParaRPr dirty="0" sz="4099" lang="en-US"/>
          </a:p>
        </p:txBody>
      </p:sp>
      <p:sp>
        <p:nvSpPr>
          <p:cNvPr id="1048628" name="Shape 2"/>
          <p:cNvSpPr/>
          <p:nvPr/>
        </p:nvSpPr>
        <p:spPr>
          <a:xfrm>
            <a:off x="2369344" y="4838224"/>
            <a:ext cx="445056" cy="445056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629" name="Text 3"/>
          <p:cNvSpPr/>
          <p:nvPr/>
        </p:nvSpPr>
        <p:spPr>
          <a:xfrm>
            <a:off x="2499955" y="4904542"/>
            <a:ext cx="183713" cy="312420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60"/>
              </a:lnSpc>
              <a:buNone/>
            </a:pPr>
            <a:r>
              <a:rPr dirty="0" sz="2460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dirty="0" sz="2460" lang="en-US"/>
          </a:p>
        </p:txBody>
      </p:sp>
      <p:sp>
        <p:nvSpPr>
          <p:cNvPr id="1048630" name="Text 4"/>
          <p:cNvSpPr/>
          <p:nvPr/>
        </p:nvSpPr>
        <p:spPr>
          <a:xfrm>
            <a:off x="3012162" y="4838224"/>
            <a:ext cx="2522577" cy="65055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562"/>
              </a:lnSpc>
              <a:buNone/>
            </a:pPr>
            <a:r>
              <a:rPr dirty="0" sz="2050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Identify all human genes</a:t>
            </a:r>
            <a:endParaRPr dirty="0" sz="2050" lang="en-US"/>
          </a:p>
        </p:txBody>
      </p:sp>
      <p:sp>
        <p:nvSpPr>
          <p:cNvPr id="1048631" name="Text 5"/>
          <p:cNvSpPr/>
          <p:nvPr/>
        </p:nvSpPr>
        <p:spPr>
          <a:xfrm>
            <a:off x="3012162" y="5607368"/>
            <a:ext cx="2522577" cy="1187291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337"/>
              </a:lnSpc>
              <a:buNone/>
            </a:pPr>
            <a:r>
              <a:rPr dirty="0" sz="1558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Determine the sequence of the 3 billion chemical base pairs that make up human DNA.</a:t>
            </a:r>
            <a:endParaRPr dirty="0" sz="1558" lang="en-US"/>
          </a:p>
        </p:txBody>
      </p:sp>
      <p:sp>
        <p:nvSpPr>
          <p:cNvPr id="1048632" name="Shape 6"/>
          <p:cNvSpPr/>
          <p:nvPr/>
        </p:nvSpPr>
        <p:spPr>
          <a:xfrm>
            <a:off x="5732502" y="4838224"/>
            <a:ext cx="445056" cy="445056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633" name="Text 7"/>
          <p:cNvSpPr/>
          <p:nvPr/>
        </p:nvSpPr>
        <p:spPr>
          <a:xfrm>
            <a:off x="5824537" y="4904542"/>
            <a:ext cx="260866" cy="312420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60"/>
              </a:lnSpc>
              <a:buNone/>
            </a:pPr>
            <a:r>
              <a:rPr dirty="0" sz="2460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dirty="0" sz="2460" lang="en-US"/>
          </a:p>
        </p:txBody>
      </p:sp>
      <p:sp>
        <p:nvSpPr>
          <p:cNvPr id="1048634" name="Text 8"/>
          <p:cNvSpPr/>
          <p:nvPr/>
        </p:nvSpPr>
        <p:spPr>
          <a:xfrm>
            <a:off x="6375321" y="4838224"/>
            <a:ext cx="2522577" cy="65055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562"/>
              </a:lnSpc>
              <a:buNone/>
            </a:pPr>
            <a:r>
              <a:rPr dirty="0" sz="2050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Improve human health</a:t>
            </a:r>
            <a:endParaRPr dirty="0" sz="2050" lang="en-US"/>
          </a:p>
        </p:txBody>
      </p:sp>
      <p:sp>
        <p:nvSpPr>
          <p:cNvPr id="1048635" name="Text 9"/>
          <p:cNvSpPr/>
          <p:nvPr/>
        </p:nvSpPr>
        <p:spPr>
          <a:xfrm>
            <a:off x="6375321" y="5607368"/>
            <a:ext cx="2522577" cy="2077760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337"/>
              </a:lnSpc>
              <a:buNone/>
            </a:pPr>
            <a:r>
              <a:rPr dirty="0" sz="1558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Gain a deeper understanding of genetic factors in human health and disease, leading to advancements in medical treatments and preventative measures.</a:t>
            </a:r>
            <a:endParaRPr dirty="0" sz="1558" lang="en-US"/>
          </a:p>
        </p:txBody>
      </p:sp>
      <p:sp>
        <p:nvSpPr>
          <p:cNvPr id="1048636" name="Shape 10"/>
          <p:cNvSpPr/>
          <p:nvPr/>
        </p:nvSpPr>
        <p:spPr>
          <a:xfrm>
            <a:off x="9095661" y="4838224"/>
            <a:ext cx="445056" cy="445056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637" name="Text 11"/>
          <p:cNvSpPr/>
          <p:nvPr/>
        </p:nvSpPr>
        <p:spPr>
          <a:xfrm>
            <a:off x="9180552" y="4904542"/>
            <a:ext cx="275153" cy="312420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60"/>
              </a:lnSpc>
              <a:buNone/>
            </a:pPr>
            <a:r>
              <a:rPr dirty="0" sz="2460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dirty="0" sz="2460" lang="en-US"/>
          </a:p>
        </p:txBody>
      </p:sp>
      <p:sp>
        <p:nvSpPr>
          <p:cNvPr id="1048638" name="Text 12"/>
          <p:cNvSpPr/>
          <p:nvPr/>
        </p:nvSpPr>
        <p:spPr>
          <a:xfrm>
            <a:off x="9738479" y="4838224"/>
            <a:ext cx="2522577" cy="975836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562"/>
              </a:lnSpc>
              <a:buNone/>
            </a:pPr>
            <a:r>
              <a:rPr dirty="0" sz="2050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Advance scientific research</a:t>
            </a:r>
            <a:endParaRPr dirty="0" sz="2050" lang="en-US"/>
          </a:p>
        </p:txBody>
      </p:sp>
      <p:sp>
        <p:nvSpPr>
          <p:cNvPr id="1048639" name="Text 13"/>
          <p:cNvSpPr/>
          <p:nvPr/>
        </p:nvSpPr>
        <p:spPr>
          <a:xfrm>
            <a:off x="9738479" y="5932646"/>
            <a:ext cx="2522577" cy="148411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337"/>
              </a:lnSpc>
              <a:buNone/>
            </a:pPr>
            <a:r>
              <a:rPr dirty="0" sz="1558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Provide researchers with a valuable tool to accelerate the pace of scientific discovery and innovation across various fields.</a:t>
            </a:r>
            <a:endParaRPr dirty="0" sz="1558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43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0A0A0A">
              <a:alpha val="75000"/>
            </a:srgbClr>
          </a:solidFill>
        </p:spPr>
      </p:sp>
      <p:pic>
        <p:nvPicPr>
          <p:cNvPr id="2097177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3657600" cy="8229600"/>
          </a:xfrm>
          <a:prstGeom prst="rect"/>
        </p:spPr>
      </p:pic>
      <p:sp>
        <p:nvSpPr>
          <p:cNvPr id="1048644" name="Text 1"/>
          <p:cNvSpPr/>
          <p:nvPr/>
        </p:nvSpPr>
        <p:spPr>
          <a:xfrm>
            <a:off x="4484608" y="606743"/>
            <a:ext cx="9318784" cy="1450896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713"/>
              </a:lnSpc>
              <a:buNone/>
            </a:pPr>
            <a:r>
              <a:rPr dirty="0" sz="4570" lang="en-US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Methods used in the Human Genome Project</a:t>
            </a:r>
            <a:endParaRPr dirty="0" sz="4570" lang="en-US"/>
          </a:p>
        </p:txBody>
      </p:sp>
      <p:sp>
        <p:nvSpPr>
          <p:cNvPr id="1048645" name="Shape 2"/>
          <p:cNvSpPr/>
          <p:nvPr/>
        </p:nvSpPr>
        <p:spPr>
          <a:xfrm>
            <a:off x="4793337" y="2388394"/>
            <a:ext cx="44053" cy="5234464"/>
          </a:xfrm>
          <a:prstGeom prst="roundRect">
            <a:avLst>
              <a:gd name="adj" fmla="val 225307"/>
            </a:avLst>
          </a:prstGeom>
          <a:solidFill>
            <a:srgbClr val="8D2424"/>
          </a:solidFill>
        </p:spPr>
      </p:sp>
      <p:sp>
        <p:nvSpPr>
          <p:cNvPr id="1048646" name="Shape 3"/>
          <p:cNvSpPr/>
          <p:nvPr/>
        </p:nvSpPr>
        <p:spPr>
          <a:xfrm>
            <a:off x="5063490" y="2862620"/>
            <a:ext cx="771882" cy="44053"/>
          </a:xfrm>
          <a:prstGeom prst="roundRect">
            <a:avLst>
              <a:gd name="adj" fmla="val 225307"/>
            </a:avLst>
          </a:prstGeom>
          <a:solidFill>
            <a:srgbClr val="8D2424"/>
          </a:solidFill>
        </p:spPr>
      </p:sp>
      <p:sp>
        <p:nvSpPr>
          <p:cNvPr id="1048647" name="Shape 4"/>
          <p:cNvSpPr/>
          <p:nvPr/>
        </p:nvSpPr>
        <p:spPr>
          <a:xfrm>
            <a:off x="4567238" y="2636520"/>
            <a:ext cx="496253" cy="496253"/>
          </a:xfrm>
          <a:prstGeom prst="roundRect">
            <a:avLst>
              <a:gd name="adj" fmla="val 20001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648" name="Text 5"/>
          <p:cNvSpPr/>
          <p:nvPr/>
        </p:nvSpPr>
        <p:spPr>
          <a:xfrm>
            <a:off x="4712970" y="2710458"/>
            <a:ext cx="204787" cy="348258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742"/>
              </a:lnSpc>
              <a:buNone/>
            </a:pPr>
            <a:r>
              <a:rPr dirty="0" sz="2742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dirty="0" sz="2742" lang="en-US"/>
          </a:p>
        </p:txBody>
      </p:sp>
      <p:sp>
        <p:nvSpPr>
          <p:cNvPr id="1048649" name="Text 6"/>
          <p:cNvSpPr/>
          <p:nvPr/>
        </p:nvSpPr>
        <p:spPr>
          <a:xfrm>
            <a:off x="6028373" y="2608898"/>
            <a:ext cx="2902148" cy="362783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856"/>
              </a:lnSpc>
              <a:buNone/>
            </a:pPr>
            <a:r>
              <a:rPr dirty="0" sz="2285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DNA Sequencing</a:t>
            </a:r>
            <a:endParaRPr dirty="0" sz="2285" lang="en-US"/>
          </a:p>
        </p:txBody>
      </p:sp>
      <p:sp>
        <p:nvSpPr>
          <p:cNvPr id="1048650" name="Text 7"/>
          <p:cNvSpPr/>
          <p:nvPr/>
        </p:nvSpPr>
        <p:spPr>
          <a:xfrm>
            <a:off x="6028373" y="3103959"/>
            <a:ext cx="7775019" cy="661749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05"/>
              </a:lnSpc>
              <a:buNone/>
            </a:pPr>
            <a:r>
              <a:rPr dirty="0" sz="1737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Determining the exact order of the 4 chemical building blocks (adenine, guanine, cytosine, and thymine) that make up a DNA molecule.</a:t>
            </a:r>
            <a:endParaRPr dirty="0" sz="1737" lang="en-US"/>
          </a:p>
        </p:txBody>
      </p:sp>
      <p:sp>
        <p:nvSpPr>
          <p:cNvPr id="1048651" name="Shape 8"/>
          <p:cNvSpPr/>
          <p:nvPr/>
        </p:nvSpPr>
        <p:spPr>
          <a:xfrm>
            <a:off x="5063490" y="4680942"/>
            <a:ext cx="771882" cy="44053"/>
          </a:xfrm>
          <a:prstGeom prst="roundRect">
            <a:avLst>
              <a:gd name="adj" fmla="val 225307"/>
            </a:avLst>
          </a:prstGeom>
          <a:solidFill>
            <a:srgbClr val="8D2424"/>
          </a:solidFill>
        </p:spPr>
      </p:sp>
      <p:sp>
        <p:nvSpPr>
          <p:cNvPr id="1048652" name="Shape 9"/>
          <p:cNvSpPr/>
          <p:nvPr/>
        </p:nvSpPr>
        <p:spPr>
          <a:xfrm>
            <a:off x="4567238" y="4454843"/>
            <a:ext cx="496253" cy="496253"/>
          </a:xfrm>
          <a:prstGeom prst="roundRect">
            <a:avLst>
              <a:gd name="adj" fmla="val 20001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653" name="Text 10"/>
          <p:cNvSpPr/>
          <p:nvPr/>
        </p:nvSpPr>
        <p:spPr>
          <a:xfrm>
            <a:off x="4669988" y="4528780"/>
            <a:ext cx="290751" cy="348258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742"/>
              </a:lnSpc>
              <a:buNone/>
            </a:pPr>
            <a:r>
              <a:rPr dirty="0" sz="2742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dirty="0" sz="2742" lang="en-US"/>
          </a:p>
        </p:txBody>
      </p:sp>
      <p:sp>
        <p:nvSpPr>
          <p:cNvPr id="1048654" name="Text 11"/>
          <p:cNvSpPr/>
          <p:nvPr/>
        </p:nvSpPr>
        <p:spPr>
          <a:xfrm>
            <a:off x="6028373" y="4427220"/>
            <a:ext cx="2955846" cy="362783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856"/>
              </a:lnSpc>
              <a:buNone/>
            </a:pPr>
            <a:r>
              <a:rPr dirty="0" sz="2285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Genome Mapping</a:t>
            </a:r>
            <a:endParaRPr dirty="0" sz="2285" lang="en-US"/>
          </a:p>
        </p:txBody>
      </p:sp>
      <p:sp>
        <p:nvSpPr>
          <p:cNvPr id="1048655" name="Text 12"/>
          <p:cNvSpPr/>
          <p:nvPr/>
        </p:nvSpPr>
        <p:spPr>
          <a:xfrm>
            <a:off x="6028373" y="4922282"/>
            <a:ext cx="7775019" cy="661749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05"/>
              </a:lnSpc>
              <a:buNone/>
            </a:pPr>
            <a:r>
              <a:rPr dirty="0" sz="1737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Identifying the location and order of genes on each human chromosome to create a comprehensive genetic map.</a:t>
            </a:r>
            <a:endParaRPr dirty="0" sz="1737" lang="en-US"/>
          </a:p>
        </p:txBody>
      </p:sp>
      <p:sp>
        <p:nvSpPr>
          <p:cNvPr id="1048656" name="Shape 13"/>
          <p:cNvSpPr/>
          <p:nvPr/>
        </p:nvSpPr>
        <p:spPr>
          <a:xfrm>
            <a:off x="5063490" y="6499265"/>
            <a:ext cx="771882" cy="44053"/>
          </a:xfrm>
          <a:prstGeom prst="roundRect">
            <a:avLst>
              <a:gd name="adj" fmla="val 225307"/>
            </a:avLst>
          </a:prstGeom>
          <a:solidFill>
            <a:srgbClr val="8D2424"/>
          </a:solidFill>
        </p:spPr>
      </p:sp>
      <p:sp>
        <p:nvSpPr>
          <p:cNvPr id="1048657" name="Shape 14"/>
          <p:cNvSpPr/>
          <p:nvPr/>
        </p:nvSpPr>
        <p:spPr>
          <a:xfrm>
            <a:off x="4567238" y="6273165"/>
            <a:ext cx="496253" cy="496253"/>
          </a:xfrm>
          <a:prstGeom prst="roundRect">
            <a:avLst>
              <a:gd name="adj" fmla="val 20001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658" name="Text 15"/>
          <p:cNvSpPr/>
          <p:nvPr/>
        </p:nvSpPr>
        <p:spPr>
          <a:xfrm>
            <a:off x="4661892" y="6347103"/>
            <a:ext cx="306824" cy="348258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742"/>
              </a:lnSpc>
              <a:buNone/>
            </a:pPr>
            <a:r>
              <a:rPr dirty="0" sz="2742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dirty="0" sz="2742" lang="en-US"/>
          </a:p>
        </p:txBody>
      </p:sp>
      <p:sp>
        <p:nvSpPr>
          <p:cNvPr id="1048659" name="Text 16"/>
          <p:cNvSpPr/>
          <p:nvPr/>
        </p:nvSpPr>
        <p:spPr>
          <a:xfrm>
            <a:off x="6028373" y="6245543"/>
            <a:ext cx="2902148" cy="362783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856"/>
              </a:lnSpc>
              <a:buNone/>
            </a:pPr>
            <a:r>
              <a:rPr dirty="0" sz="2285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Bioinformatics</a:t>
            </a:r>
            <a:endParaRPr dirty="0" sz="2285" lang="en-US"/>
          </a:p>
        </p:txBody>
      </p:sp>
      <p:sp>
        <p:nvSpPr>
          <p:cNvPr id="1048660" name="Text 17"/>
          <p:cNvSpPr/>
          <p:nvPr/>
        </p:nvSpPr>
        <p:spPr>
          <a:xfrm>
            <a:off x="6028373" y="6740604"/>
            <a:ext cx="7775019" cy="661749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05"/>
              </a:lnSpc>
              <a:buNone/>
            </a:pPr>
            <a:r>
              <a:rPr dirty="0" sz="1737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Developing computational tools and databases to store, analyze, and interpret the massive amount of genetic data generated.</a:t>
            </a:r>
            <a:endParaRPr dirty="0" sz="1737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00" name="Text 1"/>
          <p:cNvSpPr/>
          <p:nvPr/>
        </p:nvSpPr>
        <p:spPr>
          <a:xfrm>
            <a:off x="1760220" y="1529953"/>
            <a:ext cx="11109960" cy="1461611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755"/>
              </a:lnSpc>
              <a:buNone/>
            </a:pPr>
            <a:r>
              <a:rPr dirty="0" sz="4604" lang="en-US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Impact of the Human Genome Project</a:t>
            </a:r>
            <a:endParaRPr dirty="0" sz="4604" lang="en-US"/>
          </a:p>
        </p:txBody>
      </p:sp>
      <p:sp>
        <p:nvSpPr>
          <p:cNvPr id="1048601" name="Text 2"/>
          <p:cNvSpPr/>
          <p:nvPr/>
        </p:nvSpPr>
        <p:spPr>
          <a:xfrm>
            <a:off x="1760220" y="3546991"/>
            <a:ext cx="3341608" cy="73104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878"/>
              </a:lnSpc>
              <a:buNone/>
            </a:pPr>
            <a:r>
              <a:rPr dirty="0" sz="2302" lang="en-US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Scientific Advancements</a:t>
            </a:r>
            <a:endParaRPr dirty="0" sz="2302" lang="en-US"/>
          </a:p>
        </p:txBody>
      </p:sp>
      <p:sp>
        <p:nvSpPr>
          <p:cNvPr id="1048602" name="Text 3"/>
          <p:cNvSpPr/>
          <p:nvPr/>
        </p:nvSpPr>
        <p:spPr>
          <a:xfrm>
            <a:off x="1760220" y="4500205"/>
            <a:ext cx="3341608" cy="1666280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project provided a blueprint for the human genome, enabling new avenues of research and understanding of genetic factors in health and disease.</a:t>
            </a:r>
            <a:endParaRPr dirty="0" sz="1750" lang="en-US"/>
          </a:p>
        </p:txBody>
      </p:sp>
      <p:sp>
        <p:nvSpPr>
          <p:cNvPr id="1048603" name="Text 4"/>
          <p:cNvSpPr/>
          <p:nvPr/>
        </p:nvSpPr>
        <p:spPr>
          <a:xfrm>
            <a:off x="5651421" y="3546991"/>
            <a:ext cx="3341608" cy="73104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878"/>
              </a:lnSpc>
              <a:buNone/>
            </a:pPr>
            <a:r>
              <a:rPr dirty="0" sz="2302" lang="en-US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Medical Breakthroughs</a:t>
            </a:r>
            <a:endParaRPr dirty="0" sz="2302" lang="en-US"/>
          </a:p>
        </p:txBody>
      </p:sp>
      <p:sp>
        <p:nvSpPr>
          <p:cNvPr id="1048604" name="Text 5"/>
          <p:cNvSpPr/>
          <p:nvPr/>
        </p:nvSpPr>
        <p:spPr>
          <a:xfrm>
            <a:off x="5651421" y="4500205"/>
            <a:ext cx="3341608" cy="1999536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knowledge gained has led to improved diagnostic tools, personalized medicine, and new treatments for genetic disorders and complex diseases.</a:t>
            </a:r>
            <a:endParaRPr dirty="0" sz="1750" lang="en-US"/>
          </a:p>
        </p:txBody>
      </p:sp>
      <p:sp>
        <p:nvSpPr>
          <p:cNvPr id="1048605" name="Text 6"/>
          <p:cNvSpPr/>
          <p:nvPr/>
        </p:nvSpPr>
        <p:spPr>
          <a:xfrm>
            <a:off x="9542621" y="3546991"/>
            <a:ext cx="3341608" cy="73104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878"/>
              </a:lnSpc>
              <a:buNone/>
            </a:pPr>
            <a:r>
              <a:rPr dirty="0" sz="2302" lang="en-US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Societal Implications</a:t>
            </a:r>
            <a:endParaRPr dirty="0" sz="2302" lang="en-US"/>
          </a:p>
        </p:txBody>
      </p:sp>
      <p:sp>
        <p:nvSpPr>
          <p:cNvPr id="1048606" name="Text 7"/>
          <p:cNvSpPr/>
          <p:nvPr/>
        </p:nvSpPr>
        <p:spPr>
          <a:xfrm>
            <a:off x="9542621" y="4500205"/>
            <a:ext cx="3341608" cy="1666280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project has raised ethical and privacy concerns, prompting discussions about the responsible use of genetic information.</a:t>
            </a:r>
            <a:endParaRPr dirty="0" sz="175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587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0A0A0A">
              <a:alpha val="75000"/>
            </a:srgbClr>
          </a:solidFill>
        </p:spPr>
      </p:sp>
      <p:sp>
        <p:nvSpPr>
          <p:cNvPr id="1048588" name="Text 1"/>
          <p:cNvSpPr/>
          <p:nvPr/>
        </p:nvSpPr>
        <p:spPr>
          <a:xfrm>
            <a:off x="1760220" y="1507688"/>
            <a:ext cx="11109960" cy="1461611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755"/>
              </a:lnSpc>
              <a:buNone/>
            </a:pPr>
            <a:r>
              <a:rPr dirty="0" sz="4604" lang="en-US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Applications of the Human Genome Project</a:t>
            </a:r>
            <a:endParaRPr dirty="0" sz="4604" lang="en-US"/>
          </a:p>
        </p:txBody>
      </p:sp>
      <p:pic>
        <p:nvPicPr>
          <p:cNvPr id="2097159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760220" y="3413641"/>
            <a:ext cx="555427" cy="555427"/>
          </a:xfrm>
          <a:prstGeom prst="rect"/>
        </p:spPr>
      </p:pic>
      <p:sp>
        <p:nvSpPr>
          <p:cNvPr id="1048589" name="Text 2"/>
          <p:cNvSpPr/>
          <p:nvPr/>
        </p:nvSpPr>
        <p:spPr>
          <a:xfrm>
            <a:off x="1760220" y="4191238"/>
            <a:ext cx="2527459" cy="73104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878"/>
              </a:lnSpc>
              <a:buNone/>
            </a:pPr>
            <a:r>
              <a:rPr dirty="0" sz="2302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Molecular Biology</a:t>
            </a:r>
            <a:endParaRPr dirty="0" sz="2302" lang="en-US"/>
          </a:p>
        </p:txBody>
      </p:sp>
      <p:sp>
        <p:nvSpPr>
          <p:cNvPr id="1048590" name="Text 3"/>
          <p:cNvSpPr/>
          <p:nvPr/>
        </p:nvSpPr>
        <p:spPr>
          <a:xfrm>
            <a:off x="1760220" y="5055513"/>
            <a:ext cx="2527459" cy="1666280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Studying the structure and function of genes to gain a deeper understanding of biological systems.</a:t>
            </a:r>
            <a:endParaRPr dirty="0" sz="1750" lang="en-US"/>
          </a:p>
        </p:txBody>
      </p:sp>
      <p:pic>
        <p:nvPicPr>
          <p:cNvPr id="2097160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620935" y="3413641"/>
            <a:ext cx="555427" cy="555427"/>
          </a:xfrm>
          <a:prstGeom prst="rect"/>
        </p:spPr>
      </p:pic>
      <p:sp>
        <p:nvSpPr>
          <p:cNvPr id="1048591" name="Text 4"/>
          <p:cNvSpPr/>
          <p:nvPr/>
        </p:nvSpPr>
        <p:spPr>
          <a:xfrm>
            <a:off x="4620935" y="4191238"/>
            <a:ext cx="2527578" cy="73104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878"/>
              </a:lnSpc>
              <a:buNone/>
            </a:pPr>
            <a:r>
              <a:rPr dirty="0" sz="2302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Personalized Medicine</a:t>
            </a:r>
            <a:endParaRPr dirty="0" sz="2302" lang="en-US"/>
          </a:p>
        </p:txBody>
      </p:sp>
      <p:sp>
        <p:nvSpPr>
          <p:cNvPr id="1048592" name="Text 5"/>
          <p:cNvSpPr/>
          <p:nvPr/>
        </p:nvSpPr>
        <p:spPr>
          <a:xfrm>
            <a:off x="4620935" y="5055513"/>
            <a:ext cx="2527578" cy="1666280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Developing targeted treatments and preventive strategies based on an individual's genetic profile.</a:t>
            </a:r>
            <a:endParaRPr dirty="0" sz="1750" lang="en-US"/>
          </a:p>
        </p:txBody>
      </p:sp>
      <p:pic>
        <p:nvPicPr>
          <p:cNvPr id="2097161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481768" y="3413641"/>
            <a:ext cx="555427" cy="555427"/>
          </a:xfrm>
          <a:prstGeom prst="rect"/>
        </p:spPr>
      </p:pic>
      <p:sp>
        <p:nvSpPr>
          <p:cNvPr id="1048593" name="Text 6"/>
          <p:cNvSpPr/>
          <p:nvPr/>
        </p:nvSpPr>
        <p:spPr>
          <a:xfrm>
            <a:off x="7481768" y="4191238"/>
            <a:ext cx="2527578" cy="73104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878"/>
              </a:lnSpc>
              <a:buNone/>
            </a:pPr>
            <a:r>
              <a:rPr dirty="0" sz="2302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Genetic Testing</a:t>
            </a:r>
            <a:endParaRPr dirty="0" sz="2302" lang="en-US"/>
          </a:p>
        </p:txBody>
      </p:sp>
      <p:sp>
        <p:nvSpPr>
          <p:cNvPr id="1048594" name="Text 7"/>
          <p:cNvSpPr/>
          <p:nvPr/>
        </p:nvSpPr>
        <p:spPr>
          <a:xfrm>
            <a:off x="7481768" y="5055513"/>
            <a:ext cx="2527578" cy="1666280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Identifying genetic predispositions to diseases, enabling early intervention and prevention.</a:t>
            </a:r>
            <a:endParaRPr dirty="0" sz="1750" lang="en-US"/>
          </a:p>
        </p:txBody>
      </p:sp>
      <p:pic>
        <p:nvPicPr>
          <p:cNvPr id="2097162" name="Image 4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10342602" y="3413641"/>
            <a:ext cx="555427" cy="555427"/>
          </a:xfrm>
          <a:prstGeom prst="rect"/>
        </p:spPr>
      </p:pic>
      <p:sp>
        <p:nvSpPr>
          <p:cNvPr id="1048595" name="Text 8"/>
          <p:cNvSpPr/>
          <p:nvPr/>
        </p:nvSpPr>
        <p:spPr>
          <a:xfrm>
            <a:off x="10342602" y="4191238"/>
            <a:ext cx="2527578" cy="365522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878"/>
              </a:lnSpc>
              <a:buNone/>
            </a:pPr>
            <a:r>
              <a:rPr dirty="0" sz="2302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Agriculture</a:t>
            </a:r>
            <a:endParaRPr dirty="0" sz="2302" lang="en-US"/>
          </a:p>
        </p:txBody>
      </p:sp>
      <p:sp>
        <p:nvSpPr>
          <p:cNvPr id="1048596" name="Text 9"/>
          <p:cNvSpPr/>
          <p:nvPr/>
        </p:nvSpPr>
        <p:spPr>
          <a:xfrm>
            <a:off x="10342602" y="4689991"/>
            <a:ext cx="2527578" cy="1666280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Improving crop and livestock breeding through genetic modifications and selective breeding.</a:t>
            </a:r>
            <a:endParaRPr dirty="0" sz="175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576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0A0A0A">
              <a:alpha val="75000"/>
            </a:srgbClr>
          </a:solidFill>
        </p:spPr>
      </p:sp>
      <p:sp>
        <p:nvSpPr>
          <p:cNvPr id="1048577" name="Text 1"/>
          <p:cNvSpPr/>
          <p:nvPr/>
        </p:nvSpPr>
        <p:spPr>
          <a:xfrm>
            <a:off x="1760220" y="1174433"/>
            <a:ext cx="11109960" cy="1461611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755"/>
              </a:lnSpc>
              <a:buNone/>
            </a:pPr>
            <a:r>
              <a:rPr dirty="0" sz="4604" lang="en-US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Future of the Human Genome Project</a:t>
            </a:r>
            <a:endParaRPr dirty="0" sz="4604" lang="en-US"/>
          </a:p>
        </p:txBody>
      </p:sp>
      <p:pic>
        <p:nvPicPr>
          <p:cNvPr id="2097154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760220" y="3080385"/>
            <a:ext cx="3703320" cy="888682"/>
          </a:xfrm>
          <a:prstGeom prst="rect"/>
        </p:spPr>
      </p:pic>
      <p:sp>
        <p:nvSpPr>
          <p:cNvPr id="1048578" name="Text 2"/>
          <p:cNvSpPr/>
          <p:nvPr/>
        </p:nvSpPr>
        <p:spPr>
          <a:xfrm>
            <a:off x="1982391" y="4302323"/>
            <a:ext cx="3258979" cy="73104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878"/>
              </a:lnSpc>
              <a:buNone/>
            </a:pPr>
            <a:r>
              <a:rPr dirty="0" sz="2302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Continued Research</a:t>
            </a:r>
            <a:endParaRPr dirty="0" sz="2302" lang="en-US"/>
          </a:p>
        </p:txBody>
      </p:sp>
      <p:sp>
        <p:nvSpPr>
          <p:cNvPr id="1048579" name="Text 3"/>
          <p:cNvSpPr/>
          <p:nvPr/>
        </p:nvSpPr>
        <p:spPr>
          <a:xfrm>
            <a:off x="1982391" y="5166598"/>
            <a:ext cx="3258979" cy="133302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Ongoing efforts to further understand the complexities of the human genome and its role in health and disease.</a:t>
            </a:r>
            <a:endParaRPr dirty="0" sz="1750" lang="en-US"/>
          </a:p>
        </p:txBody>
      </p:sp>
      <p:pic>
        <p:nvPicPr>
          <p:cNvPr id="2097155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463540" y="3080385"/>
            <a:ext cx="3703320" cy="888682"/>
          </a:xfrm>
          <a:prstGeom prst="rect"/>
        </p:spPr>
      </p:pic>
      <p:sp>
        <p:nvSpPr>
          <p:cNvPr id="1048580" name="Text 4"/>
          <p:cNvSpPr/>
          <p:nvPr/>
        </p:nvSpPr>
        <p:spPr>
          <a:xfrm>
            <a:off x="5685711" y="4302323"/>
            <a:ext cx="3258979" cy="73104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878"/>
              </a:lnSpc>
              <a:buNone/>
            </a:pPr>
            <a:r>
              <a:rPr dirty="0" sz="2302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Personalized Healthcare</a:t>
            </a:r>
            <a:endParaRPr dirty="0" sz="2302" lang="en-US"/>
          </a:p>
        </p:txBody>
      </p:sp>
      <p:sp>
        <p:nvSpPr>
          <p:cNvPr id="1048581" name="Text 5"/>
          <p:cNvSpPr/>
          <p:nvPr/>
        </p:nvSpPr>
        <p:spPr>
          <a:xfrm>
            <a:off x="5685711" y="5166598"/>
            <a:ext cx="3258979" cy="1666280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development of more precise, individualized treatments and preventive measures based on genetic information.</a:t>
            </a:r>
            <a:endParaRPr dirty="0" sz="1750" lang="en-US"/>
          </a:p>
        </p:txBody>
      </p:sp>
      <p:pic>
        <p:nvPicPr>
          <p:cNvPr id="2097156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166860" y="3080385"/>
            <a:ext cx="3703320" cy="888682"/>
          </a:xfrm>
          <a:prstGeom prst="rect"/>
        </p:spPr>
      </p:pic>
      <p:sp>
        <p:nvSpPr>
          <p:cNvPr id="1048582" name="Text 6"/>
          <p:cNvSpPr/>
          <p:nvPr/>
        </p:nvSpPr>
        <p:spPr>
          <a:xfrm>
            <a:off x="9389031" y="4302323"/>
            <a:ext cx="3258979" cy="73104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878"/>
              </a:lnSpc>
              <a:buNone/>
            </a:pPr>
            <a:r>
              <a:rPr dirty="0" sz="2302" lang="en-US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Ethical Considerations</a:t>
            </a:r>
            <a:endParaRPr dirty="0" sz="2302" lang="en-US"/>
          </a:p>
        </p:txBody>
      </p:sp>
      <p:sp>
        <p:nvSpPr>
          <p:cNvPr id="1048583" name="Text 7"/>
          <p:cNvSpPr/>
          <p:nvPr/>
        </p:nvSpPr>
        <p:spPr>
          <a:xfrm>
            <a:off x="9389031" y="5166598"/>
            <a:ext cx="3258979" cy="133302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Addressing the social, legal, and ethical implications of genetic data and its potential for misuse or discrimination.</a:t>
            </a:r>
            <a:endParaRPr dirty="0" sz="175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PptxGenJS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PptxGenJS Presentation</dc:title>
  <dc:creator>PptxGenJS</dc:creator>
  <cp:lastModifiedBy>PptxGenJS</cp:lastModifiedBy>
  <dcterms:created xsi:type="dcterms:W3CDTF">2024-06-15T21:24:14Z</dcterms:created>
  <dcterms:modified xsi:type="dcterms:W3CDTF">2024-06-18T02:26:37Z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3b350404a24f4836928bf765e1338fa6</vt:lpwstr>
  </property>
</Properties>
</file>