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0.xml" ContentType="application/vnd.openxmlformats-officedocument.presentationml.notesSlide+xml"/>
  <Override PartName="/ppt/slides/slide1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50" r:id="rId1"/>
  </p:sldMasterIdLst>
  <p:notesMasterIdLst>
    <p:notesMasterId r:id="rId2"/>
  </p:notesMasterIdLst>
  <p:sldIdLst>
    <p:sldId id="299" r:id="rId3"/>
    <p:sldId id="298" r:id="rId4"/>
    <p:sldId id="277" r:id="rId5"/>
    <p:sldId id="278" r:id="rId6"/>
    <p:sldId id="279" r:id="rId7"/>
    <p:sldId id="280" r:id="rId8"/>
    <p:sldId id="281" r:id="rId9"/>
    <p:sldId id="282" r:id="rId10"/>
    <p:sldId id="283" r:id="rId11"/>
    <p:sldId id="284" r:id="rId12"/>
    <p:sldId id="285" r:id="rId13"/>
    <p:sldId id="286" r:id="rId14"/>
    <p:sldId id="300" r:id="rId15"/>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tableStyles" Target="tableStyle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5" name=""/>
        <p:cNvGrpSpPr/>
        <p:nvPr/>
      </p:nvGrpSpPr>
      <p:grpSpPr>
        <a:xfrm>
          <a:off x="0" y="0"/>
          <a:ext cx="0" cy="0"/>
          <a:chOff x="0" y="0"/>
          <a:chExt cx="0" cy="0"/>
        </a:xfrm>
      </p:grpSpPr>
      <p:sp>
        <p:nvSpPr>
          <p:cNvPr id="1048638"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39"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40"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41"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2"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43"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581" name="Slide Image Placeholder 1"/>
          <p:cNvSpPr>
            <a:spLocks noChangeAspect="1" noRot="1" noGrp="1"/>
          </p:cNvSpPr>
          <p:nvPr>
            <p:ph type="sldImg"/>
          </p:nvPr>
        </p:nvSpPr>
        <p:spPr/>
      </p:sp>
      <p:sp>
        <p:nvSpPr>
          <p:cNvPr id="1048582" name="Notes Placeholder 2"/>
          <p:cNvSpPr>
            <a:spLocks noGrp="1"/>
          </p:cNvSpPr>
          <p:nvPr>
            <p:ph type="body" idx="1"/>
          </p:nvPr>
        </p:nvSpPr>
        <p:spPr/>
        <p:txBody>
          <a:bodyPr/>
          <a:p>
            <a:r>
              <a:rPr dirty="0" lang="en-US"/>
              <a:t/>
            </a:r>
            <a:endParaRPr dirty="0" lang="en-US"/>
          </a:p>
        </p:txBody>
      </p:sp>
      <p:sp>
        <p:nvSpPr>
          <p:cNvPr id="1048583"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35" name="Slide Image Placeholder 1"/>
          <p:cNvSpPr>
            <a:spLocks noChangeAspect="1" noRot="1" noGrp="1"/>
          </p:cNvSpPr>
          <p:nvPr>
            <p:ph type="sldImg"/>
          </p:nvPr>
        </p:nvSpPr>
        <p:spPr/>
      </p:sp>
      <p:sp>
        <p:nvSpPr>
          <p:cNvPr id="1048636" name="Notes Placeholder 2"/>
          <p:cNvSpPr>
            <a:spLocks noGrp="1"/>
          </p:cNvSpPr>
          <p:nvPr>
            <p:ph type="body" idx="1"/>
          </p:nvPr>
        </p:nvSpPr>
        <p:spPr/>
        <p:txBody>
          <a:bodyPr/>
          <a:p>
            <a:r>
              <a:rPr dirty="0" lang="en-US"/>
              <a:t/>
            </a:r>
            <a:endParaRPr dirty="0" lang="en-US"/>
          </a:p>
        </p:txBody>
      </p:sp>
      <p:sp>
        <p:nvSpPr>
          <p:cNvPr id="1048637" name="Slide Number Placeholder 3"/>
          <p:cNvSpPr>
            <a:spLocks noGrp="1"/>
          </p:cNvSpPr>
          <p:nvPr>
            <p:ph type="sldNum" sz="quarter" idx="10"/>
          </p:nvPr>
        </p:nvSpPr>
        <p:spPr/>
        <p:txBody>
          <a:bodyPr/>
          <a:p>
            <a:fld id="{F7021451-1387-4CA6-816F-3879F97B5CBC}" type="slidenum">
              <a:rPr lang="en-US"/>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587" name="Slide Image Placeholder 1"/>
          <p:cNvSpPr>
            <a:spLocks noChangeAspect="1" noRot="1" noGrp="1"/>
          </p:cNvSpPr>
          <p:nvPr>
            <p:ph type="sldImg"/>
          </p:nvPr>
        </p:nvSpPr>
        <p:spPr/>
      </p:sp>
      <p:sp>
        <p:nvSpPr>
          <p:cNvPr id="1048588" name="Notes Placeholder 2"/>
          <p:cNvSpPr>
            <a:spLocks noGrp="1"/>
          </p:cNvSpPr>
          <p:nvPr>
            <p:ph type="body" idx="1"/>
          </p:nvPr>
        </p:nvSpPr>
        <p:spPr/>
        <p:txBody>
          <a:bodyPr/>
          <a:p>
            <a:r>
              <a:rPr dirty="0" lang="en-US"/>
              <a:t/>
            </a:r>
            <a:endParaRPr dirty="0" lang="en-US"/>
          </a:p>
        </p:txBody>
      </p:sp>
      <p:sp>
        <p:nvSpPr>
          <p:cNvPr id="1048589"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593" name="Slide Image Placeholder 1"/>
          <p:cNvSpPr>
            <a:spLocks noChangeAspect="1" noRot="1" noGrp="1"/>
          </p:cNvSpPr>
          <p:nvPr>
            <p:ph type="sldImg"/>
          </p:nvPr>
        </p:nvSpPr>
        <p:spPr/>
      </p:sp>
      <p:sp>
        <p:nvSpPr>
          <p:cNvPr id="1048594" name="Notes Placeholder 2"/>
          <p:cNvSpPr>
            <a:spLocks noGrp="1"/>
          </p:cNvSpPr>
          <p:nvPr>
            <p:ph type="body" idx="1"/>
          </p:nvPr>
        </p:nvSpPr>
        <p:spPr/>
        <p:txBody>
          <a:bodyPr/>
          <a:p>
            <a:r>
              <a:rPr dirty="0" lang="en-US"/>
              <a:t/>
            </a:r>
            <a:endParaRPr dirty="0" lang="en-US"/>
          </a:p>
        </p:txBody>
      </p:sp>
      <p:sp>
        <p:nvSpPr>
          <p:cNvPr id="1048595"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99" name="Slide Image Placeholder 1"/>
          <p:cNvSpPr>
            <a:spLocks noChangeAspect="1" noRot="1" noGrp="1"/>
          </p:cNvSpPr>
          <p:nvPr>
            <p:ph type="sldImg"/>
          </p:nvPr>
        </p:nvSpPr>
        <p:spPr/>
      </p:sp>
      <p:sp>
        <p:nvSpPr>
          <p:cNvPr id="1048600" name="Notes Placeholder 2"/>
          <p:cNvSpPr>
            <a:spLocks noGrp="1"/>
          </p:cNvSpPr>
          <p:nvPr>
            <p:ph type="body" idx="1"/>
          </p:nvPr>
        </p:nvSpPr>
        <p:spPr/>
        <p:txBody>
          <a:bodyPr/>
          <a:p>
            <a:r>
              <a:rPr dirty="0" lang="en-US"/>
              <a:t/>
            </a:r>
            <a:endParaRPr dirty="0" lang="en-US"/>
          </a:p>
        </p:txBody>
      </p:sp>
      <p:sp>
        <p:nvSpPr>
          <p:cNvPr id="1048601"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05" name="Slide Image Placeholder 1"/>
          <p:cNvSpPr>
            <a:spLocks noChangeAspect="1" noRot="1" noGrp="1"/>
          </p:cNvSpPr>
          <p:nvPr>
            <p:ph type="sldImg"/>
          </p:nvPr>
        </p:nvSpPr>
        <p:spPr/>
      </p:sp>
      <p:sp>
        <p:nvSpPr>
          <p:cNvPr id="1048606" name="Notes Placeholder 2"/>
          <p:cNvSpPr>
            <a:spLocks noGrp="1"/>
          </p:cNvSpPr>
          <p:nvPr>
            <p:ph type="body" idx="1"/>
          </p:nvPr>
        </p:nvSpPr>
        <p:spPr/>
        <p:txBody>
          <a:bodyPr/>
          <a:p>
            <a:r>
              <a:rPr dirty="0" lang="en-US"/>
              <a:t/>
            </a:r>
            <a:endParaRPr dirty="0" lang="en-US"/>
          </a:p>
        </p:txBody>
      </p:sp>
      <p:sp>
        <p:nvSpPr>
          <p:cNvPr id="1048607"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11" name="Slide Image Placeholder 1"/>
          <p:cNvSpPr>
            <a:spLocks noChangeAspect="1" noRot="1" noGrp="1"/>
          </p:cNvSpPr>
          <p:nvPr>
            <p:ph type="sldImg"/>
          </p:nvPr>
        </p:nvSpPr>
        <p:spPr/>
      </p:sp>
      <p:sp>
        <p:nvSpPr>
          <p:cNvPr id="1048612" name="Notes Placeholder 2"/>
          <p:cNvSpPr>
            <a:spLocks noGrp="1"/>
          </p:cNvSpPr>
          <p:nvPr>
            <p:ph type="body" idx="1"/>
          </p:nvPr>
        </p:nvSpPr>
        <p:spPr/>
        <p:txBody>
          <a:bodyPr/>
          <a:p>
            <a:r>
              <a:rPr dirty="0" lang="en-US"/>
              <a:t/>
            </a:r>
            <a:endParaRPr dirty="0" lang="en-US"/>
          </a:p>
        </p:txBody>
      </p:sp>
      <p:sp>
        <p:nvSpPr>
          <p:cNvPr id="1048613"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7" name="Slide Image Placeholder 1"/>
          <p:cNvSpPr>
            <a:spLocks noChangeAspect="1" noRot="1" noGrp="1"/>
          </p:cNvSpPr>
          <p:nvPr>
            <p:ph type="sldImg"/>
          </p:nvPr>
        </p:nvSpPr>
        <p:spPr/>
      </p:sp>
      <p:sp>
        <p:nvSpPr>
          <p:cNvPr id="1048618" name="Notes Placeholder 2"/>
          <p:cNvSpPr>
            <a:spLocks noGrp="1"/>
          </p:cNvSpPr>
          <p:nvPr>
            <p:ph type="body" idx="1"/>
          </p:nvPr>
        </p:nvSpPr>
        <p:spPr/>
        <p:txBody>
          <a:bodyPr/>
          <a:p>
            <a:r>
              <a:rPr dirty="0" lang="en-US"/>
              <a:t/>
            </a:r>
            <a:endParaRPr dirty="0" lang="en-US"/>
          </a:p>
        </p:txBody>
      </p:sp>
      <p:sp>
        <p:nvSpPr>
          <p:cNvPr id="1048619"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23" name="Slide Image Placeholder 1"/>
          <p:cNvSpPr>
            <a:spLocks noChangeAspect="1" noRot="1" noGrp="1"/>
          </p:cNvSpPr>
          <p:nvPr>
            <p:ph type="sldImg"/>
          </p:nvPr>
        </p:nvSpPr>
        <p:spPr/>
      </p:sp>
      <p:sp>
        <p:nvSpPr>
          <p:cNvPr id="1048624" name="Notes Placeholder 2"/>
          <p:cNvSpPr>
            <a:spLocks noGrp="1"/>
          </p:cNvSpPr>
          <p:nvPr>
            <p:ph type="body" idx="1"/>
          </p:nvPr>
        </p:nvSpPr>
        <p:spPr/>
        <p:txBody>
          <a:bodyPr/>
          <a:p>
            <a:r>
              <a:rPr dirty="0" lang="en-US"/>
              <a:t/>
            </a:r>
            <a:endParaRPr dirty="0" lang="en-US"/>
          </a:p>
        </p:txBody>
      </p:sp>
      <p:sp>
        <p:nvSpPr>
          <p:cNvPr id="1048625" name="Slide Number Placeholder 3"/>
          <p:cNvSpPr>
            <a:spLocks noGrp="1"/>
          </p:cNvSpPr>
          <p:nvPr>
            <p:ph type="sldNum" sz="quarter" idx="10"/>
          </p:nvPr>
        </p:nvSpPr>
        <p:spPr/>
        <p:txBody>
          <a:bodyPr/>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29" name="Slide Image Placeholder 1"/>
          <p:cNvSpPr>
            <a:spLocks noChangeAspect="1" noRot="1" noGrp="1"/>
          </p:cNvSpPr>
          <p:nvPr>
            <p:ph type="sldImg"/>
          </p:nvPr>
        </p:nvSpPr>
        <p:spPr/>
      </p:sp>
      <p:sp>
        <p:nvSpPr>
          <p:cNvPr id="1048630" name="Notes Placeholder 2"/>
          <p:cNvSpPr>
            <a:spLocks noGrp="1"/>
          </p:cNvSpPr>
          <p:nvPr>
            <p:ph type="body" idx="1"/>
          </p:nvPr>
        </p:nvSpPr>
        <p:spPr/>
        <p:txBody>
          <a:bodyPr/>
          <a:p>
            <a:r>
              <a:rPr dirty="0" lang="en-US"/>
              <a:t/>
            </a:r>
            <a:endParaRPr dirty="0" lang="en-US"/>
          </a:p>
        </p:txBody>
      </p:sp>
      <p:sp>
        <p:nvSpPr>
          <p:cNvPr id="1048631" name="Slide Number Placeholder 3"/>
          <p:cNvSpPr>
            <a:spLocks noGrp="1"/>
          </p:cNvSpPr>
          <p:nvPr>
            <p:ph type="sldNum" sz="quarter" idx="10"/>
          </p:nvPr>
        </p:nvSpPr>
        <p:spPr/>
        <p:txBody>
          <a:bodyPr/>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4"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51"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hyperlink" Target="https://gamma.app" TargetMode="External"/><Relationship Id="rId4" Type="http://schemas.openxmlformats.org/officeDocument/2006/relationships/image" Target="../media/image26.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hyperlink" Target="https://gamma.app" TargetMode="External"/><Relationship Id="rId4" Type="http://schemas.openxmlformats.org/officeDocument/2006/relationships/image" Target="../media/image29.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hyperlink" Target="https://gamma.app" TargetMode="External"/><Relationship Id="rId4" Type="http://schemas.openxmlformats.org/officeDocument/2006/relationships/image" Target="../media/image32.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gamma.app" TargetMode="External"/><Relationship Id="rId5" Type="http://schemas.openxmlformats.org/officeDocument/2006/relationships/image" Target="../media/image5.png"/><Relationship Id="rId6" Type="http://schemas.openxmlformats.org/officeDocument/2006/relationships/slideLayout" Target="../slideLayouts/slideLayout1.xml"/><Relationship Id="rId7"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hyperlink" Target="https://gamma.app" TargetMode="External"/><Relationship Id="rId4" Type="http://schemas.openxmlformats.org/officeDocument/2006/relationships/image" Target="../media/image8.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hyperlink" Target="https://gamma.app" TargetMode="External"/><Relationship Id="rId4" Type="http://schemas.openxmlformats.org/officeDocument/2006/relationships/image" Target="../media/image11.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hyperlink" Target="https://gamma.app" TargetMode="External"/><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hyperlink" Target="https://gamma.app" TargetMode="External"/><Relationship Id="rId4" Type="http://schemas.openxmlformats.org/officeDocument/2006/relationships/image" Target="../media/image17.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hyperlink" Target="https://gamma.app" TargetMode="External"/><Relationship Id="rId4" Type="http://schemas.openxmlformats.org/officeDocument/2006/relationships/image" Target="../media/image20.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hyperlink" Target="https://gamma.app" TargetMode="External"/><Relationship Id="rId4" Type="http://schemas.openxmlformats.org/officeDocument/2006/relationships/image" Target="../media/image23.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45" name=""/>
          <p:cNvSpPr txBox="1"/>
          <p:nvPr/>
        </p:nvSpPr>
        <p:spPr>
          <a:xfrm>
            <a:off x="792676" y="1216289"/>
            <a:ext cx="13045048" cy="1348740"/>
          </a:xfrm>
          <a:prstGeom prst="rect"/>
        </p:spPr>
        <p:txBody>
          <a:bodyPr rtlCol="0" wrap="square">
            <a:spAutoFit/>
          </a:bodyPr>
          <a:p>
            <a:r>
              <a:rPr sz="2800" lang="en-IN">
                <a:solidFill>
                  <a:srgbClr val="02A5E3"/>
                </a:solidFill>
              </a:rPr>
              <a:t>DANTULARI NARAYANA RAJA COLLEGE
(AUTONOMUS)
</a:t>
            </a:r>
            <a:endParaRPr sz="2800" lang="en-IN">
              <a:solidFill>
                <a:srgbClr val="02A5E3"/>
              </a:solidFill>
            </a:endParaRPr>
          </a:p>
        </p:txBody>
      </p:sp>
      <p:sp>
        <p:nvSpPr>
          <p:cNvPr id="1048646" name=""/>
          <p:cNvSpPr txBox="1"/>
          <p:nvPr/>
        </p:nvSpPr>
        <p:spPr>
          <a:xfrm>
            <a:off x="1936871" y="3669030"/>
            <a:ext cx="10756658" cy="891541"/>
          </a:xfrm>
          <a:prstGeom prst="rect"/>
        </p:spPr>
        <p:txBody>
          <a:bodyPr rtlCol="0" wrap="square">
            <a:spAutoFit/>
          </a:bodyPr>
          <a:p>
            <a:r>
              <a:rPr sz="5400" lang="en-IN">
                <a:solidFill>
                  <a:srgbClr val="BF0000"/>
                </a:solidFill>
              </a:rPr>
              <a:t>ADIKAVI NANNAYA UNIVERSITY </a:t>
            </a:r>
            <a:endParaRPr sz="5400" lang="en-IN">
              <a:solidFill>
                <a:srgbClr val="BF0000"/>
              </a:solidFill>
            </a:endParaRPr>
          </a:p>
        </p:txBody>
      </p:sp>
      <p:sp>
        <p:nvSpPr>
          <p:cNvPr id="1048647" name=""/>
          <p:cNvSpPr txBox="1"/>
          <p:nvPr/>
        </p:nvSpPr>
        <p:spPr>
          <a:xfrm>
            <a:off x="9746085" y="5776342"/>
            <a:ext cx="4572000" cy="1348740"/>
          </a:xfrm>
          <a:prstGeom prst="rect"/>
        </p:spPr>
        <p:txBody>
          <a:bodyPr rtlCol="0" wrap="square">
            <a:spAutoFit/>
          </a:bodyPr>
          <a:p>
            <a:r>
              <a:rPr sz="2800" lang="en-IN">
                <a:solidFill>
                  <a:srgbClr val="000000"/>
                </a:solidFill>
              </a:rPr>
              <a:t>GUIDANCE BY 
SIR.RAMESH (HOD)
M.SC M.PHIL</a:t>
            </a:r>
            <a:endParaRPr sz="2800" lang="en-IN">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36" name=""/>
        <p:cNvGrpSpPr/>
        <p:nvPr/>
      </p:nvGrpSpPr>
      <p:grpSpPr>
        <a:xfrm>
          <a:off x="0" y="0"/>
          <a:ext cx="0" cy="0"/>
          <a:chOff x="0" y="0"/>
          <a:chExt cx="0" cy="0"/>
        </a:xfrm>
      </p:grpSpPr>
      <p:pic>
        <p:nvPicPr>
          <p:cNvPr id="209717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20" name="Shape 0"/>
          <p:cNvSpPr/>
          <p:nvPr/>
        </p:nvSpPr>
        <p:spPr>
          <a:xfrm>
            <a:off x="0" y="0"/>
            <a:ext cx="14630400" cy="8229600"/>
          </a:xfrm>
          <a:prstGeom prst="rect"/>
          <a:solidFill>
            <a:srgbClr val="FFFFFF">
              <a:alpha val="75000"/>
            </a:srgbClr>
          </a:solidFill>
        </p:spPr>
      </p:sp>
      <p:pic>
        <p:nvPicPr>
          <p:cNvPr id="2097175" name="Image 1" descr="preencoded.png"/>
          <p:cNvPicPr>
            <a:picLocks noChangeAspect="1"/>
          </p:cNvPicPr>
          <p:nvPr/>
        </p:nvPicPr>
        <p:blipFill>
          <a:blip xmlns:r="http://schemas.openxmlformats.org/officeDocument/2006/relationships" r:embed="rId2"/>
          <a:srcRect l="31168" r="31168"/>
          <a:stretch>
            <a:fillRect/>
          </a:stretch>
        </p:blipFill>
        <p:spPr>
          <a:xfrm>
            <a:off x="9923929" y="808023"/>
            <a:ext cx="4192479" cy="7055817"/>
          </a:xfrm>
          <a:prstGeom prst="rect"/>
        </p:spPr>
      </p:pic>
      <p:sp>
        <p:nvSpPr>
          <p:cNvPr id="1048621" name="Text 1"/>
          <p:cNvSpPr/>
          <p:nvPr/>
        </p:nvSpPr>
        <p:spPr>
          <a:xfrm>
            <a:off x="833199" y="2379702"/>
            <a:ext cx="7477601" cy="1803797"/>
          </a:xfrm>
          <a:prstGeom prst="rect"/>
          <a:noFill/>
        </p:spPr>
        <p:txBody>
          <a:bodyPr anchor="t" rtlCol="0" wrap="squar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Genomic Data and the Arabidopsis Genome</a:t>
            </a:r>
            <a:endParaRPr dirty="0" sz="5681" lang="en-US"/>
          </a:p>
        </p:txBody>
      </p:sp>
      <p:sp>
        <p:nvSpPr>
          <p:cNvPr id="1048622" name="Text 2"/>
          <p:cNvSpPr/>
          <p:nvPr/>
        </p:nvSpPr>
        <p:spPr>
          <a:xfrm>
            <a:off x="833199" y="4516755"/>
            <a:ext cx="7477601" cy="1333024"/>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The rapidly growing field of genomics has led to the accumulation of vast amounts of biological data, including the complete genome sequence of the model plant Arabidopsis thaliana. This small flowering weed has become a crucial tool for understanding plant genetics and gene function.</a:t>
            </a:r>
            <a:endParaRPr dirty="0" sz="1750" lang="en-US"/>
          </a:p>
        </p:txBody>
      </p:sp>
      <p:pic>
        <p:nvPicPr>
          <p:cNvPr id="2097176"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39" name=""/>
        <p:cNvGrpSpPr/>
        <p:nvPr/>
      </p:nvGrpSpPr>
      <p:grpSpPr>
        <a:xfrm>
          <a:off x="0" y="0"/>
          <a:ext cx="0" cy="0"/>
          <a:chOff x="0" y="0"/>
          <a:chExt cx="0" cy="0"/>
        </a:xfrm>
      </p:grpSpPr>
      <p:pic>
        <p:nvPicPr>
          <p:cNvPr id="2097177"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26" name="Shape 0"/>
          <p:cNvSpPr/>
          <p:nvPr/>
        </p:nvSpPr>
        <p:spPr>
          <a:xfrm>
            <a:off x="0" y="0"/>
            <a:ext cx="14630400" cy="8229600"/>
          </a:xfrm>
          <a:prstGeom prst="rect"/>
          <a:solidFill>
            <a:srgbClr val="FFFFFF">
              <a:alpha val="75000"/>
            </a:srgbClr>
          </a:solidFill>
        </p:spPr>
      </p:sp>
      <p:pic>
        <p:nvPicPr>
          <p:cNvPr id="2097178" name="Image 1" descr="preencoded.png"/>
          <p:cNvPicPr>
            <a:picLocks noChangeAspect="1"/>
          </p:cNvPicPr>
          <p:nvPr/>
        </p:nvPicPr>
        <p:blipFill>
          <a:blip xmlns:r="http://schemas.openxmlformats.org/officeDocument/2006/relationships" r:embed="rId2"/>
          <a:stretch>
            <a:fillRect/>
          </a:stretch>
        </p:blipFill>
        <p:spPr>
          <a:xfrm>
            <a:off x="8236853" y="0"/>
            <a:ext cx="6393546" cy="8229600"/>
          </a:xfrm>
          <a:prstGeom prst="rect"/>
        </p:spPr>
      </p:pic>
      <p:sp>
        <p:nvSpPr>
          <p:cNvPr id="1048627" name="Text 1"/>
          <p:cNvSpPr/>
          <p:nvPr/>
        </p:nvSpPr>
        <p:spPr>
          <a:xfrm>
            <a:off x="833199" y="2213134"/>
            <a:ext cx="7477601" cy="1803797"/>
          </a:xfrm>
          <a:prstGeom prst="rect"/>
          <a:noFill/>
        </p:spPr>
        <p:txBody>
          <a:bodyPr anchor="t" rtlCol="0" wrap="squar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Sources of Huge Biological Data</a:t>
            </a:r>
            <a:endParaRPr dirty="0" sz="5681" lang="en-US"/>
          </a:p>
        </p:txBody>
      </p:sp>
      <p:sp>
        <p:nvSpPr>
          <p:cNvPr id="1048628" name="Text 2"/>
          <p:cNvSpPr/>
          <p:nvPr/>
        </p:nvSpPr>
        <p:spPr>
          <a:xfrm>
            <a:off x="833199" y="4350187"/>
            <a:ext cx="7477601" cy="1666280"/>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The rapid advancements in genomic and biological technologies have led to the generation of massive amounts of data. These data come from various sources, including high-throughput DNA sequencing, protein analysis, and imaging techniques. The ability to collect and store this wealth of information has revolutionized the field of bioinformatics.</a:t>
            </a:r>
            <a:endParaRPr dirty="0" sz="1750" lang="en-US"/>
          </a:p>
        </p:txBody>
      </p:sp>
      <p:pic>
        <p:nvPicPr>
          <p:cNvPr id="2097179"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42" name=""/>
        <p:cNvGrpSpPr/>
        <p:nvPr/>
      </p:nvGrpSpPr>
      <p:grpSpPr>
        <a:xfrm>
          <a:off x="0" y="0"/>
          <a:ext cx="0" cy="0"/>
          <a:chOff x="0" y="0"/>
          <a:chExt cx="0" cy="0"/>
        </a:xfrm>
      </p:grpSpPr>
      <p:pic>
        <p:nvPicPr>
          <p:cNvPr id="2097180"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32" name="Shape 0"/>
          <p:cNvSpPr/>
          <p:nvPr/>
        </p:nvSpPr>
        <p:spPr>
          <a:xfrm>
            <a:off x="0" y="0"/>
            <a:ext cx="14630400" cy="8229600"/>
          </a:xfrm>
          <a:prstGeom prst="rect"/>
          <a:solidFill>
            <a:srgbClr val="FFFFFF">
              <a:alpha val="75000"/>
            </a:srgbClr>
          </a:solidFill>
        </p:spPr>
      </p:sp>
      <p:pic>
        <p:nvPicPr>
          <p:cNvPr id="2097181"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633" name="Text 1"/>
          <p:cNvSpPr/>
          <p:nvPr/>
        </p:nvSpPr>
        <p:spPr>
          <a:xfrm>
            <a:off x="833199" y="2046446"/>
            <a:ext cx="7477601" cy="1803797"/>
          </a:xfrm>
          <a:prstGeom prst="rect"/>
          <a:noFill/>
        </p:spPr>
        <p:txBody>
          <a:bodyPr anchor="t" rtlCol="0" wrap="squar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The Challenges and Conclusion</a:t>
            </a:r>
            <a:endParaRPr dirty="0" sz="5681" lang="en-US"/>
          </a:p>
        </p:txBody>
      </p:sp>
      <p:sp>
        <p:nvSpPr>
          <p:cNvPr id="1048634" name="Text 2"/>
          <p:cNvSpPr/>
          <p:nvPr/>
        </p:nvSpPr>
        <p:spPr>
          <a:xfrm>
            <a:off x="833199" y="4183499"/>
            <a:ext cx="7477601" cy="1999536"/>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As the field of genomics continues to evolve, it faces a number of significant challenges. The sheer volume of data being generated, the complexity of genomic interactions, and the need for advanced computational tools and storage solutions are just a few of the obstacles researchers must overcome. Despite these hurdles, the potential benefits of genomic research remain immense, paving the way for groundbreaking discoveries in medicine, agriculture, and beyond.</a:t>
            </a:r>
            <a:endParaRPr dirty="0" sz="1750" lang="en-US"/>
          </a:p>
        </p:txBody>
      </p:sp>
      <p:pic>
        <p:nvPicPr>
          <p:cNvPr id="2097182"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pic>
        <p:nvPicPr>
          <p:cNvPr id="2097183" name=""/>
          <p:cNvPicPr>
            <a:picLocks/>
          </p:cNvPicPr>
          <p:nvPr/>
        </p:nvPicPr>
        <p:blipFill>
          <a:blip xmlns:r="http://schemas.openxmlformats.org/officeDocument/2006/relationships" r:embed="rId1"/>
          <a:stretch>
            <a:fillRect/>
          </a:stretch>
        </p:blipFill>
        <p:spPr>
          <a:xfrm rot="0">
            <a:off x="2359398" y="799219"/>
            <a:ext cx="9911605" cy="6631163"/>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44" name=""/>
          <p:cNvSpPr txBox="1"/>
          <p:nvPr/>
        </p:nvSpPr>
        <p:spPr>
          <a:xfrm>
            <a:off x="3122551" y="3160823"/>
            <a:ext cx="8057913" cy="1399538"/>
          </a:xfrm>
          <a:prstGeom prst="rect"/>
        </p:spPr>
        <p:txBody>
          <a:bodyPr rtlCol="0" wrap="square">
            <a:spAutoFit/>
          </a:bodyPr>
          <a:p>
            <a:r>
              <a:rPr b="0" sz="8800" lang="en-IN">
                <a:solidFill>
                  <a:srgbClr val="FF0000"/>
                </a:solidFill>
              </a:rPr>
              <a:t>Bioinformatics</a:t>
            </a:r>
            <a:endParaRPr b="0" sz="8800" lang="en-IN">
              <a:solidFill>
                <a:srgbClr val="FF0000"/>
              </a:solidFill>
            </a:endParaRPr>
          </a:p>
        </p:txBody>
      </p:sp>
      <p:pic>
        <p:nvPicPr>
          <p:cNvPr id="2097184" name=""/>
          <p:cNvPicPr>
            <a:picLocks/>
          </p:cNvPicPr>
          <p:nvPr/>
        </p:nvPicPr>
        <p:blipFill>
          <a:blip xmlns:r="http://schemas.openxmlformats.org/officeDocument/2006/relationships" r:embed="rId1"/>
          <a:stretch>
            <a:fillRect/>
          </a:stretch>
        </p:blipFill>
        <p:spPr>
          <a:xfrm rot="0">
            <a:off x="0" y="-226217"/>
            <a:ext cx="15102711" cy="8682035"/>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5"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76" name="Shape 0"/>
          <p:cNvSpPr/>
          <p:nvPr/>
        </p:nvSpPr>
        <p:spPr>
          <a:xfrm flipV="1">
            <a:off x="0" y="9392752"/>
            <a:ext cx="14630400" cy="1995799"/>
          </a:xfrm>
          <a:prstGeom prst="rect"/>
          <a:solidFill>
            <a:srgbClr val="FFFFFF">
              <a:alpha val="75000"/>
            </a:srgbClr>
          </a:solidFill>
        </p:spPr>
        <p:txBody>
          <a:bodyPr/>
          <a:p>
            <a:endParaRPr altLang="en-US" lang="zh-CN"/>
          </a:p>
        </p:txBody>
      </p:sp>
      <p:pic>
        <p:nvPicPr>
          <p:cNvPr id="2097153" name="Image 1" descr="preencoded.png"/>
          <p:cNvPicPr>
            <a:picLocks noChangeAspect="1"/>
          </p:cNvPicPr>
          <p:nvPr/>
        </p:nvPicPr>
        <p:blipFill>
          <a:blip xmlns:r="http://schemas.openxmlformats.org/officeDocument/2006/relationships" r:embed="rId2"/>
          <a:srcRect l="15616" r="15616"/>
          <a:stretch>
            <a:fillRect/>
          </a:stretch>
        </p:blipFill>
        <p:spPr>
          <a:xfrm rot="5551">
            <a:off x="9251873" y="88691"/>
            <a:ext cx="4997866" cy="7496798"/>
          </a:xfrm>
          <a:prstGeom prst="rect"/>
        </p:spPr>
      </p:pic>
      <p:sp>
        <p:nvSpPr>
          <p:cNvPr id="1048577" name="Text 1"/>
          <p:cNvSpPr/>
          <p:nvPr/>
        </p:nvSpPr>
        <p:spPr>
          <a:xfrm>
            <a:off x="833199" y="2511266"/>
            <a:ext cx="7214830" cy="901898"/>
          </a:xfrm>
          <a:prstGeom prst="rect"/>
          <a:noFill/>
        </p:spPr>
        <p:txBody>
          <a:bodyPr anchor="t" rtlCol="0" wrap="non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What is the Genome?</a:t>
            </a:r>
            <a:endParaRPr dirty="0" sz="5681" lang="en-US"/>
          </a:p>
        </p:txBody>
      </p:sp>
      <p:sp>
        <p:nvSpPr>
          <p:cNvPr id="1048578" name="Text 2"/>
          <p:cNvSpPr/>
          <p:nvPr/>
        </p:nvSpPr>
        <p:spPr>
          <a:xfrm>
            <a:off x="833199" y="3746421"/>
            <a:ext cx="7477601" cy="1333024"/>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The genome is the complete set of genetic instructions that provide the blueprint for the development and functioning of a living organism. It contains all the hereditary information encoded in the DNA (deoxyribonucleic acid) molecules within the cells of a living being, whether it's a plant, animal, or microorganism.</a:t>
            </a:r>
            <a:endParaRPr dirty="0" sz="1750" lang="en-US"/>
          </a:p>
        </p:txBody>
      </p:sp>
      <p:sp>
        <p:nvSpPr>
          <p:cNvPr id="1048579" name="Shape 3"/>
          <p:cNvSpPr/>
          <p:nvPr/>
        </p:nvSpPr>
        <p:spPr>
          <a:xfrm>
            <a:off x="833199" y="5346025"/>
            <a:ext cx="355402" cy="355402"/>
          </a:xfrm>
          <a:prstGeom prst="roundRect">
            <a:avLst>
              <a:gd name="adj" fmla="val 25726039"/>
            </a:avLst>
          </a:prstGeom>
          <a:noFill/>
          <a:ln w="7620">
            <a:solidFill>
              <a:srgbClr val="FFFFFF"/>
            </a:solidFill>
            <a:prstDash val="solid"/>
          </a:ln>
        </p:spPr>
      </p:sp>
      <p:pic>
        <p:nvPicPr>
          <p:cNvPr id="2097154" name="Image 2" descr="preencoded.png"/>
          <p:cNvPicPr>
            <a:picLocks noChangeAspect="1"/>
          </p:cNvPicPr>
          <p:nvPr/>
        </p:nvPicPr>
        <p:blipFill>
          <a:blip xmlns:r="http://schemas.openxmlformats.org/officeDocument/2006/relationships" r:embed="rId3"/>
          <a:stretch>
            <a:fillRect/>
          </a:stretch>
        </p:blipFill>
        <p:spPr>
          <a:xfrm>
            <a:off x="840819" y="5353645"/>
            <a:ext cx="340162" cy="340162"/>
          </a:xfrm>
          <a:prstGeom prst="rect"/>
        </p:spPr>
      </p:pic>
      <p:pic>
        <p:nvPicPr>
          <p:cNvPr id="2097155" name="Image 3" descr="preencoded.png">
            <a:hlinkClick r:id="rId4" tooltip=""/>
          </p:cNvPr>
          <p:cNvPicPr>
            <a:picLocks noChangeAspect="1"/>
          </p:cNvPicPr>
          <p:nvPr/>
        </p:nvPicPr>
        <p:blipFill>
          <a:blip xmlns:r="http://schemas.openxmlformats.org/officeDocument/2006/relationships" r:embed="rId5"/>
          <a:stretch>
            <a:fillRect/>
          </a:stretch>
        </p:blipFill>
        <p:spPr>
          <a:xfrm>
            <a:off x="12242153" y="7589520"/>
            <a:ext cx="2296807" cy="548640"/>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8"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4" name="Shape 0"/>
          <p:cNvSpPr/>
          <p:nvPr/>
        </p:nvSpPr>
        <p:spPr>
          <a:xfrm>
            <a:off x="0" y="0"/>
            <a:ext cx="14630400" cy="8229600"/>
          </a:xfrm>
          <a:prstGeom prst="rect"/>
          <a:solidFill>
            <a:srgbClr val="FFFFFF">
              <a:alpha val="75000"/>
            </a:srgbClr>
          </a:solidFill>
        </p:spPr>
      </p:sp>
      <p:pic>
        <p:nvPicPr>
          <p:cNvPr id="2097157" name="Image 1" descr="preencoded.png"/>
          <p:cNvPicPr>
            <a:picLocks noChangeAspect="1"/>
          </p:cNvPicPr>
          <p:nvPr/>
        </p:nvPicPr>
        <p:blipFill>
          <a:blip xmlns:r="http://schemas.openxmlformats.org/officeDocument/2006/relationships" r:embed="rId2"/>
          <a:srcRect l="19006" r="19006"/>
          <a:stretch>
            <a:fillRect/>
          </a:stretch>
        </p:blipFill>
        <p:spPr>
          <a:xfrm>
            <a:off x="8623884" y="287214"/>
            <a:ext cx="6006516" cy="7299006"/>
          </a:xfrm>
          <a:prstGeom prst="rect"/>
        </p:spPr>
      </p:pic>
      <p:sp>
        <p:nvSpPr>
          <p:cNvPr id="1048585" name="Text 1"/>
          <p:cNvSpPr/>
          <p:nvPr/>
        </p:nvSpPr>
        <p:spPr>
          <a:xfrm>
            <a:off x="833199" y="2830711"/>
            <a:ext cx="7214830" cy="901898"/>
          </a:xfrm>
          <a:prstGeom prst="rect"/>
          <a:noFill/>
        </p:spPr>
        <p:txBody>
          <a:bodyPr anchor="t" rtlCol="0" wrap="non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Genomics</a:t>
            </a:r>
            <a:endParaRPr dirty="0" sz="5681" lang="en-US"/>
          </a:p>
        </p:txBody>
      </p:sp>
      <p:sp>
        <p:nvSpPr>
          <p:cNvPr id="1048586" name="Text 2"/>
          <p:cNvSpPr/>
          <p:nvPr/>
        </p:nvSpPr>
        <p:spPr>
          <a:xfrm>
            <a:off x="833199" y="4065865"/>
            <a:ext cx="7477601" cy="1333024"/>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Genomics is the comprehensive study of the entire genome, which is the complete set of genetic information found in an organism. It involves analyzing and interpreting the structure, function, and evolution of genomes to gain a deeper understanding of biological systems.</a:t>
            </a:r>
            <a:endParaRPr dirty="0" sz="1750" lang="en-US"/>
          </a:p>
        </p:txBody>
      </p:sp>
      <p:pic>
        <p:nvPicPr>
          <p:cNvPr id="2097158"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21" name=""/>
        <p:cNvGrpSpPr/>
        <p:nvPr/>
      </p:nvGrpSpPr>
      <p:grpSpPr>
        <a:xfrm>
          <a:off x="0" y="0"/>
          <a:ext cx="0" cy="0"/>
          <a:chOff x="0" y="0"/>
          <a:chExt cx="0" cy="0"/>
        </a:xfrm>
      </p:grpSpPr>
      <p:pic>
        <p:nvPicPr>
          <p:cNvPr id="2097159"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90" name="Shape 0"/>
          <p:cNvSpPr/>
          <p:nvPr/>
        </p:nvSpPr>
        <p:spPr>
          <a:xfrm>
            <a:off x="0" y="0"/>
            <a:ext cx="14630400" cy="8229600"/>
          </a:xfrm>
          <a:prstGeom prst="rect"/>
          <a:solidFill>
            <a:srgbClr val="FFFFFF">
              <a:alpha val="75000"/>
            </a:srgbClr>
          </a:solidFill>
        </p:spPr>
      </p:sp>
      <p:pic>
        <p:nvPicPr>
          <p:cNvPr id="2097160" name="Image 1" descr="preencoded.png"/>
          <p:cNvPicPr>
            <a:picLocks noChangeAspect="1"/>
          </p:cNvPicPr>
          <p:nvPr/>
        </p:nvPicPr>
        <p:blipFill>
          <a:blip xmlns:r="http://schemas.openxmlformats.org/officeDocument/2006/relationships" r:embed="rId2"/>
          <a:srcRect l="3407" r="3407"/>
          <a:stretch>
            <a:fillRect/>
          </a:stretch>
        </p:blipFill>
        <p:spPr>
          <a:xfrm>
            <a:off x="8901402" y="0"/>
            <a:ext cx="5728998" cy="8229600"/>
          </a:xfrm>
          <a:prstGeom prst="rect"/>
        </p:spPr>
      </p:pic>
      <p:sp>
        <p:nvSpPr>
          <p:cNvPr id="1048591" name="Text 1"/>
          <p:cNvSpPr/>
          <p:nvPr/>
        </p:nvSpPr>
        <p:spPr>
          <a:xfrm>
            <a:off x="833199" y="2664023"/>
            <a:ext cx="7214830" cy="901898"/>
          </a:xfrm>
          <a:prstGeom prst="rect"/>
          <a:noFill/>
        </p:spPr>
        <p:txBody>
          <a:bodyPr anchor="t" rtlCol="0" wrap="non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History of Genomics</a:t>
            </a:r>
            <a:endParaRPr dirty="0" sz="5681" lang="en-US"/>
          </a:p>
        </p:txBody>
      </p:sp>
      <p:sp>
        <p:nvSpPr>
          <p:cNvPr id="1048592" name="Text 2"/>
          <p:cNvSpPr/>
          <p:nvPr/>
        </p:nvSpPr>
        <p:spPr>
          <a:xfrm>
            <a:off x="833199" y="3899178"/>
            <a:ext cx="7477601" cy="1666280"/>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The field of genomics has undergone a remarkable evolution, tracing its roots back to the early 20th century. Pioneering scientists laid the groundwork for understanding the fundamental structure and function of genetic material, paving the way for the groundbreaking discoveries that would shape the modern era of genomics.</a:t>
            </a:r>
            <a:endParaRPr dirty="0" sz="1750" lang="en-US"/>
          </a:p>
        </p:txBody>
      </p:sp>
      <p:pic>
        <p:nvPicPr>
          <p:cNvPr id="2097161"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4" name=""/>
        <p:cNvGrpSpPr/>
        <p:nvPr/>
      </p:nvGrpSpPr>
      <p:grpSpPr>
        <a:xfrm>
          <a:off x="0" y="0"/>
          <a:ext cx="0" cy="0"/>
          <a:chOff x="0" y="0"/>
          <a:chExt cx="0" cy="0"/>
        </a:xfrm>
      </p:grpSpPr>
      <p:pic>
        <p:nvPicPr>
          <p:cNvPr id="209716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96" name="Shape 0"/>
          <p:cNvSpPr/>
          <p:nvPr/>
        </p:nvSpPr>
        <p:spPr>
          <a:xfrm>
            <a:off x="0" y="0"/>
            <a:ext cx="14630400" cy="8229600"/>
          </a:xfrm>
          <a:prstGeom prst="rect"/>
          <a:solidFill>
            <a:srgbClr val="FFFFFF">
              <a:alpha val="75000"/>
            </a:srgbClr>
          </a:solidFill>
        </p:spPr>
      </p:sp>
      <p:pic>
        <p:nvPicPr>
          <p:cNvPr id="2097163" name="Image 1" descr="preencoded.png"/>
          <p:cNvPicPr>
            <a:picLocks noChangeAspect="1"/>
          </p:cNvPicPr>
          <p:nvPr/>
        </p:nvPicPr>
        <p:blipFill>
          <a:blip xmlns:r="http://schemas.openxmlformats.org/officeDocument/2006/relationships" r:embed="rId2"/>
          <a:srcRect l="11692" r="11692"/>
          <a:stretch>
            <a:fillRect/>
          </a:stretch>
        </p:blipFill>
        <p:spPr>
          <a:xfrm>
            <a:off x="8550294" y="0"/>
            <a:ext cx="5486400" cy="8676756"/>
          </a:xfrm>
          <a:prstGeom prst="rect"/>
        </p:spPr>
      </p:pic>
      <p:sp>
        <p:nvSpPr>
          <p:cNvPr id="1048597" name="Text 1"/>
          <p:cNvSpPr/>
          <p:nvPr/>
        </p:nvSpPr>
        <p:spPr>
          <a:xfrm>
            <a:off x="833199" y="2664023"/>
            <a:ext cx="7214830" cy="901898"/>
          </a:xfrm>
          <a:prstGeom prst="rect"/>
          <a:noFill/>
        </p:spPr>
        <p:txBody>
          <a:bodyPr anchor="t" rtlCol="0" wrap="non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Goals of Genomics</a:t>
            </a:r>
            <a:endParaRPr dirty="0" sz="5681" lang="en-US"/>
          </a:p>
        </p:txBody>
      </p:sp>
      <p:sp>
        <p:nvSpPr>
          <p:cNvPr id="1048598" name="Text 2"/>
          <p:cNvSpPr/>
          <p:nvPr/>
        </p:nvSpPr>
        <p:spPr>
          <a:xfrm>
            <a:off x="833199" y="3899178"/>
            <a:ext cx="7477601" cy="1666280"/>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Genomics is a rapidly evolving field with ambitious goals that aim to revolutionize our understanding of the genetic code and its impact on living organisms. The primary objectives of genomics research include deciphering the complete DNA sequences of various species, identifying and mapping all genes, and elucidating their functions and interactions within complex biological systems.</a:t>
            </a:r>
            <a:endParaRPr dirty="0" sz="1750" lang="en-US"/>
          </a:p>
        </p:txBody>
      </p:sp>
      <p:pic>
        <p:nvPicPr>
          <p:cNvPr id="2097164"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7" name=""/>
        <p:cNvGrpSpPr/>
        <p:nvPr/>
      </p:nvGrpSpPr>
      <p:grpSpPr>
        <a:xfrm>
          <a:off x="0" y="0"/>
          <a:ext cx="0" cy="0"/>
          <a:chOff x="0" y="0"/>
          <a:chExt cx="0" cy="0"/>
        </a:xfrm>
      </p:grpSpPr>
      <p:pic>
        <p:nvPicPr>
          <p:cNvPr id="2097165"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2" name="Shape 0"/>
          <p:cNvSpPr/>
          <p:nvPr/>
        </p:nvSpPr>
        <p:spPr>
          <a:xfrm>
            <a:off x="0" y="0"/>
            <a:ext cx="14630400" cy="8229600"/>
          </a:xfrm>
          <a:prstGeom prst="rect"/>
          <a:solidFill>
            <a:srgbClr val="FFFFFF">
              <a:alpha val="75000"/>
            </a:srgbClr>
          </a:solidFill>
        </p:spPr>
      </p:sp>
      <p:pic>
        <p:nvPicPr>
          <p:cNvPr id="2097166" name="Image 1" descr="preencoded.png"/>
          <p:cNvPicPr>
            <a:picLocks noChangeAspect="1"/>
          </p:cNvPicPr>
          <p:nvPr/>
        </p:nvPicPr>
        <p:blipFill>
          <a:blip xmlns:r="http://schemas.openxmlformats.org/officeDocument/2006/relationships" r:embed="rId2"/>
          <a:srcRect l="16522" r="16522"/>
          <a:stretch>
            <a:fillRect/>
          </a:stretch>
        </p:blipFill>
        <p:spPr>
          <a:xfrm>
            <a:off x="8727400" y="0"/>
            <a:ext cx="5486400" cy="8229600"/>
          </a:xfrm>
          <a:prstGeom prst="rect"/>
        </p:spPr>
      </p:pic>
      <p:sp>
        <p:nvSpPr>
          <p:cNvPr id="1048603" name="Text 1"/>
          <p:cNvSpPr/>
          <p:nvPr/>
        </p:nvSpPr>
        <p:spPr>
          <a:xfrm>
            <a:off x="833199" y="2830711"/>
            <a:ext cx="7214830" cy="901898"/>
          </a:xfrm>
          <a:prstGeom prst="rect"/>
          <a:noFill/>
        </p:spPr>
        <p:txBody>
          <a:bodyPr anchor="t" rtlCol="0" wrap="non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Map-Based Sequencing</a:t>
            </a:r>
            <a:endParaRPr dirty="0" sz="5681" lang="en-US"/>
          </a:p>
        </p:txBody>
      </p:sp>
      <p:sp>
        <p:nvSpPr>
          <p:cNvPr id="1048604" name="Text 2"/>
          <p:cNvSpPr/>
          <p:nvPr/>
        </p:nvSpPr>
        <p:spPr>
          <a:xfrm>
            <a:off x="833199" y="4065865"/>
            <a:ext cx="7477601" cy="1333024"/>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Map-based sequencing is a powerful technique in genomics that involves constructing physical maps of chromosomes or DNA fragments to guide the sequencing process. This approach leverages the known location and order of DNA sequences to efficiently sequence the entire genome.</a:t>
            </a:r>
            <a:endParaRPr dirty="0" sz="1750" lang="en-US"/>
          </a:p>
        </p:txBody>
      </p:sp>
      <p:pic>
        <p:nvPicPr>
          <p:cNvPr id="2097167"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30" name=""/>
        <p:cNvGrpSpPr/>
        <p:nvPr/>
      </p:nvGrpSpPr>
      <p:grpSpPr>
        <a:xfrm>
          <a:off x="0" y="0"/>
          <a:ext cx="0" cy="0"/>
          <a:chOff x="0" y="0"/>
          <a:chExt cx="0" cy="0"/>
        </a:xfrm>
      </p:grpSpPr>
      <p:pic>
        <p:nvPicPr>
          <p:cNvPr id="209716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8" name="Shape 0"/>
          <p:cNvSpPr/>
          <p:nvPr/>
        </p:nvSpPr>
        <p:spPr>
          <a:xfrm>
            <a:off x="0" y="0"/>
            <a:ext cx="14630400" cy="8229600"/>
          </a:xfrm>
          <a:prstGeom prst="rect"/>
          <a:solidFill>
            <a:srgbClr val="FFFFFF">
              <a:alpha val="75000"/>
            </a:srgbClr>
          </a:solidFill>
        </p:spPr>
      </p:sp>
      <p:pic>
        <p:nvPicPr>
          <p:cNvPr id="2097169"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609" name="Text 1"/>
          <p:cNvSpPr/>
          <p:nvPr/>
        </p:nvSpPr>
        <p:spPr>
          <a:xfrm>
            <a:off x="833199" y="2830711"/>
            <a:ext cx="7214830" cy="901898"/>
          </a:xfrm>
          <a:prstGeom prst="rect"/>
          <a:noFill/>
        </p:spPr>
        <p:txBody>
          <a:bodyPr anchor="t" rtlCol="0" wrap="non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Finding the Genes</a:t>
            </a:r>
            <a:endParaRPr dirty="0" sz="5681" lang="en-US"/>
          </a:p>
        </p:txBody>
      </p:sp>
      <p:sp>
        <p:nvSpPr>
          <p:cNvPr id="1048610" name="Text 2"/>
          <p:cNvSpPr/>
          <p:nvPr/>
        </p:nvSpPr>
        <p:spPr>
          <a:xfrm>
            <a:off x="833199" y="4065865"/>
            <a:ext cx="7477601" cy="1333024"/>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Identifying the specific locations of genes within the genome is a crucial step in understanding the genetic makeup of an organism. Advances in genome sequencing and bioinformatics tools have enabled researchers to effectively map and annotate the positions of genes across entire genomes.</a:t>
            </a:r>
            <a:endParaRPr dirty="0" sz="1750" lang="en-US"/>
          </a:p>
        </p:txBody>
      </p:sp>
      <p:pic>
        <p:nvPicPr>
          <p:cNvPr id="2097170"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3" name=""/>
        <p:cNvGrpSpPr/>
        <p:nvPr/>
      </p:nvGrpSpPr>
      <p:grpSpPr>
        <a:xfrm>
          <a:off x="0" y="0"/>
          <a:ext cx="0" cy="0"/>
          <a:chOff x="0" y="0"/>
          <a:chExt cx="0" cy="0"/>
        </a:xfrm>
      </p:grpSpPr>
      <p:pic>
        <p:nvPicPr>
          <p:cNvPr id="2097171"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14" name="Shape 0"/>
          <p:cNvSpPr/>
          <p:nvPr/>
        </p:nvSpPr>
        <p:spPr>
          <a:xfrm>
            <a:off x="0" y="0"/>
            <a:ext cx="14630400" cy="8229600"/>
          </a:xfrm>
          <a:prstGeom prst="rect"/>
          <a:solidFill>
            <a:srgbClr val="FFFFFF">
              <a:alpha val="75000"/>
            </a:srgbClr>
          </a:solidFill>
        </p:spPr>
      </p:sp>
      <p:pic>
        <p:nvPicPr>
          <p:cNvPr id="2097172"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615" name="Text 1"/>
          <p:cNvSpPr/>
          <p:nvPr/>
        </p:nvSpPr>
        <p:spPr>
          <a:xfrm>
            <a:off x="833199" y="2997279"/>
            <a:ext cx="7214830" cy="901898"/>
          </a:xfrm>
          <a:prstGeom prst="rect"/>
          <a:noFill/>
        </p:spPr>
        <p:txBody>
          <a:bodyPr anchor="t" rtlCol="0" wrap="none"/>
          <a:p>
            <a:pPr indent="0" marL="0">
              <a:lnSpc>
                <a:spcPts val="7101"/>
              </a:lnSpc>
              <a:buNone/>
            </a:pPr>
            <a:r>
              <a:rPr b="1" dirty="0" sz="5681" kern="0" lang="en-US" spc="-114">
                <a:solidFill>
                  <a:srgbClr val="000000"/>
                </a:solidFill>
                <a:latin typeface="adonis-web" pitchFamily="34" charset="0"/>
                <a:ea typeface="adonis-web" pitchFamily="34" charset="-122"/>
                <a:cs typeface="adonis-web" pitchFamily="34" charset="-120"/>
              </a:rPr>
              <a:t>Gene Function</a:t>
            </a:r>
            <a:endParaRPr dirty="0" sz="5681" lang="en-US"/>
          </a:p>
        </p:txBody>
      </p:sp>
      <p:sp>
        <p:nvSpPr>
          <p:cNvPr id="1048616" name="Text 2"/>
          <p:cNvSpPr/>
          <p:nvPr/>
        </p:nvSpPr>
        <p:spPr>
          <a:xfrm>
            <a:off x="833199" y="4232434"/>
            <a:ext cx="7477601" cy="999768"/>
          </a:xfrm>
          <a:prstGeom prst="rect"/>
          <a:noFill/>
        </p:spPr>
        <p:txBody>
          <a:bodyPr anchor="t" rtlCol="0" wrap="square"/>
          <a:p>
            <a:pPr indent="0" marL="0">
              <a:lnSpc>
                <a:spcPts val="2624"/>
              </a:lnSpc>
              <a:buNone/>
            </a:pPr>
            <a:r>
              <a:rPr dirty="0" sz="1750" kern="0" lang="en-US" spc="-35">
                <a:solidFill>
                  <a:srgbClr val="272525"/>
                </a:solidFill>
                <a:latin typeface="Source Sans Pro" pitchFamily="34" charset="0"/>
                <a:ea typeface="Source Sans Pro" pitchFamily="34" charset="-122"/>
                <a:cs typeface="Source Sans Pro" pitchFamily="34" charset="-120"/>
              </a:rPr>
              <a:t>Understanding the function of genes is a crucial aspect of genomics. By studying gene expression and the proteins they encode, researchers can uncover the biological roles and mechanisms underlying various cellular processes.</a:t>
            </a:r>
            <a:endParaRPr dirty="0" sz="1750" lang="en-US"/>
          </a:p>
        </p:txBody>
      </p:sp>
      <p:pic>
        <p:nvPicPr>
          <p:cNvPr id="2097173" name="Image 2" descr="preencoded.png">
            <a:hlinkClick r:id="rId3" tooltip=""/>
          </p:cNvPr>
          <p:cNvPicPr>
            <a:picLocks noChangeAspect="1"/>
          </p:cNvPicPr>
          <p:nvPr/>
        </p:nvPicPr>
        <p:blipFill>
          <a:blip xmlns:r="http://schemas.openxmlformats.org/officeDocument/2006/relationships" r:embed="rId4"/>
          <a:stretch>
            <a:fillRect/>
          </a:stretch>
        </p:blipFill>
        <p:spPr>
          <a:xfrm>
            <a:off x="12242153" y="7589520"/>
            <a:ext cx="2296807" cy="548640"/>
          </a:xfrm>
          <a:prstGeom prst="rec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2024-06-15T20:03:28Z</dcterms:created>
  <dcterms:modified xsi:type="dcterms:W3CDTF">2024-06-16T07:50:57Z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3e2fd056159544b2b6a8778cdcb404ff</vt:lpwstr>
  </property>
</Properties>
</file>