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7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"/>
          <p:cNvSpPr txBox="1"/>
          <p:nvPr/>
        </p:nvSpPr>
        <p:spPr>
          <a:xfrm>
            <a:off x="11114113" y="643520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FF6600"/>
                </a:solidFill>
                <a:latin typeface="Arial"/>
              </a:rPr>
              <a:t>C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o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FF6600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FF6600"/>
              </a:solidFill>
            </a:endParaRPr>
          </a:p>
        </p:txBody>
      </p:sp>
      <p:sp>
        <p:nvSpPr>
          <p:cNvPr id="1048577" name=""/>
          <p:cNvSpPr txBox="1"/>
          <p:nvPr/>
        </p:nvSpPr>
        <p:spPr>
          <a:xfrm>
            <a:off x="853909" y="3529330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7200" lang="en-IN">
                <a:solidFill>
                  <a:srgbClr val="FFCB00"/>
                </a:solidFill>
                <a:latin typeface="Calibri"/>
              </a:rPr>
              <a:t>ADIKAVI NANNAYA UNIVERSITY</a:t>
            </a:r>
            <a:endParaRPr sz="7200" lang="en-IN">
              <a:solidFill>
                <a:srgbClr val="FFCB00"/>
              </a:solidFill>
            </a:endParaRPr>
          </a:p>
        </p:txBody>
      </p:sp>
      <p:sp>
        <p:nvSpPr>
          <p:cNvPr id="1048578" name=""/>
          <p:cNvSpPr txBox="1"/>
          <p:nvPr/>
        </p:nvSpPr>
        <p:spPr>
          <a:xfrm rot="21600000">
            <a:off x="853909" y="755269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537504" y="573238"/>
            <a:ext cx="9555393" cy="633314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1"/>
          <p:cNvSpPr/>
          <p:nvPr/>
        </p:nvSpPr>
        <p:spPr>
          <a:xfrm>
            <a:off x="-405059" y="15492614"/>
            <a:ext cx="14630400" cy="8229600"/>
          </a:xfrm>
          <a:prstGeom prst="rect"/>
          <a:solidFill>
            <a:srgbClr val="0F0F10"/>
          </a:solidFill>
        </p:spPr>
      </p:sp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80" name="Text 2"/>
          <p:cNvSpPr/>
          <p:nvPr/>
        </p:nvSpPr>
        <p:spPr>
          <a:xfrm>
            <a:off x="6319599" y="2644259"/>
            <a:ext cx="7477601" cy="9582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7545"/>
              </a:lnSpc>
              <a:buNone/>
            </a:pPr>
            <a:r>
              <a:rPr dirty="0" sz="6036" kern="0" lang="en-US" spc="-18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Proteomics</a:t>
            </a:r>
            <a:endParaRPr dirty="0" sz="6036" lang="en-US"/>
          </a:p>
        </p:txBody>
      </p:sp>
      <p:sp>
        <p:nvSpPr>
          <p:cNvPr id="1048581" name="Text 3"/>
          <p:cNvSpPr/>
          <p:nvPr/>
        </p:nvSpPr>
        <p:spPr>
          <a:xfrm>
            <a:off x="6319599" y="3935730"/>
            <a:ext cx="74776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is the large-scale study of proteins, their structures, functions, and interactions within living organisms. It provides a comprehensive understanding of the complex biological processes that drive life.</a:t>
            </a:r>
            <a:endParaRPr dirty="0" sz="1750" lang="en-US"/>
          </a:p>
        </p:txBody>
      </p:sp>
      <p:sp>
        <p:nvSpPr>
          <p:cNvPr id="1048582" name="Shape 4"/>
          <p:cNvSpPr/>
          <p:nvPr/>
        </p:nvSpPr>
        <p:spPr>
          <a:xfrm>
            <a:off x="6319599" y="518541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hape 0"/>
          <p:cNvSpPr/>
          <p:nvPr/>
        </p:nvSpPr>
        <p:spPr>
          <a:xfrm>
            <a:off x="904756" y="11580733"/>
            <a:ext cx="14630400" cy="8229600"/>
          </a:xfrm>
          <a:prstGeom prst="rect"/>
          <a:solidFill>
            <a:srgbClr val="18181B"/>
          </a:solidFill>
        </p:spPr>
      </p:sp>
      <p:pic>
        <p:nvPicPr>
          <p:cNvPr id="209715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/>
        </p:spPr>
      </p:pic>
      <p:sp>
        <p:nvSpPr>
          <p:cNvPr id="1048587" name="Text 2"/>
          <p:cNvSpPr/>
          <p:nvPr/>
        </p:nvSpPr>
        <p:spPr>
          <a:xfrm>
            <a:off x="4490799" y="1593175"/>
            <a:ext cx="8864560" cy="69437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468"/>
              </a:lnSpc>
              <a:buNone/>
            </a:pPr>
            <a:r>
              <a:rPr dirty="0" sz="4374" kern="0" lang="en-US" spc="-13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The Importance of Proteomics</a:t>
            </a:r>
            <a:endParaRPr dirty="0" sz="4374" lang="en-US"/>
          </a:p>
        </p:txBody>
      </p:sp>
      <p:sp>
        <p:nvSpPr>
          <p:cNvPr id="1048588" name="Shape 3"/>
          <p:cNvSpPr/>
          <p:nvPr/>
        </p:nvSpPr>
        <p:spPr>
          <a:xfrm>
            <a:off x="4490799" y="287071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589" name="Text 4"/>
          <p:cNvSpPr/>
          <p:nvPr/>
        </p:nvSpPr>
        <p:spPr>
          <a:xfrm>
            <a:off x="4645700" y="2954060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1</a:t>
            </a:r>
            <a:endParaRPr dirty="0" sz="2624" lang="en-US"/>
          </a:p>
        </p:txBody>
      </p:sp>
      <p:sp>
        <p:nvSpPr>
          <p:cNvPr id="1048590" name="Text 5"/>
          <p:cNvSpPr/>
          <p:nvPr/>
        </p:nvSpPr>
        <p:spPr>
          <a:xfrm>
            <a:off x="5212913" y="2870716"/>
            <a:ext cx="3007043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Biomarker Discovery</a:t>
            </a:r>
            <a:endParaRPr dirty="0" sz="2187" lang="en-US"/>
          </a:p>
        </p:txBody>
      </p:sp>
      <p:sp>
        <p:nvSpPr>
          <p:cNvPr id="1048591" name="Text 6"/>
          <p:cNvSpPr/>
          <p:nvPr/>
        </p:nvSpPr>
        <p:spPr>
          <a:xfrm>
            <a:off x="5212913" y="3351133"/>
            <a:ext cx="3820001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enables the identification of disease-specific proteins that can be used as biomarkers for early diagnosis and monitoring.</a:t>
            </a:r>
            <a:endParaRPr dirty="0" sz="1750" lang="en-US"/>
          </a:p>
        </p:txBody>
      </p:sp>
      <p:sp>
        <p:nvSpPr>
          <p:cNvPr id="1048592" name="Shape 7"/>
          <p:cNvSpPr/>
          <p:nvPr/>
        </p:nvSpPr>
        <p:spPr>
          <a:xfrm>
            <a:off x="9255085" y="287071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593" name="Text 8"/>
          <p:cNvSpPr/>
          <p:nvPr/>
        </p:nvSpPr>
        <p:spPr>
          <a:xfrm>
            <a:off x="9409986" y="2954060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2</a:t>
            </a:r>
            <a:endParaRPr dirty="0" sz="2624" lang="en-US"/>
          </a:p>
        </p:txBody>
      </p:sp>
      <p:sp>
        <p:nvSpPr>
          <p:cNvPr id="1048594" name="Text 9"/>
          <p:cNvSpPr/>
          <p:nvPr/>
        </p:nvSpPr>
        <p:spPr>
          <a:xfrm>
            <a:off x="9977199" y="2870716"/>
            <a:ext cx="2777490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Drug Development</a:t>
            </a:r>
            <a:endParaRPr dirty="0" sz="2187" lang="en-US"/>
          </a:p>
        </p:txBody>
      </p:sp>
      <p:sp>
        <p:nvSpPr>
          <p:cNvPr id="1048595" name="Text 10"/>
          <p:cNvSpPr/>
          <p:nvPr/>
        </p:nvSpPr>
        <p:spPr>
          <a:xfrm>
            <a:off x="9977199" y="3351133"/>
            <a:ext cx="3820001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helps understand the molecular mechanisms of disease, leading to the development of more effective and targeted therapeutic interventions.</a:t>
            </a:r>
            <a:endParaRPr dirty="0" sz="1750" lang="en-US"/>
          </a:p>
        </p:txBody>
      </p:sp>
      <p:sp>
        <p:nvSpPr>
          <p:cNvPr id="1048596" name="Shape 11"/>
          <p:cNvSpPr/>
          <p:nvPr/>
        </p:nvSpPr>
        <p:spPr>
          <a:xfrm>
            <a:off x="4490799" y="548949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597" name="Text 12"/>
          <p:cNvSpPr/>
          <p:nvPr/>
        </p:nvSpPr>
        <p:spPr>
          <a:xfrm>
            <a:off x="4645700" y="5572839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3</a:t>
            </a:r>
            <a:endParaRPr dirty="0" sz="2624" lang="en-US"/>
          </a:p>
        </p:txBody>
      </p:sp>
      <p:sp>
        <p:nvSpPr>
          <p:cNvPr id="1048598" name="Text 13"/>
          <p:cNvSpPr/>
          <p:nvPr/>
        </p:nvSpPr>
        <p:spPr>
          <a:xfrm>
            <a:off x="5212913" y="5489496"/>
            <a:ext cx="3323511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Personalized Medicine</a:t>
            </a:r>
            <a:endParaRPr dirty="0" sz="2187" lang="en-US"/>
          </a:p>
        </p:txBody>
      </p:sp>
      <p:sp>
        <p:nvSpPr>
          <p:cNvPr id="1048599" name="Text 14"/>
          <p:cNvSpPr/>
          <p:nvPr/>
        </p:nvSpPr>
        <p:spPr>
          <a:xfrm>
            <a:off x="5212913" y="5969913"/>
            <a:ext cx="8584287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 analysis can inform personalized treatment strategies by revealing individual variations in protein expression and function.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hape 0"/>
          <p:cNvSpPr/>
          <p:nvPr/>
        </p:nvSpPr>
        <p:spPr>
          <a:xfrm>
            <a:off x="-318053" y="15008193"/>
            <a:ext cx="14630400" cy="8229600"/>
          </a:xfrm>
          <a:prstGeom prst="rect"/>
          <a:solidFill>
            <a:srgbClr val="18181B"/>
          </a:solidFill>
        </p:spPr>
      </p:sp>
      <p:sp>
        <p:nvSpPr>
          <p:cNvPr id="1048604" name="Shape 1"/>
          <p:cNvSpPr/>
          <p:nvPr/>
        </p:nvSpPr>
        <p:spPr>
          <a:xfrm>
            <a:off x="4473616" y="11685031"/>
            <a:ext cx="14630400" cy="8229600"/>
          </a:xfrm>
          <a:prstGeom prst="rect"/>
          <a:solidFill>
            <a:srgbClr val="0F0F10"/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sp>
        <p:nvSpPr>
          <p:cNvPr id="1048605" name="Text 2"/>
          <p:cNvSpPr/>
          <p:nvPr/>
        </p:nvSpPr>
        <p:spPr>
          <a:xfrm>
            <a:off x="2037993" y="2098477"/>
            <a:ext cx="8231386" cy="69437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468"/>
              </a:lnSpc>
              <a:buNone/>
            </a:pPr>
            <a:r>
              <a:rPr dirty="0" sz="4374" kern="0" lang="en-US" spc="-13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Applications of Proteomics</a:t>
            </a:r>
            <a:endParaRPr dirty="0" sz="4374" lang="en-US"/>
          </a:p>
        </p:txBody>
      </p:sp>
      <p:sp>
        <p:nvSpPr>
          <p:cNvPr id="1048606" name="Text 3"/>
          <p:cNvSpPr/>
          <p:nvPr/>
        </p:nvSpPr>
        <p:spPr>
          <a:xfrm>
            <a:off x="2037993" y="3348276"/>
            <a:ext cx="2777490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Disease Diagnosis</a:t>
            </a:r>
            <a:endParaRPr dirty="0" sz="2187" lang="en-US"/>
          </a:p>
        </p:txBody>
      </p:sp>
      <p:sp>
        <p:nvSpPr>
          <p:cNvPr id="1048607" name="Text 4"/>
          <p:cNvSpPr/>
          <p:nvPr/>
        </p:nvSpPr>
        <p:spPr>
          <a:xfrm>
            <a:off x="2037993" y="3917633"/>
            <a:ext cx="3156347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can identify disease-specific protein biomarkers, enabling early detection and improved patient outcomes.</a:t>
            </a:r>
            <a:endParaRPr dirty="0" sz="1750" lang="en-US"/>
          </a:p>
        </p:txBody>
      </p:sp>
      <p:sp>
        <p:nvSpPr>
          <p:cNvPr id="1048608" name="Text 5"/>
          <p:cNvSpPr/>
          <p:nvPr/>
        </p:nvSpPr>
        <p:spPr>
          <a:xfrm>
            <a:off x="5743932" y="3348276"/>
            <a:ext cx="3156347" cy="69437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Pharmaceutical Research</a:t>
            </a:r>
            <a:endParaRPr dirty="0" sz="2187" lang="en-US"/>
          </a:p>
        </p:txBody>
      </p:sp>
      <p:sp>
        <p:nvSpPr>
          <p:cNvPr id="1048609" name="Text 6"/>
          <p:cNvSpPr/>
          <p:nvPr/>
        </p:nvSpPr>
        <p:spPr>
          <a:xfrm>
            <a:off x="5743932" y="4264819"/>
            <a:ext cx="3156347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plays a crucial role in drug discovery, target identification, and the study of drug mechanisms of action.</a:t>
            </a:r>
            <a:endParaRPr dirty="0" sz="1750" lang="en-US"/>
          </a:p>
        </p:txBody>
      </p:sp>
      <p:sp>
        <p:nvSpPr>
          <p:cNvPr id="1048610" name="Text 7"/>
          <p:cNvSpPr/>
          <p:nvPr/>
        </p:nvSpPr>
        <p:spPr>
          <a:xfrm>
            <a:off x="9449872" y="3348276"/>
            <a:ext cx="3156347" cy="69437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Biomarker Validation</a:t>
            </a:r>
            <a:endParaRPr dirty="0" sz="2187" lang="en-US"/>
          </a:p>
        </p:txBody>
      </p:sp>
      <p:sp>
        <p:nvSpPr>
          <p:cNvPr id="1048611" name="Text 8"/>
          <p:cNvSpPr/>
          <p:nvPr/>
        </p:nvSpPr>
        <p:spPr>
          <a:xfrm>
            <a:off x="9449872" y="4264819"/>
            <a:ext cx="3156347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provides a robust framework for validating potential biomarkers, ensuring their reliability and clinical utility.</a:t>
            </a:r>
            <a:endParaRPr dirty="0" sz="175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hape 1"/>
          <p:cNvSpPr/>
          <p:nvPr/>
        </p:nvSpPr>
        <p:spPr>
          <a:xfrm flipV="1">
            <a:off x="0" y="-1450668"/>
            <a:ext cx="14630400" cy="1450668"/>
          </a:xfrm>
          <a:prstGeom prst="rect"/>
          <a:solidFill>
            <a:srgbClr val="0F0F10"/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sp>
        <p:nvSpPr>
          <p:cNvPr id="1048616" name="Text 2"/>
          <p:cNvSpPr/>
          <p:nvPr/>
        </p:nvSpPr>
        <p:spPr>
          <a:xfrm>
            <a:off x="2037993" y="1509832"/>
            <a:ext cx="9181148" cy="69437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468"/>
              </a:lnSpc>
              <a:buNone/>
            </a:pPr>
            <a:r>
              <a:rPr dirty="0" sz="4374" kern="0" lang="en-US" spc="-13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Techniques Used in Proteomics</a:t>
            </a:r>
            <a:endParaRPr dirty="0" sz="4374" lang="en-US"/>
          </a:p>
        </p:txBody>
      </p:sp>
      <p:sp>
        <p:nvSpPr>
          <p:cNvPr id="1048617" name="Shape 3"/>
          <p:cNvSpPr/>
          <p:nvPr/>
        </p:nvSpPr>
        <p:spPr>
          <a:xfrm>
            <a:off x="2037993" y="2648545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12126"/>
          </a:solidFill>
        </p:spPr>
      </p:sp>
      <p:sp>
        <p:nvSpPr>
          <p:cNvPr id="1048618" name="Text 4"/>
          <p:cNvSpPr/>
          <p:nvPr/>
        </p:nvSpPr>
        <p:spPr>
          <a:xfrm>
            <a:off x="2260163" y="2870716"/>
            <a:ext cx="2777490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Mass Spectrometry</a:t>
            </a:r>
            <a:endParaRPr dirty="0" sz="2187" lang="en-US"/>
          </a:p>
        </p:txBody>
      </p:sp>
      <p:sp>
        <p:nvSpPr>
          <p:cNvPr id="1048619" name="Text 5"/>
          <p:cNvSpPr/>
          <p:nvPr/>
        </p:nvSpPr>
        <p:spPr>
          <a:xfrm>
            <a:off x="2260163" y="3351133"/>
            <a:ext cx="472178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Mass spectrometry is a powerful analytical technique that identifies and quantifies proteins based on their mass-to-charge ratio.</a:t>
            </a:r>
            <a:endParaRPr dirty="0" sz="1750" lang="en-US"/>
          </a:p>
        </p:txBody>
      </p:sp>
      <p:sp>
        <p:nvSpPr>
          <p:cNvPr id="1048620" name="Shape 6"/>
          <p:cNvSpPr/>
          <p:nvPr/>
        </p:nvSpPr>
        <p:spPr>
          <a:xfrm>
            <a:off x="7426285" y="2648545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12126"/>
          </a:solidFill>
        </p:spPr>
      </p:sp>
      <p:sp>
        <p:nvSpPr>
          <p:cNvPr id="1048621" name="Text 7"/>
          <p:cNvSpPr/>
          <p:nvPr/>
        </p:nvSpPr>
        <p:spPr>
          <a:xfrm>
            <a:off x="7648456" y="2870716"/>
            <a:ext cx="3007043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Gel Electrophoresis</a:t>
            </a:r>
            <a:endParaRPr dirty="0" sz="2187" lang="en-US"/>
          </a:p>
        </p:txBody>
      </p:sp>
      <p:sp>
        <p:nvSpPr>
          <p:cNvPr id="1048622" name="Text 8"/>
          <p:cNvSpPr/>
          <p:nvPr/>
        </p:nvSpPr>
        <p:spPr>
          <a:xfrm>
            <a:off x="7648456" y="3351133"/>
            <a:ext cx="472178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Gel electrophoresis separates proteins based on their size and charge, enabling the analysis of complex protein mixtures.</a:t>
            </a:r>
            <a:endParaRPr dirty="0" sz="1750" lang="en-US"/>
          </a:p>
        </p:txBody>
      </p:sp>
      <p:sp>
        <p:nvSpPr>
          <p:cNvPr id="1048623" name="Shape 9"/>
          <p:cNvSpPr/>
          <p:nvPr/>
        </p:nvSpPr>
        <p:spPr>
          <a:xfrm>
            <a:off x="2037993" y="4795242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12126"/>
          </a:solidFill>
        </p:spPr>
      </p:sp>
      <p:sp>
        <p:nvSpPr>
          <p:cNvPr id="1048624" name="Text 10"/>
          <p:cNvSpPr/>
          <p:nvPr/>
        </p:nvSpPr>
        <p:spPr>
          <a:xfrm>
            <a:off x="2260163" y="5017413"/>
            <a:ext cx="2777490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Chromatography</a:t>
            </a:r>
            <a:endParaRPr dirty="0" sz="2187" lang="en-US"/>
          </a:p>
        </p:txBody>
      </p:sp>
      <p:sp>
        <p:nvSpPr>
          <p:cNvPr id="1048625" name="Text 11"/>
          <p:cNvSpPr/>
          <p:nvPr/>
        </p:nvSpPr>
        <p:spPr>
          <a:xfrm>
            <a:off x="2260163" y="5497830"/>
            <a:ext cx="472178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Chromatographic techniques, such as liquid chromatography, purify and fractionate proteins for further analysis.</a:t>
            </a:r>
            <a:endParaRPr dirty="0" sz="1750" lang="en-US"/>
          </a:p>
        </p:txBody>
      </p:sp>
      <p:sp>
        <p:nvSpPr>
          <p:cNvPr id="1048626" name="Shape 12"/>
          <p:cNvSpPr/>
          <p:nvPr/>
        </p:nvSpPr>
        <p:spPr>
          <a:xfrm>
            <a:off x="7426285" y="4795242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12126"/>
          </a:solidFill>
        </p:spPr>
      </p:sp>
      <p:sp>
        <p:nvSpPr>
          <p:cNvPr id="1048627" name="Text 13"/>
          <p:cNvSpPr/>
          <p:nvPr/>
        </p:nvSpPr>
        <p:spPr>
          <a:xfrm>
            <a:off x="7648456" y="5017413"/>
            <a:ext cx="2777490" cy="34718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Bioinformatics</a:t>
            </a:r>
            <a:endParaRPr dirty="0" sz="2187" lang="en-US"/>
          </a:p>
        </p:txBody>
      </p:sp>
      <p:sp>
        <p:nvSpPr>
          <p:cNvPr id="1048628" name="Text 14"/>
          <p:cNvSpPr/>
          <p:nvPr/>
        </p:nvSpPr>
        <p:spPr>
          <a:xfrm>
            <a:off x="7648456" y="5497830"/>
            <a:ext cx="472178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Bioinformatics tools and databases facilitate the storage, analysis, and interpretation of large-scale proteomic data.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8181B"/>
          </a:solidFill>
        </p:spPr>
      </p:sp>
      <p:sp>
        <p:nvSpPr>
          <p:cNvPr id="1048633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F0F10"/>
          </a:solidFill>
        </p:spPr>
      </p:sp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4" name="Text 3"/>
          <p:cNvSpPr/>
          <p:nvPr/>
        </p:nvSpPr>
        <p:spPr>
          <a:xfrm>
            <a:off x="2037993" y="1232059"/>
            <a:ext cx="7598212" cy="69437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468"/>
              </a:lnSpc>
              <a:buNone/>
            </a:pPr>
            <a:r>
              <a:rPr dirty="0" sz="4374" kern="0" lang="en-US" spc="-13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Challenges in Proteomics</a:t>
            </a:r>
            <a:endParaRPr dirty="0" sz="4374" lang="en-US"/>
          </a:p>
        </p:txBody>
      </p:sp>
      <p:sp>
        <p:nvSpPr>
          <p:cNvPr id="1048635" name="Shape 4"/>
          <p:cNvSpPr/>
          <p:nvPr/>
        </p:nvSpPr>
        <p:spPr>
          <a:xfrm>
            <a:off x="7301389" y="2259687"/>
            <a:ext cx="27742" cy="4737854"/>
          </a:xfrm>
          <a:prstGeom prst="rect"/>
          <a:solidFill>
            <a:srgbClr val="FF6BD8"/>
          </a:solidFill>
        </p:spPr>
      </p:sp>
      <p:sp>
        <p:nvSpPr>
          <p:cNvPr id="1048636" name="Shape 5"/>
          <p:cNvSpPr/>
          <p:nvPr/>
        </p:nvSpPr>
        <p:spPr>
          <a:xfrm>
            <a:off x="6287631" y="2745641"/>
            <a:ext cx="777597" cy="27742"/>
          </a:xfrm>
          <a:prstGeom prst="rect"/>
          <a:solidFill>
            <a:srgbClr val="FF6BD8"/>
          </a:solidFill>
        </p:spPr>
      </p:sp>
      <p:sp>
        <p:nvSpPr>
          <p:cNvPr id="1048637" name="Shape 6"/>
          <p:cNvSpPr/>
          <p:nvPr/>
        </p:nvSpPr>
        <p:spPr>
          <a:xfrm>
            <a:off x="7065228" y="250959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638" name="Text 7"/>
          <p:cNvSpPr/>
          <p:nvPr/>
        </p:nvSpPr>
        <p:spPr>
          <a:xfrm>
            <a:off x="7220129" y="2592943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1</a:t>
            </a:r>
            <a:endParaRPr dirty="0" sz="2624" lang="en-US"/>
          </a:p>
        </p:txBody>
      </p:sp>
      <p:sp>
        <p:nvSpPr>
          <p:cNvPr id="1048639" name="Text 8"/>
          <p:cNvSpPr/>
          <p:nvPr/>
        </p:nvSpPr>
        <p:spPr>
          <a:xfrm>
            <a:off x="3315653" y="2481858"/>
            <a:ext cx="2777490" cy="347186"/>
          </a:xfrm>
          <a:prstGeom prst="rect"/>
          <a:noFill/>
        </p:spPr>
        <p:txBody>
          <a:bodyPr anchor="t" rtlCol="0" wrap="none"/>
          <a:p>
            <a:pPr algn="r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Dynamic Range</a:t>
            </a:r>
            <a:endParaRPr dirty="0" sz="2187" lang="en-US"/>
          </a:p>
        </p:txBody>
      </p:sp>
      <p:sp>
        <p:nvSpPr>
          <p:cNvPr id="1048640" name="Text 9"/>
          <p:cNvSpPr/>
          <p:nvPr/>
        </p:nvSpPr>
        <p:spPr>
          <a:xfrm>
            <a:off x="2037993" y="2962275"/>
            <a:ext cx="4055150" cy="1333024"/>
          </a:xfrm>
          <a:prstGeom prst="rect"/>
          <a:noFill/>
        </p:spPr>
        <p:txBody>
          <a:bodyPr anchor="t" rtlCol="0" wrap="square"/>
          <a:p>
            <a:pPr algn="r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wide dynamic range of protein abundances in biological samples poses a significant challenge for comprehensive protein detection and quantification.</a:t>
            </a:r>
            <a:endParaRPr dirty="0" sz="1750" lang="en-US"/>
          </a:p>
        </p:txBody>
      </p:sp>
      <p:sp>
        <p:nvSpPr>
          <p:cNvPr id="1048641" name="Shape 10"/>
          <p:cNvSpPr/>
          <p:nvPr/>
        </p:nvSpPr>
        <p:spPr>
          <a:xfrm>
            <a:off x="7565172" y="3856494"/>
            <a:ext cx="777597" cy="27742"/>
          </a:xfrm>
          <a:prstGeom prst="rect"/>
          <a:solidFill>
            <a:srgbClr val="FF6BD8"/>
          </a:solidFill>
        </p:spPr>
      </p:sp>
      <p:sp>
        <p:nvSpPr>
          <p:cNvPr id="1048642" name="Shape 11"/>
          <p:cNvSpPr/>
          <p:nvPr/>
        </p:nvSpPr>
        <p:spPr>
          <a:xfrm>
            <a:off x="7065228" y="36204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643" name="Text 12"/>
          <p:cNvSpPr/>
          <p:nvPr/>
        </p:nvSpPr>
        <p:spPr>
          <a:xfrm>
            <a:off x="7220129" y="3703796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2</a:t>
            </a:r>
            <a:endParaRPr dirty="0" sz="2624" lang="en-US"/>
          </a:p>
        </p:txBody>
      </p:sp>
      <p:sp>
        <p:nvSpPr>
          <p:cNvPr id="1048644" name="Text 13"/>
          <p:cNvSpPr/>
          <p:nvPr/>
        </p:nvSpPr>
        <p:spPr>
          <a:xfrm>
            <a:off x="8537258" y="3592711"/>
            <a:ext cx="2777490" cy="34718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Sample Complexity</a:t>
            </a:r>
            <a:endParaRPr dirty="0" sz="2187" lang="en-US"/>
          </a:p>
        </p:txBody>
      </p:sp>
      <p:sp>
        <p:nvSpPr>
          <p:cNvPr id="1048645" name="Text 14"/>
          <p:cNvSpPr/>
          <p:nvPr/>
        </p:nvSpPr>
        <p:spPr>
          <a:xfrm>
            <a:off x="8537258" y="4073128"/>
            <a:ext cx="4055150" cy="133302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Biological samples often contain a vast number of proteins, requiring advanced separation and identification techniques to analyze the complete proteome.</a:t>
            </a:r>
            <a:endParaRPr dirty="0" sz="1750" lang="en-US"/>
          </a:p>
        </p:txBody>
      </p:sp>
      <p:sp>
        <p:nvSpPr>
          <p:cNvPr id="1048646" name="Shape 15"/>
          <p:cNvSpPr/>
          <p:nvPr/>
        </p:nvSpPr>
        <p:spPr>
          <a:xfrm>
            <a:off x="6287631" y="5225594"/>
            <a:ext cx="777597" cy="27742"/>
          </a:xfrm>
          <a:prstGeom prst="rect"/>
          <a:solidFill>
            <a:srgbClr val="FF6BD8"/>
          </a:solidFill>
        </p:spPr>
      </p:sp>
      <p:sp>
        <p:nvSpPr>
          <p:cNvPr id="1048647" name="Shape 16"/>
          <p:cNvSpPr/>
          <p:nvPr/>
        </p:nvSpPr>
        <p:spPr>
          <a:xfrm>
            <a:off x="7065228" y="498955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</p:spPr>
      </p:sp>
      <p:sp>
        <p:nvSpPr>
          <p:cNvPr id="1048648" name="Text 17"/>
          <p:cNvSpPr/>
          <p:nvPr/>
        </p:nvSpPr>
        <p:spPr>
          <a:xfrm>
            <a:off x="7220129" y="5072896"/>
            <a:ext cx="190024" cy="33325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624"/>
              </a:lnSpc>
              <a:buNone/>
            </a:pPr>
            <a:r>
              <a:rPr dirty="0" sz="2624" kern="0" lang="en-US" spc="-79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3</a:t>
            </a:r>
            <a:endParaRPr dirty="0" sz="2624" lang="en-US"/>
          </a:p>
        </p:txBody>
      </p:sp>
      <p:sp>
        <p:nvSpPr>
          <p:cNvPr id="1048649" name="Text 18"/>
          <p:cNvSpPr/>
          <p:nvPr/>
        </p:nvSpPr>
        <p:spPr>
          <a:xfrm>
            <a:off x="2769632" y="4961811"/>
            <a:ext cx="3323511" cy="347186"/>
          </a:xfrm>
          <a:prstGeom prst="rect"/>
          <a:noFill/>
        </p:spPr>
        <p:txBody>
          <a:bodyPr anchor="t" rtlCol="0" wrap="none"/>
          <a:p>
            <a:pPr algn="r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Protein Modifications</a:t>
            </a:r>
            <a:endParaRPr dirty="0" sz="2187" lang="en-US"/>
          </a:p>
        </p:txBody>
      </p:sp>
      <p:sp>
        <p:nvSpPr>
          <p:cNvPr id="1048650" name="Text 19"/>
          <p:cNvSpPr/>
          <p:nvPr/>
        </p:nvSpPr>
        <p:spPr>
          <a:xfrm>
            <a:off x="2037993" y="5442228"/>
            <a:ext cx="4055150" cy="1333024"/>
          </a:xfrm>
          <a:prstGeom prst="rect"/>
          <a:noFill/>
        </p:spPr>
        <p:txBody>
          <a:bodyPr anchor="t" rtlCol="0" wrap="square"/>
          <a:p>
            <a:pPr algn="r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Post-translational modifications of proteins can affect their structure, function, and interactions, adding complexity to proteomic analysis.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 2"/>
          <p:cNvSpPr/>
          <p:nvPr/>
        </p:nvSpPr>
        <p:spPr>
          <a:xfrm>
            <a:off x="2037993" y="1909643"/>
            <a:ext cx="6331863" cy="69437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468"/>
              </a:lnSpc>
              <a:buNone/>
            </a:pPr>
            <a:r>
              <a:rPr dirty="0" sz="4374" kern="0" lang="en-US" spc="-131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Future of Proteomics</a:t>
            </a:r>
            <a:endParaRPr dirty="0" sz="4374" lang="en-US"/>
          </a:p>
        </p:txBody>
      </p:sp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37993" y="3048357"/>
            <a:ext cx="555427" cy="555427"/>
          </a:xfrm>
          <a:prstGeom prst="rect"/>
        </p:spPr>
      </p:pic>
      <p:sp>
        <p:nvSpPr>
          <p:cNvPr id="1048655" name="Text 3"/>
          <p:cNvSpPr/>
          <p:nvPr/>
        </p:nvSpPr>
        <p:spPr>
          <a:xfrm>
            <a:off x="2037993" y="3825954"/>
            <a:ext cx="3295888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Technological Advancements</a:t>
            </a:r>
            <a:endParaRPr dirty="0" sz="2187" lang="en-US"/>
          </a:p>
        </p:txBody>
      </p:sp>
      <p:sp>
        <p:nvSpPr>
          <p:cNvPr id="1048656" name="Text 4"/>
          <p:cNvSpPr/>
          <p:nvPr/>
        </p:nvSpPr>
        <p:spPr>
          <a:xfrm>
            <a:off x="2037993" y="4653558"/>
            <a:ext cx="329588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Continued improvements in mass spectrometry, bioinformatics, and other proteomic technologies will drive a deeper understanding of biological systems.</a:t>
            </a:r>
            <a:endParaRPr dirty="0" sz="1750" lang="en-US"/>
          </a:p>
        </p:txBody>
      </p:sp>
      <p:pic>
        <p:nvPicPr>
          <p:cNvPr id="2097162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667137" y="3048357"/>
            <a:ext cx="555427" cy="555427"/>
          </a:xfrm>
          <a:prstGeom prst="rect"/>
        </p:spPr>
      </p:pic>
      <p:sp>
        <p:nvSpPr>
          <p:cNvPr id="1048657" name="Text 5"/>
          <p:cNvSpPr/>
          <p:nvPr/>
        </p:nvSpPr>
        <p:spPr>
          <a:xfrm>
            <a:off x="5667137" y="3825954"/>
            <a:ext cx="3296007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Personalized Medicine</a:t>
            </a:r>
            <a:endParaRPr dirty="0" sz="2187" lang="en-US"/>
          </a:p>
        </p:txBody>
      </p:sp>
      <p:sp>
        <p:nvSpPr>
          <p:cNvPr id="1048658" name="Text 6"/>
          <p:cNvSpPr/>
          <p:nvPr/>
        </p:nvSpPr>
        <p:spPr>
          <a:xfrm>
            <a:off x="5667137" y="4653558"/>
            <a:ext cx="3296007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will play a pivotal role in the development of personalized therapies and the implementation of precision healthcare.</a:t>
            </a:r>
            <a:endParaRPr dirty="0" sz="1750" lang="en-US"/>
          </a:p>
        </p:txBody>
      </p:sp>
      <p:pic>
        <p:nvPicPr>
          <p:cNvPr id="2097163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296400" y="3048357"/>
            <a:ext cx="555427" cy="555427"/>
          </a:xfrm>
          <a:prstGeom prst="rect"/>
        </p:spPr>
      </p:pic>
      <p:sp>
        <p:nvSpPr>
          <p:cNvPr id="1048659" name="Text 7"/>
          <p:cNvSpPr/>
          <p:nvPr/>
        </p:nvSpPr>
        <p:spPr>
          <a:xfrm>
            <a:off x="9296400" y="3825954"/>
            <a:ext cx="3296007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kern="0" lang="en-US" spc="-6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Integrative Approaches</a:t>
            </a:r>
            <a:endParaRPr dirty="0" sz="2187" lang="en-US"/>
          </a:p>
        </p:txBody>
      </p:sp>
      <p:sp>
        <p:nvSpPr>
          <p:cNvPr id="1048660" name="Text 8"/>
          <p:cNvSpPr/>
          <p:nvPr/>
        </p:nvSpPr>
        <p:spPr>
          <a:xfrm>
            <a:off x="9296400" y="4653558"/>
            <a:ext cx="3296007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Combining proteomics with other "-omics" disciplines, such as genomics and metabolomics, will provide a more comprehensive view of biological processes.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8181B"/>
          </a:solidFill>
        </p:spPr>
      </p:sp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61388"/>
            <a:ext cx="14630400" cy="2722641"/>
          </a:xfrm>
          <a:prstGeom prst="rect"/>
        </p:spPr>
      </p:pic>
      <p:sp>
        <p:nvSpPr>
          <p:cNvPr id="1048665" name="Text 2"/>
          <p:cNvSpPr/>
          <p:nvPr/>
        </p:nvSpPr>
        <p:spPr>
          <a:xfrm>
            <a:off x="2643545" y="2999661"/>
            <a:ext cx="4917519" cy="6146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40"/>
              </a:lnSpc>
              <a:buNone/>
            </a:pPr>
            <a:r>
              <a:rPr dirty="0" sz="3872" kern="0" lang="en-US" spc="-116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Conclusion</a:t>
            </a:r>
            <a:endParaRPr dirty="0" sz="3872" lang="en-US"/>
          </a:p>
        </p:txBody>
      </p:sp>
      <p:pic>
        <p:nvPicPr>
          <p:cNvPr id="2097166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43545" y="3909298"/>
            <a:ext cx="3114318" cy="786765"/>
          </a:xfrm>
          <a:prstGeom prst="rect"/>
        </p:spPr>
      </p:pic>
      <p:sp>
        <p:nvSpPr>
          <p:cNvPr id="1048666" name="Text 3"/>
          <p:cNvSpPr/>
          <p:nvPr/>
        </p:nvSpPr>
        <p:spPr>
          <a:xfrm>
            <a:off x="2840236" y="4991100"/>
            <a:ext cx="2720935" cy="61460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420"/>
              </a:lnSpc>
              <a:buNone/>
            </a:pPr>
            <a:r>
              <a:rPr dirty="0" sz="1936" kern="0" lang="en-US" spc="-58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Comprehensive Understanding</a:t>
            </a:r>
            <a:endParaRPr dirty="0" sz="1936" lang="en-US"/>
          </a:p>
        </p:txBody>
      </p:sp>
      <p:sp>
        <p:nvSpPr>
          <p:cNvPr id="1048667" name="Text 4"/>
          <p:cNvSpPr/>
          <p:nvPr/>
        </p:nvSpPr>
        <p:spPr>
          <a:xfrm>
            <a:off x="2840236" y="5723692"/>
            <a:ext cx="2720935" cy="118014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323"/>
              </a:lnSpc>
              <a:buNone/>
            </a:pPr>
            <a:r>
              <a:rPr dirty="0" sz="1549" kern="0" lang="en-US" spc="-3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Proteomics has revolutionized our understanding of the complex web of biological processes that underpin life.</a:t>
            </a:r>
            <a:endParaRPr dirty="0" sz="1549" lang="en-US"/>
          </a:p>
        </p:txBody>
      </p:sp>
      <p:pic>
        <p:nvPicPr>
          <p:cNvPr id="2097167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57863" y="3909298"/>
            <a:ext cx="3114437" cy="786765"/>
          </a:xfrm>
          <a:prstGeom prst="rect"/>
        </p:spPr>
      </p:pic>
      <p:sp>
        <p:nvSpPr>
          <p:cNvPr id="1048668" name="Text 5"/>
          <p:cNvSpPr/>
          <p:nvPr/>
        </p:nvSpPr>
        <p:spPr>
          <a:xfrm>
            <a:off x="5954554" y="4991100"/>
            <a:ext cx="2721054" cy="61460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420"/>
              </a:lnSpc>
              <a:buNone/>
            </a:pPr>
            <a:r>
              <a:rPr dirty="0" sz="1936" kern="0" lang="en-US" spc="-58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Innovative Solutions</a:t>
            </a:r>
            <a:endParaRPr dirty="0" sz="1936" lang="en-US"/>
          </a:p>
        </p:txBody>
      </p:sp>
      <p:sp>
        <p:nvSpPr>
          <p:cNvPr id="1048669" name="Text 6"/>
          <p:cNvSpPr/>
          <p:nvPr/>
        </p:nvSpPr>
        <p:spPr>
          <a:xfrm>
            <a:off x="5954554" y="5723692"/>
            <a:ext cx="2721054" cy="177022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323"/>
              </a:lnSpc>
              <a:buNone/>
            </a:pPr>
            <a:r>
              <a:rPr dirty="0" sz="1549" kern="0" lang="en-US" spc="-3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insights gained from proteomics research will continue to drive the development of innovative diagnostic tools and therapeutic interventions.</a:t>
            </a:r>
            <a:endParaRPr dirty="0" sz="1549" lang="en-US"/>
          </a:p>
        </p:txBody>
      </p:sp>
      <p:pic>
        <p:nvPicPr>
          <p:cNvPr id="2097168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872299" y="3909298"/>
            <a:ext cx="3114437" cy="786765"/>
          </a:xfrm>
          <a:prstGeom prst="rect"/>
        </p:spPr>
      </p:pic>
      <p:sp>
        <p:nvSpPr>
          <p:cNvPr id="1048670" name="Text 7"/>
          <p:cNvSpPr/>
          <p:nvPr/>
        </p:nvSpPr>
        <p:spPr>
          <a:xfrm>
            <a:off x="9068991" y="4991100"/>
            <a:ext cx="2721054" cy="61460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420"/>
              </a:lnSpc>
              <a:buNone/>
            </a:pPr>
            <a:r>
              <a:rPr dirty="0" sz="1936" kern="0" lang="en-US" spc="-58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Transformative Potential</a:t>
            </a:r>
            <a:endParaRPr dirty="0" sz="1936" lang="en-US"/>
          </a:p>
        </p:txBody>
      </p:sp>
      <p:sp>
        <p:nvSpPr>
          <p:cNvPr id="1048671" name="Text 8"/>
          <p:cNvSpPr/>
          <p:nvPr/>
        </p:nvSpPr>
        <p:spPr>
          <a:xfrm>
            <a:off x="9068991" y="5723692"/>
            <a:ext cx="2721054" cy="147518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323"/>
              </a:lnSpc>
              <a:buNone/>
            </a:pPr>
            <a:r>
              <a:rPr dirty="0" sz="1549" kern="0" lang="en-US" spc="-3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 the field of proteomics continues to evolve, it holds immense promise for advancing human health and unlocking the mysteries of life.</a:t>
            </a:r>
            <a:endParaRPr dirty="0" sz="1549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2024-06-16T08:38:55Z</dcterms:created>
  <dcterms:modified xsi:type="dcterms:W3CDTF">2024-06-18T02:24:42Z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5e446e6b4fd34a0baecf8b089ff21288</vt:lpwstr>
  </property>
</Properties>
</file>