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autoCompressPictures="0" saveSubsetFonts="1">
  <p:sldMasterIdLst>
    <p:sldMasterId id="2147483648" r:id="rId1"/>
  </p:sldMasterIdLst>
  <p:notesMasterIdLst>
    <p:notesMasterId r:id="rId2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y="8229600" cx="14630400"/>
  <p:notesSz cx="8229600" cy="14630400"/>
  <p:defaultTextStyle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tableStyles" Target="tableStyles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2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0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048671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1048672" name="Slide Image Placeholder 3"/>
          <p:cNvSpPr>
            <a:spLocks noChangeAspect="1" noRot="1" noGrp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/>
          <a:noFill/>
          <a:ln w="12700">
            <a:solidFill>
              <a:prstClr val="black"/>
            </a:solidFill>
          </a:ln>
        </p:spPr>
        <p:txBody>
          <a:bodyPr anchor="ctr" bIns="45720" lIns="91440" rIns="91440" rtlCol="0" tIns="45720" vert="horz"/>
          <a:p>
            <a:endParaRPr lang="en-US"/>
          </a:p>
        </p:txBody>
      </p:sp>
      <p:sp>
        <p:nvSpPr>
          <p:cNvPr id="1048673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/>
        </p:spPr>
        <p:txBody>
          <a:bodyPr bIns="45720" lIns="91440" rIns="91440" rtlCol="0" tIns="45720" vert="horz"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74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048675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defTabSz="914400" eaLnBrk="1" hangingPunct="1" latinLnBrk="0" marL="0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</file>

<file path=ppt/notesSlides/_rels/notesSlide2.xml.rels><?xml version="1.0" encoding="UTF-8" standalone="yes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</file>

<file path=ppt/notesSlides/_rels/notesSlide3.xml.rels><?xml version="1.0" encoding="UTF-8" standalone="yes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</file>

<file path=ppt/notesSlides/_rels/notesSlide4.xml.rels><?xml version="1.0" encoding="UTF-8" standalone="yes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</file>

<file path=ppt/notesSlides/_rels/notesSlide5.xml.rels><?xml version="1.0" encoding="UTF-8" standalone="yes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</file>

<file path=ppt/notesSlides/_rels/notesSlide6.xml.rels><?xml version="1.0" encoding="UTF-8" standalone="yes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</file>

<file path=ppt/notesSlides/_rels/notesSlide7.xml.rels><?xml version="1.0" encoding="UTF-8" standalone="yes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2" name="Slide Image Placeholder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5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dirty="0" lang="en-US"/>
              <a:t/>
            </a:r>
            <a:endParaRPr dirty="0" lang="en-US"/>
          </a:p>
        </p:txBody>
      </p:sp>
      <p:sp>
        <p:nvSpPr>
          <p:cNvPr id="104858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Slide Image Placeholder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5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dirty="0" lang="en-US"/>
              <a:t/>
            </a:r>
            <a:endParaRPr dirty="0" lang="en-US"/>
          </a:p>
        </p:txBody>
      </p:sp>
      <p:sp>
        <p:nvSpPr>
          <p:cNvPr id="104860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Slide Image Placeholder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0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dirty="0" lang="en-US"/>
              <a:t/>
            </a:r>
            <a:endParaRPr dirty="0" lang="en-US"/>
          </a:p>
        </p:txBody>
      </p:sp>
      <p:sp>
        <p:nvSpPr>
          <p:cNvPr id="104861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9" name="Slide Image Placeholder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30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dirty="0" lang="en-US"/>
              <a:t/>
            </a:r>
            <a:endParaRPr dirty="0" lang="en-US"/>
          </a:p>
        </p:txBody>
      </p:sp>
      <p:sp>
        <p:nvSpPr>
          <p:cNvPr id="1048631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9" name="Slide Image Placeholder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40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dirty="0" lang="en-US"/>
              <a:t/>
            </a:r>
            <a:endParaRPr dirty="0" lang="en-US"/>
          </a:p>
        </p:txBody>
      </p:sp>
      <p:sp>
        <p:nvSpPr>
          <p:cNvPr id="1048641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5" name="Slide Image Placeholder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56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dirty="0" lang="en-US"/>
              <a:t/>
            </a:r>
            <a:endParaRPr dirty="0" lang="en-US"/>
          </a:p>
        </p:txBody>
      </p:sp>
      <p:sp>
        <p:nvSpPr>
          <p:cNvPr id="104865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7" name="Slide Image Placeholder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68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dirty="0" lang="en-US"/>
              <a:t/>
            </a:r>
            <a:endParaRPr dirty="0" lang="en-US"/>
          </a:p>
        </p:txBody>
      </p:sp>
      <p:sp>
        <p:nvSpPr>
          <p:cNvPr id="104866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</p:sldLayoutIdLst>
  <p:hf dt="0" ftr="0" hdr="0" sldNum="0"/>
  <p:txStyles>
    <p:titleStyle>
      <a:lvl1pPr algn="ctr" defTabSz="914400" eaLnBrk="1" hangingPunct="1" latinLnBrk="0" rtl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342900" latinLnBrk="0" marL="342900" rtl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85750" latinLnBrk="0" marL="742950" rtl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5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xmlns:r="http://schemas.openxmlformats.org/officeDocument/2006/relationships" r:embed="rId1"/>
          <a:stretch>
            <a:fillRect/>
          </a:stretch>
        </a:blipFill>
      </p:bgPr>
    </p:bg>
    <p:spTree>
      <p:nvGrpSpPr>
        <p:cNvPr id="1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"/>
          <p:cNvSpPr txBox="1"/>
          <p:nvPr/>
        </p:nvSpPr>
        <p:spPr>
          <a:xfrm>
            <a:off x="10929588" y="6279556"/>
            <a:ext cx="4572000" cy="1348740"/>
          </a:xfrm>
          <a:prstGeom prst="rect"/>
        </p:spPr>
        <p:txBody>
          <a:bodyPr rtlCol="0" wrap="square">
            <a:spAutoFit/>
          </a:bodyPr>
          <a:p>
            <a:r>
              <a:rPr sz="2800" lang="en-US">
                <a:solidFill>
                  <a:srgbClr val="92D04F"/>
                </a:solidFill>
              </a:rPr>
              <a:t>C</a:t>
            </a:r>
            <a:r>
              <a:rPr sz="2800" lang="en-US">
                <a:solidFill>
                  <a:srgbClr val="92D04F"/>
                </a:solidFill>
              </a:rPr>
              <a:t>o</a:t>
            </a:r>
            <a:r>
              <a:rPr sz="2800" lang="en-US">
                <a:solidFill>
                  <a:srgbClr val="92D04F"/>
                </a:solidFill>
              </a:rPr>
              <a:t>nducted </a:t>
            </a:r>
            <a:r>
              <a:rPr sz="2800" lang="en-IN">
                <a:solidFill>
                  <a:srgbClr val="92D04F"/>
                </a:solidFill>
              </a:rPr>
              <a:t>BY 
SIR.RAMESH (HOD)
M.SC M.PHIL</a:t>
            </a:r>
            <a:endParaRPr sz="2800" lang="en-IN">
              <a:solidFill>
                <a:srgbClr val="92D04F"/>
              </a:solidFill>
            </a:endParaRPr>
          </a:p>
        </p:txBody>
      </p:sp>
      <p:sp>
        <p:nvSpPr>
          <p:cNvPr id="1048577" name=""/>
          <p:cNvSpPr txBox="1"/>
          <p:nvPr/>
        </p:nvSpPr>
        <p:spPr>
          <a:xfrm>
            <a:off x="420035" y="496046"/>
            <a:ext cx="13453089" cy="2072641"/>
          </a:xfrm>
          <a:prstGeom prst="rect"/>
        </p:spPr>
        <p:txBody>
          <a:bodyPr rtlCol="0" wrap="square">
            <a:spAutoFit/>
          </a:bodyPr>
          <a:p>
            <a:r>
              <a:rPr sz="4400" lang="en-IN">
                <a:solidFill>
                  <a:srgbClr val="02A5E3"/>
                </a:solidFill>
              </a:rPr>
              <a:t>DANTULARI NARAYANA RAJA COLLEGE
(AUTONOMUS)
</a:t>
            </a:r>
            <a:endParaRPr sz="4400" lang="en-IN">
              <a:solidFill>
                <a:srgbClr val="02A5E3"/>
              </a:solidFill>
            </a:endParaRPr>
          </a:p>
        </p:txBody>
      </p:sp>
      <p:sp>
        <p:nvSpPr>
          <p:cNvPr id="1048578" name=""/>
          <p:cNvSpPr txBox="1"/>
          <p:nvPr/>
        </p:nvSpPr>
        <p:spPr>
          <a:xfrm>
            <a:off x="420035" y="3838651"/>
            <a:ext cx="14378156" cy="1170941"/>
          </a:xfrm>
          <a:prstGeom prst="rect"/>
        </p:spPr>
        <p:txBody>
          <a:bodyPr rtlCol="0" wrap="square">
            <a:spAutoFit/>
          </a:bodyPr>
          <a:p>
            <a:r>
              <a:rPr b="1" sz="7200" lang="en-IN">
                <a:solidFill>
                  <a:srgbClr val="BF0000"/>
                </a:solidFill>
              </a:rPr>
              <a:t>ADIKAVI NANNAYA UNIVERSITY</a:t>
            </a:r>
            <a:endParaRPr b="1" sz="7200" lang="en-IN">
              <a:solidFill>
                <a:srgbClr val="B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0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20796494">
            <a:off x="2986925" y="1219053"/>
            <a:ext cx="8988431" cy="6013532"/>
          </a:xfrm>
          <a:prstGeom prst="rect"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xmlns:r="http://schemas.openxmlformats.org/officeDocument/2006/relationships" r:embed="rId1"/>
          <a:stretch>
            <a:fillRect/>
          </a:stretch>
        </a:blipFill>
      </p:bgPr>
    </p:bg>
    <p:spTree>
      <p:nvGrpSpPr>
        <p:cNvPr id="1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Image 0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/>
        </p:spPr>
      </p:pic>
      <p:pic>
        <p:nvPicPr>
          <p:cNvPr id="2097153" name="Image 1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21600000">
            <a:off x="9279278" y="492886"/>
            <a:ext cx="5335126" cy="7386389"/>
          </a:xfrm>
          <a:prstGeom prst="rect"/>
        </p:spPr>
      </p:pic>
      <p:sp>
        <p:nvSpPr>
          <p:cNvPr id="1048579" name="Text 1"/>
          <p:cNvSpPr/>
          <p:nvPr/>
        </p:nvSpPr>
        <p:spPr>
          <a:xfrm>
            <a:off x="833199" y="1524953"/>
            <a:ext cx="7477601" cy="2874645"/>
          </a:xfrm>
          <a:prstGeom prst="rect"/>
          <a:noFill/>
        </p:spPr>
        <p:txBody>
          <a:bodyPr anchor="t" rtlCol="0" wrap="square"/>
          <a:p>
            <a:pPr indent="0" marL="0">
              <a:lnSpc>
                <a:spcPts val="7545"/>
              </a:lnSpc>
              <a:buNone/>
            </a:pPr>
            <a:r>
              <a:rPr dirty="0" sz="6036" lang="en-US">
                <a:solidFill>
                  <a:srgbClr val="AE8625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Introduction to Sequence Alignment</a:t>
            </a:r>
            <a:endParaRPr dirty="0" sz="6036" lang="en-US"/>
          </a:p>
        </p:txBody>
      </p:sp>
      <p:sp>
        <p:nvSpPr>
          <p:cNvPr id="1048580" name="Text 2"/>
          <p:cNvSpPr/>
          <p:nvPr/>
        </p:nvSpPr>
        <p:spPr>
          <a:xfrm>
            <a:off x="1666399" y="3733085"/>
            <a:ext cx="7477601" cy="1819120"/>
          </a:xfrm>
          <a:prstGeom prst="rect"/>
          <a:noFill/>
        </p:spPr>
        <p:txBody>
          <a:bodyPr anchor="t" rtlCol="0" wrap="square"/>
          <a:p>
            <a:pPr indent="0" marL="0">
              <a:lnSpc>
                <a:spcPts val="2624"/>
              </a:lnSpc>
              <a:buNone/>
            </a:pPr>
            <a:r>
              <a:rPr dirty="0" sz="1750" lang="en-US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Sequence alignment is a fundamental technique in bioinformatics that compares DNA, RNA, or protein sequences to identify similarities and differences. It's crucial for understanding evolutionary relationships, predicting protein structure, and detecting genetic variations.</a:t>
            </a:r>
            <a:endParaRPr dirty="0" sz="1750" lang="en-US"/>
          </a:p>
        </p:txBody>
      </p:sp>
      <p:sp>
        <p:nvSpPr>
          <p:cNvPr id="1048581" name="Shape 3"/>
          <p:cNvSpPr/>
          <p:nvPr/>
        </p:nvSpPr>
        <p:spPr>
          <a:xfrm>
            <a:off x="833199" y="6332458"/>
            <a:ext cx="355402" cy="355402"/>
          </a:xfrm>
          <a:prstGeom prst="roundRect">
            <a:avLst>
              <a:gd name="adj" fmla="val 25726039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2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Image 0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/>
        </p:spPr>
      </p:pic>
      <p:pic>
        <p:nvPicPr>
          <p:cNvPr id="2097155" name="Image 1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10205928" y="842537"/>
            <a:ext cx="4072450" cy="7021302"/>
          </a:xfrm>
          <a:prstGeom prst="rect"/>
        </p:spPr>
      </p:pic>
      <p:sp>
        <p:nvSpPr>
          <p:cNvPr id="1048585" name="Text 1"/>
          <p:cNvSpPr/>
          <p:nvPr/>
        </p:nvSpPr>
        <p:spPr>
          <a:xfrm>
            <a:off x="833199" y="1759744"/>
            <a:ext cx="5554980" cy="694373"/>
          </a:xfrm>
          <a:prstGeom prst="rect"/>
          <a:noFill/>
        </p:spPr>
        <p:txBody>
          <a:bodyPr anchor="t" rtlCol="0" wrap="none"/>
          <a:p>
            <a:pPr indent="0" marL="0">
              <a:lnSpc>
                <a:spcPts val="5468"/>
              </a:lnSpc>
              <a:buNone/>
            </a:pPr>
            <a:r>
              <a:rPr dirty="0" sz="4374" lang="en-US">
                <a:solidFill>
                  <a:srgbClr val="AE8625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What is Homology?</a:t>
            </a:r>
            <a:endParaRPr dirty="0" sz="4374" lang="en-US"/>
          </a:p>
        </p:txBody>
      </p:sp>
      <p:sp>
        <p:nvSpPr>
          <p:cNvPr id="1048586" name="Shape 2"/>
          <p:cNvSpPr/>
          <p:nvPr/>
        </p:nvSpPr>
        <p:spPr>
          <a:xfrm>
            <a:off x="833199" y="3037284"/>
            <a:ext cx="499943" cy="499943"/>
          </a:xfrm>
          <a:prstGeom prst="roundRect">
            <a:avLst>
              <a:gd name="adj" fmla="val 13333"/>
            </a:avLst>
          </a:prstGeom>
          <a:solidFill>
            <a:srgbClr val="2D3033"/>
          </a:solidFill>
        </p:spPr>
      </p:sp>
      <p:sp>
        <p:nvSpPr>
          <p:cNvPr id="1048587" name="Text 3"/>
          <p:cNvSpPr/>
          <p:nvPr/>
        </p:nvSpPr>
        <p:spPr>
          <a:xfrm>
            <a:off x="1025604" y="3120628"/>
            <a:ext cx="115014" cy="333256"/>
          </a:xfrm>
          <a:prstGeom prst="rect"/>
          <a:noFill/>
        </p:spPr>
        <p:txBody>
          <a:bodyPr anchor="t" rtlCol="0" wrap="none"/>
          <a:p>
            <a:pPr algn="ctr" indent="0" marL="0">
              <a:lnSpc>
                <a:spcPts val="2624"/>
              </a:lnSpc>
              <a:buNone/>
            </a:pPr>
            <a:r>
              <a:rPr dirty="0" sz="2624" lang="en-US">
                <a:solidFill>
                  <a:srgbClr val="AE8625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1</a:t>
            </a:r>
            <a:endParaRPr dirty="0" sz="2624" lang="en-US"/>
          </a:p>
        </p:txBody>
      </p:sp>
      <p:sp>
        <p:nvSpPr>
          <p:cNvPr id="1048588" name="Text 4"/>
          <p:cNvSpPr/>
          <p:nvPr/>
        </p:nvSpPr>
        <p:spPr>
          <a:xfrm>
            <a:off x="1555313" y="3037284"/>
            <a:ext cx="3384709" cy="347186"/>
          </a:xfrm>
          <a:prstGeom prst="rect"/>
          <a:noFill/>
        </p:spPr>
        <p:txBody>
          <a:bodyPr anchor="t" rtlCol="0" wrap="none"/>
          <a:p>
            <a:pPr indent="0" marL="0">
              <a:lnSpc>
                <a:spcPts val="2734"/>
              </a:lnSpc>
              <a:buNone/>
            </a:pPr>
            <a:r>
              <a:rPr dirty="0" sz="2187" lang="en-US">
                <a:solidFill>
                  <a:srgbClr val="AE8625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Evolutionary Relatedness</a:t>
            </a:r>
            <a:endParaRPr dirty="0" sz="2187" lang="en-US"/>
          </a:p>
        </p:txBody>
      </p:sp>
      <p:sp>
        <p:nvSpPr>
          <p:cNvPr id="1048589" name="Text 5"/>
          <p:cNvSpPr/>
          <p:nvPr/>
        </p:nvSpPr>
        <p:spPr>
          <a:xfrm>
            <a:off x="1555313" y="3517702"/>
            <a:ext cx="3820001" cy="1333024"/>
          </a:xfrm>
          <a:prstGeom prst="rect"/>
          <a:noFill/>
        </p:spPr>
        <p:txBody>
          <a:bodyPr anchor="t" rtlCol="0" wrap="square"/>
          <a:p>
            <a:pPr indent="0" marL="0">
              <a:lnSpc>
                <a:spcPts val="2624"/>
              </a:lnSpc>
              <a:buNone/>
            </a:pPr>
            <a:r>
              <a:rPr dirty="0" sz="1750" lang="en-US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Homologous sequences share a common evolutionary ancestor, indicating they are evolutionarily related.</a:t>
            </a:r>
            <a:endParaRPr dirty="0" sz="1750" lang="en-US"/>
          </a:p>
        </p:txBody>
      </p:sp>
      <p:sp>
        <p:nvSpPr>
          <p:cNvPr id="1048590" name="Shape 6"/>
          <p:cNvSpPr/>
          <p:nvPr/>
        </p:nvSpPr>
        <p:spPr>
          <a:xfrm>
            <a:off x="5597485" y="3037284"/>
            <a:ext cx="499943" cy="499943"/>
          </a:xfrm>
          <a:prstGeom prst="roundRect">
            <a:avLst>
              <a:gd name="adj" fmla="val 13333"/>
            </a:avLst>
          </a:prstGeom>
          <a:solidFill>
            <a:srgbClr val="2D3033"/>
          </a:solidFill>
        </p:spPr>
      </p:sp>
      <p:sp>
        <p:nvSpPr>
          <p:cNvPr id="1048591" name="Text 7"/>
          <p:cNvSpPr/>
          <p:nvPr/>
        </p:nvSpPr>
        <p:spPr>
          <a:xfrm>
            <a:off x="5745242" y="3120628"/>
            <a:ext cx="204311" cy="333256"/>
          </a:xfrm>
          <a:prstGeom prst="rect"/>
          <a:noFill/>
        </p:spPr>
        <p:txBody>
          <a:bodyPr anchor="t" rtlCol="0" wrap="none"/>
          <a:p>
            <a:pPr algn="ctr" indent="0" marL="0">
              <a:lnSpc>
                <a:spcPts val="2624"/>
              </a:lnSpc>
              <a:buNone/>
            </a:pPr>
            <a:r>
              <a:rPr dirty="0" sz="2624" lang="en-US">
                <a:solidFill>
                  <a:srgbClr val="AE8625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2</a:t>
            </a:r>
            <a:endParaRPr dirty="0" sz="2624" lang="en-US"/>
          </a:p>
        </p:txBody>
      </p:sp>
      <p:sp>
        <p:nvSpPr>
          <p:cNvPr id="1048592" name="Text 8"/>
          <p:cNvSpPr/>
          <p:nvPr/>
        </p:nvSpPr>
        <p:spPr>
          <a:xfrm>
            <a:off x="6319599" y="3037284"/>
            <a:ext cx="2777490" cy="347186"/>
          </a:xfrm>
          <a:prstGeom prst="rect"/>
          <a:noFill/>
        </p:spPr>
        <p:txBody>
          <a:bodyPr anchor="t" rtlCol="0" wrap="none"/>
          <a:p>
            <a:pPr indent="0" marL="0">
              <a:lnSpc>
                <a:spcPts val="2734"/>
              </a:lnSpc>
              <a:buNone/>
            </a:pPr>
            <a:r>
              <a:rPr dirty="0" sz="2187" lang="en-US">
                <a:solidFill>
                  <a:srgbClr val="AE8625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Structural Similarity</a:t>
            </a:r>
            <a:endParaRPr dirty="0" sz="2187" lang="en-US"/>
          </a:p>
        </p:txBody>
      </p:sp>
      <p:sp>
        <p:nvSpPr>
          <p:cNvPr id="1048593" name="Text 9"/>
          <p:cNvSpPr/>
          <p:nvPr/>
        </p:nvSpPr>
        <p:spPr>
          <a:xfrm>
            <a:off x="6388179" y="3989783"/>
            <a:ext cx="3820001" cy="1333024"/>
          </a:xfrm>
          <a:prstGeom prst="rect"/>
          <a:noFill/>
        </p:spPr>
        <p:txBody>
          <a:bodyPr anchor="t" rtlCol="0" wrap="square"/>
          <a:p>
            <a:pPr indent="0" marL="0">
              <a:lnSpc>
                <a:spcPts val="2624"/>
              </a:lnSpc>
              <a:buNone/>
            </a:pPr>
            <a:r>
              <a:rPr dirty="0" sz="1750" lang="en-US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Homologous proteins often have similar 3D structures, despite potential differences in their amino acid sequences.</a:t>
            </a:r>
            <a:endParaRPr dirty="0" sz="1750" lang="en-US"/>
          </a:p>
        </p:txBody>
      </p:sp>
      <p:sp>
        <p:nvSpPr>
          <p:cNvPr id="1048594" name="Shape 10"/>
          <p:cNvSpPr/>
          <p:nvPr/>
        </p:nvSpPr>
        <p:spPr>
          <a:xfrm>
            <a:off x="833199" y="5322808"/>
            <a:ext cx="499943" cy="499943"/>
          </a:xfrm>
          <a:prstGeom prst="roundRect">
            <a:avLst>
              <a:gd name="adj" fmla="val 13333"/>
            </a:avLst>
          </a:prstGeom>
          <a:solidFill>
            <a:srgbClr val="2D3033"/>
          </a:solidFill>
        </p:spPr>
      </p:sp>
      <p:sp>
        <p:nvSpPr>
          <p:cNvPr id="1048595" name="Text 11"/>
          <p:cNvSpPr/>
          <p:nvPr/>
        </p:nvSpPr>
        <p:spPr>
          <a:xfrm>
            <a:off x="979765" y="5406152"/>
            <a:ext cx="206693" cy="333256"/>
          </a:xfrm>
          <a:prstGeom prst="rect"/>
          <a:noFill/>
        </p:spPr>
        <p:txBody>
          <a:bodyPr anchor="t" rtlCol="0" wrap="none"/>
          <a:p>
            <a:pPr algn="ctr" indent="0" marL="0">
              <a:lnSpc>
                <a:spcPts val="2624"/>
              </a:lnSpc>
              <a:buNone/>
            </a:pPr>
            <a:r>
              <a:rPr dirty="0" sz="2624" lang="en-US">
                <a:solidFill>
                  <a:srgbClr val="AE8625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3</a:t>
            </a:r>
            <a:endParaRPr dirty="0" sz="2624" lang="en-US"/>
          </a:p>
        </p:txBody>
      </p:sp>
      <p:sp>
        <p:nvSpPr>
          <p:cNvPr id="1048596" name="Text 12"/>
          <p:cNvSpPr/>
          <p:nvPr/>
        </p:nvSpPr>
        <p:spPr>
          <a:xfrm>
            <a:off x="1555313" y="5322808"/>
            <a:ext cx="3169206" cy="347186"/>
          </a:xfrm>
          <a:prstGeom prst="rect"/>
          <a:noFill/>
        </p:spPr>
        <p:txBody>
          <a:bodyPr anchor="t" rtlCol="0" wrap="none"/>
          <a:p>
            <a:pPr indent="0" marL="0">
              <a:lnSpc>
                <a:spcPts val="2734"/>
              </a:lnSpc>
              <a:buNone/>
            </a:pPr>
            <a:r>
              <a:rPr dirty="0" sz="2187" lang="en-US">
                <a:solidFill>
                  <a:srgbClr val="AE8625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Functional Equivalence</a:t>
            </a:r>
            <a:endParaRPr dirty="0" sz="2187" lang="en-US"/>
          </a:p>
        </p:txBody>
      </p:sp>
      <p:sp>
        <p:nvSpPr>
          <p:cNvPr id="1048597" name="Text 13"/>
          <p:cNvSpPr/>
          <p:nvPr/>
        </p:nvSpPr>
        <p:spPr>
          <a:xfrm>
            <a:off x="1555313" y="5803225"/>
            <a:ext cx="8584287" cy="666512"/>
          </a:xfrm>
          <a:prstGeom prst="rect"/>
          <a:noFill/>
        </p:spPr>
        <p:txBody>
          <a:bodyPr anchor="t" rtlCol="0" wrap="square"/>
          <a:p>
            <a:pPr indent="0" marL="0">
              <a:lnSpc>
                <a:spcPts val="2624"/>
              </a:lnSpc>
              <a:buNone/>
            </a:pPr>
            <a:r>
              <a:rPr dirty="0" sz="1750" lang="en-US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Homologous genes or proteins may have equivalent biological functions, even if they are from different species.</a:t>
            </a:r>
            <a:endParaRPr dirty="0" sz="1750"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Image 0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/>
        </p:spPr>
      </p:pic>
      <p:sp>
        <p:nvSpPr>
          <p:cNvPr id="1048601" name="Text 1"/>
          <p:cNvSpPr/>
          <p:nvPr/>
        </p:nvSpPr>
        <p:spPr>
          <a:xfrm>
            <a:off x="2037993" y="2098477"/>
            <a:ext cx="7922062" cy="694373"/>
          </a:xfrm>
          <a:prstGeom prst="rect"/>
          <a:noFill/>
        </p:spPr>
        <p:txBody>
          <a:bodyPr anchor="t" rtlCol="0" wrap="none"/>
          <a:p>
            <a:pPr indent="0" marL="0">
              <a:lnSpc>
                <a:spcPts val="5468"/>
              </a:lnSpc>
              <a:buNone/>
            </a:pPr>
            <a:r>
              <a:rPr dirty="0" sz="4374" lang="en-US">
                <a:solidFill>
                  <a:srgbClr val="AE8625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Types of Sequence Alignment</a:t>
            </a:r>
            <a:endParaRPr dirty="0" sz="4374" lang="en-US"/>
          </a:p>
        </p:txBody>
      </p:sp>
      <p:sp>
        <p:nvSpPr>
          <p:cNvPr id="1048602" name="Text 2"/>
          <p:cNvSpPr/>
          <p:nvPr/>
        </p:nvSpPr>
        <p:spPr>
          <a:xfrm>
            <a:off x="2037993" y="3348276"/>
            <a:ext cx="2777490" cy="347186"/>
          </a:xfrm>
          <a:prstGeom prst="rect"/>
          <a:noFill/>
        </p:spPr>
        <p:txBody>
          <a:bodyPr anchor="t" rtlCol="0" wrap="none"/>
          <a:p>
            <a:pPr indent="0" marL="0">
              <a:lnSpc>
                <a:spcPts val="2734"/>
              </a:lnSpc>
              <a:buNone/>
            </a:pPr>
            <a:r>
              <a:rPr dirty="0" sz="2187" lang="en-US">
                <a:solidFill>
                  <a:srgbClr val="AE8625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Global Alignment</a:t>
            </a:r>
            <a:endParaRPr dirty="0" sz="2187" lang="en-US"/>
          </a:p>
        </p:txBody>
      </p:sp>
      <p:sp>
        <p:nvSpPr>
          <p:cNvPr id="1048603" name="Text 3"/>
          <p:cNvSpPr/>
          <p:nvPr/>
        </p:nvSpPr>
        <p:spPr>
          <a:xfrm>
            <a:off x="2037993" y="3917633"/>
            <a:ext cx="3156347" cy="1333024"/>
          </a:xfrm>
          <a:prstGeom prst="rect"/>
          <a:noFill/>
        </p:spPr>
        <p:txBody>
          <a:bodyPr anchor="t" rtlCol="0" wrap="square"/>
          <a:p>
            <a:pPr indent="0" marL="0">
              <a:lnSpc>
                <a:spcPts val="2624"/>
              </a:lnSpc>
              <a:buNone/>
            </a:pPr>
            <a:r>
              <a:rPr dirty="0" sz="1750" lang="en-US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Compares entire sequences and finds the best overall match, even if there are gaps or mismatches.</a:t>
            </a:r>
            <a:endParaRPr dirty="0" sz="1750" lang="en-US"/>
          </a:p>
        </p:txBody>
      </p:sp>
      <p:sp>
        <p:nvSpPr>
          <p:cNvPr id="1048604" name="Text 4"/>
          <p:cNvSpPr/>
          <p:nvPr/>
        </p:nvSpPr>
        <p:spPr>
          <a:xfrm>
            <a:off x="5743932" y="3348276"/>
            <a:ext cx="2777490" cy="347186"/>
          </a:xfrm>
          <a:prstGeom prst="rect"/>
          <a:noFill/>
        </p:spPr>
        <p:txBody>
          <a:bodyPr anchor="t" rtlCol="0" wrap="none"/>
          <a:p>
            <a:pPr indent="0" marL="0">
              <a:lnSpc>
                <a:spcPts val="2734"/>
              </a:lnSpc>
              <a:buNone/>
            </a:pPr>
            <a:r>
              <a:rPr dirty="0" sz="2187" lang="en-US">
                <a:solidFill>
                  <a:srgbClr val="AE8625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Local Alignment</a:t>
            </a:r>
            <a:endParaRPr dirty="0" sz="2187" lang="en-US"/>
          </a:p>
        </p:txBody>
      </p:sp>
      <p:sp>
        <p:nvSpPr>
          <p:cNvPr id="1048605" name="Text 5"/>
          <p:cNvSpPr/>
          <p:nvPr/>
        </p:nvSpPr>
        <p:spPr>
          <a:xfrm>
            <a:off x="5743932" y="3917633"/>
            <a:ext cx="3156347" cy="1333024"/>
          </a:xfrm>
          <a:prstGeom prst="rect"/>
          <a:noFill/>
        </p:spPr>
        <p:txBody>
          <a:bodyPr anchor="t" rtlCol="0" wrap="square"/>
          <a:p>
            <a:pPr indent="0" marL="0">
              <a:lnSpc>
                <a:spcPts val="2624"/>
              </a:lnSpc>
              <a:buNone/>
            </a:pPr>
            <a:r>
              <a:rPr dirty="0" sz="1750" lang="en-US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Identifies the most similar regions between two sequences, ignoring less conserved areas.</a:t>
            </a:r>
            <a:endParaRPr dirty="0" sz="1750" lang="en-US"/>
          </a:p>
        </p:txBody>
      </p:sp>
      <p:sp>
        <p:nvSpPr>
          <p:cNvPr id="1048606" name="Text 6"/>
          <p:cNvSpPr/>
          <p:nvPr/>
        </p:nvSpPr>
        <p:spPr>
          <a:xfrm>
            <a:off x="9449872" y="3348276"/>
            <a:ext cx="3156347" cy="694373"/>
          </a:xfrm>
          <a:prstGeom prst="rect"/>
          <a:noFill/>
        </p:spPr>
        <p:txBody>
          <a:bodyPr anchor="t" rtlCol="0" wrap="square"/>
          <a:p>
            <a:pPr indent="0" marL="0">
              <a:lnSpc>
                <a:spcPts val="2734"/>
              </a:lnSpc>
              <a:buNone/>
            </a:pPr>
            <a:r>
              <a:rPr dirty="0" sz="2187" lang="en-US">
                <a:solidFill>
                  <a:srgbClr val="AE8625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Multiple Sequence Alignment</a:t>
            </a:r>
            <a:endParaRPr dirty="0" sz="2187" lang="en-US"/>
          </a:p>
        </p:txBody>
      </p:sp>
      <p:sp>
        <p:nvSpPr>
          <p:cNvPr id="1048607" name="Text 7"/>
          <p:cNvSpPr/>
          <p:nvPr/>
        </p:nvSpPr>
        <p:spPr>
          <a:xfrm>
            <a:off x="9449872" y="4264819"/>
            <a:ext cx="3156347" cy="1666280"/>
          </a:xfrm>
          <a:prstGeom prst="rect"/>
          <a:noFill/>
        </p:spPr>
        <p:txBody>
          <a:bodyPr anchor="t" rtlCol="0" wrap="square"/>
          <a:p>
            <a:pPr indent="0" marL="0">
              <a:lnSpc>
                <a:spcPts val="2624"/>
              </a:lnSpc>
              <a:buNone/>
            </a:pPr>
            <a:r>
              <a:rPr dirty="0" sz="1750" lang="en-US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Aligns three or more sequences simultaneously to find conserved regions across a gene family or protein domain.</a:t>
            </a:r>
            <a:endParaRPr dirty="0" sz="1750"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7" name="Image 0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/>
        </p:spPr>
      </p:pic>
      <p:sp>
        <p:nvSpPr>
          <p:cNvPr id="1048611" name="Shape 0"/>
          <p:cNvSpPr/>
          <p:nvPr/>
        </p:nvSpPr>
        <p:spPr>
          <a:xfrm>
            <a:off x="0" y="0"/>
            <a:ext cx="14630400" cy="8229600"/>
          </a:xfrm>
          <a:prstGeom prst="rect"/>
          <a:solidFill>
            <a:srgbClr val="1B1C1D"/>
          </a:solidFill>
        </p:spPr>
      </p:sp>
      <p:pic>
        <p:nvPicPr>
          <p:cNvPr id="2097158" name="Image 1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/>
        </p:spPr>
      </p:pic>
      <p:sp>
        <p:nvSpPr>
          <p:cNvPr id="1048612" name="Text 2"/>
          <p:cNvSpPr/>
          <p:nvPr/>
        </p:nvSpPr>
        <p:spPr>
          <a:xfrm>
            <a:off x="2037993" y="1287542"/>
            <a:ext cx="5554980" cy="694373"/>
          </a:xfrm>
          <a:prstGeom prst="rect"/>
          <a:noFill/>
        </p:spPr>
        <p:txBody>
          <a:bodyPr anchor="t" rtlCol="0" wrap="none"/>
          <a:p>
            <a:pPr indent="0" marL="0">
              <a:lnSpc>
                <a:spcPts val="5468"/>
              </a:lnSpc>
              <a:buNone/>
            </a:pPr>
            <a:r>
              <a:rPr dirty="0" sz="4374" lang="en-US">
                <a:solidFill>
                  <a:srgbClr val="AE8625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Global Alignment</a:t>
            </a:r>
            <a:endParaRPr dirty="0" sz="4374" lang="en-US"/>
          </a:p>
        </p:txBody>
      </p:sp>
      <p:sp>
        <p:nvSpPr>
          <p:cNvPr id="1048613" name="Shape 3"/>
          <p:cNvSpPr/>
          <p:nvPr/>
        </p:nvSpPr>
        <p:spPr>
          <a:xfrm>
            <a:off x="2836142" y="4711897"/>
            <a:ext cx="10554414" cy="27742"/>
          </a:xfrm>
          <a:prstGeom prst="rect"/>
          <a:solidFill>
            <a:srgbClr val="D2AC47"/>
          </a:solidFill>
        </p:spPr>
      </p:sp>
      <p:sp>
        <p:nvSpPr>
          <p:cNvPr id="1048614" name="Shape 4"/>
          <p:cNvSpPr/>
          <p:nvPr/>
        </p:nvSpPr>
        <p:spPr>
          <a:xfrm>
            <a:off x="4607183" y="3684449"/>
            <a:ext cx="27742" cy="777597"/>
          </a:xfrm>
          <a:prstGeom prst="rect"/>
          <a:solidFill>
            <a:srgbClr val="D2AC47"/>
          </a:solidFill>
        </p:spPr>
      </p:sp>
      <p:sp>
        <p:nvSpPr>
          <p:cNvPr id="1048615" name="Shape 5"/>
          <p:cNvSpPr/>
          <p:nvPr/>
        </p:nvSpPr>
        <p:spPr>
          <a:xfrm>
            <a:off x="4371142" y="4212015"/>
            <a:ext cx="499943" cy="499943"/>
          </a:xfrm>
          <a:prstGeom prst="roundRect">
            <a:avLst>
              <a:gd name="adj" fmla="val 13333"/>
            </a:avLst>
          </a:prstGeom>
          <a:solidFill>
            <a:srgbClr val="2D3033"/>
          </a:solidFill>
        </p:spPr>
      </p:sp>
      <p:sp>
        <p:nvSpPr>
          <p:cNvPr id="1048616" name="Text 6"/>
          <p:cNvSpPr/>
          <p:nvPr/>
        </p:nvSpPr>
        <p:spPr>
          <a:xfrm>
            <a:off x="4563547" y="4295358"/>
            <a:ext cx="115014" cy="333256"/>
          </a:xfrm>
          <a:prstGeom prst="rect"/>
          <a:noFill/>
        </p:spPr>
        <p:txBody>
          <a:bodyPr anchor="t" rtlCol="0" wrap="none"/>
          <a:p>
            <a:pPr algn="ctr" indent="0" marL="0">
              <a:lnSpc>
                <a:spcPts val="2624"/>
              </a:lnSpc>
              <a:buNone/>
            </a:pPr>
            <a:r>
              <a:rPr dirty="0" sz="2624" lang="en-US">
                <a:solidFill>
                  <a:srgbClr val="AE8625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1</a:t>
            </a:r>
            <a:endParaRPr dirty="0" sz="2624" lang="en-US"/>
          </a:p>
        </p:txBody>
      </p:sp>
      <p:sp>
        <p:nvSpPr>
          <p:cNvPr id="1048617" name="Text 7"/>
          <p:cNvSpPr/>
          <p:nvPr/>
        </p:nvSpPr>
        <p:spPr>
          <a:xfrm>
            <a:off x="3232309" y="2315170"/>
            <a:ext cx="2777490" cy="347186"/>
          </a:xfrm>
          <a:prstGeom prst="rect"/>
          <a:noFill/>
        </p:spPr>
        <p:txBody>
          <a:bodyPr anchor="t" rtlCol="0" wrap="none"/>
          <a:p>
            <a:pPr algn="ctr" indent="0" marL="0">
              <a:lnSpc>
                <a:spcPts val="2734"/>
              </a:lnSpc>
              <a:buNone/>
            </a:pPr>
            <a:r>
              <a:rPr dirty="0" sz="2187" lang="en-US">
                <a:solidFill>
                  <a:srgbClr val="AE8625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Needleman-Wunsch</a:t>
            </a:r>
            <a:endParaRPr dirty="0" sz="2187" lang="en-US"/>
          </a:p>
        </p:txBody>
      </p:sp>
      <p:sp>
        <p:nvSpPr>
          <p:cNvPr id="1048618" name="Text 8"/>
          <p:cNvSpPr/>
          <p:nvPr/>
        </p:nvSpPr>
        <p:spPr>
          <a:xfrm>
            <a:off x="2260163" y="2795588"/>
            <a:ext cx="4721781" cy="666512"/>
          </a:xfrm>
          <a:prstGeom prst="rect"/>
          <a:noFill/>
        </p:spPr>
        <p:txBody>
          <a:bodyPr anchor="t" rtlCol="0" wrap="square"/>
          <a:p>
            <a:pPr algn="ctr" indent="0" marL="0">
              <a:lnSpc>
                <a:spcPts val="2624"/>
              </a:lnSpc>
              <a:buNone/>
            </a:pPr>
            <a:r>
              <a:rPr dirty="0" sz="1750" lang="en-US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 classic algorithm that finds the optimal global alignment between two sequences.</a:t>
            </a:r>
            <a:endParaRPr dirty="0" sz="1750" lang="en-US"/>
          </a:p>
        </p:txBody>
      </p:sp>
      <p:sp>
        <p:nvSpPr>
          <p:cNvPr id="1048619" name="Shape 9"/>
          <p:cNvSpPr/>
          <p:nvPr/>
        </p:nvSpPr>
        <p:spPr>
          <a:xfrm>
            <a:off x="7301329" y="4461927"/>
            <a:ext cx="27742" cy="777597"/>
          </a:xfrm>
          <a:prstGeom prst="rect"/>
          <a:solidFill>
            <a:srgbClr val="D2AC47"/>
          </a:solidFill>
        </p:spPr>
      </p:sp>
      <p:sp>
        <p:nvSpPr>
          <p:cNvPr id="1048620" name="Shape 10"/>
          <p:cNvSpPr/>
          <p:nvPr/>
        </p:nvSpPr>
        <p:spPr>
          <a:xfrm>
            <a:off x="7065288" y="4212015"/>
            <a:ext cx="499943" cy="499943"/>
          </a:xfrm>
          <a:prstGeom prst="roundRect">
            <a:avLst>
              <a:gd name="adj" fmla="val 13333"/>
            </a:avLst>
          </a:prstGeom>
          <a:solidFill>
            <a:srgbClr val="2D3033"/>
          </a:solidFill>
        </p:spPr>
      </p:sp>
      <p:sp>
        <p:nvSpPr>
          <p:cNvPr id="1048621" name="Text 11"/>
          <p:cNvSpPr/>
          <p:nvPr/>
        </p:nvSpPr>
        <p:spPr>
          <a:xfrm>
            <a:off x="7213044" y="4295358"/>
            <a:ext cx="204311" cy="333256"/>
          </a:xfrm>
          <a:prstGeom prst="rect"/>
          <a:noFill/>
        </p:spPr>
        <p:txBody>
          <a:bodyPr anchor="t" rtlCol="0" wrap="none"/>
          <a:p>
            <a:pPr algn="ctr" indent="0" marL="0">
              <a:lnSpc>
                <a:spcPts val="2624"/>
              </a:lnSpc>
              <a:buNone/>
            </a:pPr>
            <a:r>
              <a:rPr dirty="0" sz="2624" lang="en-US">
                <a:solidFill>
                  <a:srgbClr val="AE8625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2</a:t>
            </a:r>
            <a:endParaRPr dirty="0" sz="2624" lang="en-US"/>
          </a:p>
        </p:txBody>
      </p:sp>
      <p:sp>
        <p:nvSpPr>
          <p:cNvPr id="1048622" name="Text 12"/>
          <p:cNvSpPr/>
          <p:nvPr/>
        </p:nvSpPr>
        <p:spPr>
          <a:xfrm>
            <a:off x="5756553" y="5461873"/>
            <a:ext cx="3117294" cy="347186"/>
          </a:xfrm>
          <a:prstGeom prst="rect"/>
          <a:noFill/>
        </p:spPr>
        <p:txBody>
          <a:bodyPr anchor="t" rtlCol="0" wrap="none"/>
          <a:p>
            <a:pPr algn="ctr" indent="0" marL="0">
              <a:lnSpc>
                <a:spcPts val="2734"/>
              </a:lnSpc>
              <a:buNone/>
            </a:pPr>
            <a:r>
              <a:rPr dirty="0" sz="2187" lang="en-US">
                <a:solidFill>
                  <a:srgbClr val="AE8625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Dynamic Programming</a:t>
            </a:r>
            <a:endParaRPr dirty="0" sz="2187" lang="en-US"/>
          </a:p>
        </p:txBody>
      </p:sp>
      <p:sp>
        <p:nvSpPr>
          <p:cNvPr id="1048623" name="Text 13"/>
          <p:cNvSpPr/>
          <p:nvPr/>
        </p:nvSpPr>
        <p:spPr>
          <a:xfrm>
            <a:off x="4954310" y="5942290"/>
            <a:ext cx="4721781" cy="999768"/>
          </a:xfrm>
          <a:prstGeom prst="rect"/>
          <a:noFill/>
        </p:spPr>
        <p:txBody>
          <a:bodyPr anchor="t" rtlCol="0" wrap="square"/>
          <a:p>
            <a:pPr algn="ctr" indent="0" marL="0">
              <a:lnSpc>
                <a:spcPts val="2624"/>
              </a:lnSpc>
              <a:buNone/>
            </a:pPr>
            <a:r>
              <a:rPr dirty="0" sz="1750" lang="en-US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Uses a systematic approach to build the alignment, ensuring the overall optimal solution.</a:t>
            </a:r>
            <a:endParaRPr dirty="0" sz="1750" lang="en-US"/>
          </a:p>
        </p:txBody>
      </p:sp>
      <p:sp>
        <p:nvSpPr>
          <p:cNvPr id="1048624" name="Shape 14"/>
          <p:cNvSpPr/>
          <p:nvPr/>
        </p:nvSpPr>
        <p:spPr>
          <a:xfrm>
            <a:off x="9995475" y="3684449"/>
            <a:ext cx="27742" cy="777597"/>
          </a:xfrm>
          <a:prstGeom prst="rect"/>
          <a:solidFill>
            <a:srgbClr val="D2AC47"/>
          </a:solidFill>
        </p:spPr>
      </p:sp>
      <p:sp>
        <p:nvSpPr>
          <p:cNvPr id="1048625" name="Shape 15"/>
          <p:cNvSpPr/>
          <p:nvPr/>
        </p:nvSpPr>
        <p:spPr>
          <a:xfrm>
            <a:off x="9759434" y="4212015"/>
            <a:ext cx="499943" cy="499943"/>
          </a:xfrm>
          <a:prstGeom prst="roundRect">
            <a:avLst>
              <a:gd name="adj" fmla="val 13333"/>
            </a:avLst>
          </a:prstGeom>
          <a:solidFill>
            <a:srgbClr val="2D3033"/>
          </a:solidFill>
        </p:spPr>
      </p:sp>
      <p:sp>
        <p:nvSpPr>
          <p:cNvPr id="1048626" name="Text 16"/>
          <p:cNvSpPr/>
          <p:nvPr/>
        </p:nvSpPr>
        <p:spPr>
          <a:xfrm>
            <a:off x="9906000" y="4295358"/>
            <a:ext cx="206693" cy="333256"/>
          </a:xfrm>
          <a:prstGeom prst="rect"/>
          <a:noFill/>
        </p:spPr>
        <p:txBody>
          <a:bodyPr anchor="t" rtlCol="0" wrap="none"/>
          <a:p>
            <a:pPr algn="ctr" indent="0" marL="0">
              <a:lnSpc>
                <a:spcPts val="2624"/>
              </a:lnSpc>
              <a:buNone/>
            </a:pPr>
            <a:r>
              <a:rPr dirty="0" sz="2624" lang="en-US">
                <a:solidFill>
                  <a:srgbClr val="AE8625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3</a:t>
            </a:r>
            <a:endParaRPr dirty="0" sz="2624" lang="en-US"/>
          </a:p>
        </p:txBody>
      </p:sp>
      <p:sp>
        <p:nvSpPr>
          <p:cNvPr id="1048627" name="Text 17"/>
          <p:cNvSpPr/>
          <p:nvPr/>
        </p:nvSpPr>
        <p:spPr>
          <a:xfrm>
            <a:off x="8620601" y="2315170"/>
            <a:ext cx="2777490" cy="347186"/>
          </a:xfrm>
          <a:prstGeom prst="rect"/>
          <a:noFill/>
        </p:spPr>
        <p:txBody>
          <a:bodyPr anchor="t" rtlCol="0" wrap="none"/>
          <a:p>
            <a:pPr algn="ctr" indent="0" marL="0">
              <a:lnSpc>
                <a:spcPts val="2734"/>
              </a:lnSpc>
              <a:buNone/>
            </a:pPr>
            <a:r>
              <a:rPr dirty="0" sz="2187" lang="en-US">
                <a:solidFill>
                  <a:srgbClr val="AE8625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Scoring Matrices</a:t>
            </a:r>
            <a:endParaRPr dirty="0" sz="2187" lang="en-US"/>
          </a:p>
        </p:txBody>
      </p:sp>
      <p:sp>
        <p:nvSpPr>
          <p:cNvPr id="1048628" name="Text 18"/>
          <p:cNvSpPr/>
          <p:nvPr/>
        </p:nvSpPr>
        <p:spPr>
          <a:xfrm>
            <a:off x="7648456" y="2795588"/>
            <a:ext cx="4721781" cy="666512"/>
          </a:xfrm>
          <a:prstGeom prst="rect"/>
          <a:noFill/>
        </p:spPr>
        <p:txBody>
          <a:bodyPr anchor="t" rtlCol="0" wrap="square"/>
          <a:p>
            <a:pPr algn="ctr" indent="0" marL="0">
              <a:lnSpc>
                <a:spcPts val="2624"/>
              </a:lnSpc>
              <a:buNone/>
            </a:pPr>
            <a:r>
              <a:rPr dirty="0" sz="1750" lang="en-US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Assigns scores to matches, mismatches, and gaps to determine the best alignment.</a:t>
            </a:r>
            <a:endParaRPr dirty="0" sz="1750"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9" name="Image 0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/>
        </p:spPr>
      </p:pic>
      <p:pic>
        <p:nvPicPr>
          <p:cNvPr id="2097160" name="Image 1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10972800" y="0"/>
            <a:ext cx="3657600" cy="8229600"/>
          </a:xfrm>
          <a:prstGeom prst="rect"/>
        </p:spPr>
      </p:pic>
      <p:sp>
        <p:nvSpPr>
          <p:cNvPr id="1048632" name="Text 1"/>
          <p:cNvSpPr/>
          <p:nvPr/>
        </p:nvSpPr>
        <p:spPr>
          <a:xfrm>
            <a:off x="833199" y="934760"/>
            <a:ext cx="5554980" cy="694373"/>
          </a:xfrm>
          <a:prstGeom prst="rect"/>
          <a:noFill/>
        </p:spPr>
        <p:txBody>
          <a:bodyPr anchor="t" rtlCol="0" wrap="none"/>
          <a:p>
            <a:pPr indent="0" marL="0">
              <a:lnSpc>
                <a:spcPts val="5468"/>
              </a:lnSpc>
              <a:buNone/>
            </a:pPr>
            <a:r>
              <a:rPr dirty="0" sz="4374" lang="en-US">
                <a:solidFill>
                  <a:srgbClr val="AE8625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Local Alignment</a:t>
            </a:r>
            <a:endParaRPr dirty="0" sz="4374" lang="en-US"/>
          </a:p>
        </p:txBody>
      </p:sp>
      <p:pic>
        <p:nvPicPr>
          <p:cNvPr id="2097161" name="Image 2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833199" y="1962388"/>
            <a:ext cx="1110972" cy="1777484"/>
          </a:xfrm>
          <a:prstGeom prst="rect"/>
        </p:spPr>
      </p:pic>
      <p:sp>
        <p:nvSpPr>
          <p:cNvPr id="1048633" name="Text 2"/>
          <p:cNvSpPr/>
          <p:nvPr/>
        </p:nvSpPr>
        <p:spPr>
          <a:xfrm>
            <a:off x="2277428" y="2184559"/>
            <a:ext cx="2777490" cy="347186"/>
          </a:xfrm>
          <a:prstGeom prst="rect"/>
          <a:noFill/>
        </p:spPr>
        <p:txBody>
          <a:bodyPr anchor="t" rtlCol="0" wrap="none"/>
          <a:p>
            <a:pPr algn="l" indent="0" marL="0">
              <a:lnSpc>
                <a:spcPts val="2734"/>
              </a:lnSpc>
              <a:buNone/>
            </a:pPr>
            <a:r>
              <a:rPr dirty="0" sz="2187" lang="en-US">
                <a:solidFill>
                  <a:srgbClr val="AE8625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Smith-Waterman</a:t>
            </a:r>
            <a:endParaRPr dirty="0" sz="2187" lang="en-US"/>
          </a:p>
        </p:txBody>
      </p:sp>
      <p:sp>
        <p:nvSpPr>
          <p:cNvPr id="1048634" name="Text 3"/>
          <p:cNvSpPr/>
          <p:nvPr/>
        </p:nvSpPr>
        <p:spPr>
          <a:xfrm>
            <a:off x="2277428" y="2664976"/>
            <a:ext cx="7862173" cy="666512"/>
          </a:xfrm>
          <a:prstGeom prst="rect"/>
          <a:noFill/>
        </p:spPr>
        <p:txBody>
          <a:bodyPr anchor="t" rtlCol="0" wrap="square"/>
          <a:p>
            <a:pPr algn="l" indent="0" marL="0">
              <a:lnSpc>
                <a:spcPts val="2624"/>
              </a:lnSpc>
              <a:buNone/>
            </a:pPr>
            <a:r>
              <a:rPr dirty="0" sz="1750" lang="en-US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 local alignment algorithm that finds the most similar subregions between two sequences.</a:t>
            </a:r>
            <a:endParaRPr dirty="0" sz="1750" lang="en-US"/>
          </a:p>
        </p:txBody>
      </p:sp>
      <p:pic>
        <p:nvPicPr>
          <p:cNvPr id="2097162" name="Image 3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833199" y="3739872"/>
            <a:ext cx="1110972" cy="1777484"/>
          </a:xfrm>
          <a:prstGeom prst="rect"/>
        </p:spPr>
      </p:pic>
      <p:sp>
        <p:nvSpPr>
          <p:cNvPr id="1048635" name="Text 4"/>
          <p:cNvSpPr/>
          <p:nvPr/>
        </p:nvSpPr>
        <p:spPr>
          <a:xfrm>
            <a:off x="2277428" y="3962043"/>
            <a:ext cx="2777490" cy="347186"/>
          </a:xfrm>
          <a:prstGeom prst="rect"/>
          <a:noFill/>
        </p:spPr>
        <p:txBody>
          <a:bodyPr anchor="t" rtlCol="0" wrap="none"/>
          <a:p>
            <a:pPr algn="l" indent="0" marL="0">
              <a:lnSpc>
                <a:spcPts val="2734"/>
              </a:lnSpc>
              <a:buNone/>
            </a:pPr>
            <a:r>
              <a:rPr dirty="0" sz="2187" lang="en-US">
                <a:solidFill>
                  <a:srgbClr val="AE8625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Sliding Window</a:t>
            </a:r>
            <a:endParaRPr dirty="0" sz="2187" lang="en-US"/>
          </a:p>
        </p:txBody>
      </p:sp>
      <p:sp>
        <p:nvSpPr>
          <p:cNvPr id="1048636" name="Text 5"/>
          <p:cNvSpPr/>
          <p:nvPr/>
        </p:nvSpPr>
        <p:spPr>
          <a:xfrm>
            <a:off x="2277428" y="4442460"/>
            <a:ext cx="7862173" cy="666512"/>
          </a:xfrm>
          <a:prstGeom prst="rect"/>
          <a:noFill/>
        </p:spPr>
        <p:txBody>
          <a:bodyPr anchor="t" rtlCol="0" wrap="square"/>
          <a:p>
            <a:pPr algn="l" indent="0" marL="0">
              <a:lnSpc>
                <a:spcPts val="2624"/>
              </a:lnSpc>
              <a:buNone/>
            </a:pPr>
            <a:r>
              <a:rPr dirty="0" sz="1750" lang="en-US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Compares a small, movable window between the sequences to identify high-scoring local alignments.</a:t>
            </a:r>
            <a:endParaRPr dirty="0" sz="1750" lang="en-US"/>
          </a:p>
        </p:txBody>
      </p:sp>
      <p:pic>
        <p:nvPicPr>
          <p:cNvPr id="2097163" name="Image 4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833199" y="5517356"/>
            <a:ext cx="1110972" cy="1777484"/>
          </a:xfrm>
          <a:prstGeom prst="rect"/>
        </p:spPr>
      </p:pic>
      <p:sp>
        <p:nvSpPr>
          <p:cNvPr id="1048637" name="Text 6"/>
          <p:cNvSpPr/>
          <p:nvPr/>
        </p:nvSpPr>
        <p:spPr>
          <a:xfrm>
            <a:off x="2277428" y="5739527"/>
            <a:ext cx="2777490" cy="347186"/>
          </a:xfrm>
          <a:prstGeom prst="rect"/>
          <a:noFill/>
        </p:spPr>
        <p:txBody>
          <a:bodyPr anchor="t" rtlCol="0" wrap="none"/>
          <a:p>
            <a:pPr algn="l" indent="0" marL="0">
              <a:lnSpc>
                <a:spcPts val="2734"/>
              </a:lnSpc>
              <a:buNone/>
            </a:pPr>
            <a:r>
              <a:rPr dirty="0" sz="2187" lang="en-US">
                <a:solidFill>
                  <a:srgbClr val="AE8625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Scoring Systems</a:t>
            </a:r>
            <a:endParaRPr dirty="0" sz="2187" lang="en-US"/>
          </a:p>
        </p:txBody>
      </p:sp>
      <p:sp>
        <p:nvSpPr>
          <p:cNvPr id="1048638" name="Text 7"/>
          <p:cNvSpPr/>
          <p:nvPr/>
        </p:nvSpPr>
        <p:spPr>
          <a:xfrm>
            <a:off x="2277428" y="6219944"/>
            <a:ext cx="7862173" cy="666512"/>
          </a:xfrm>
          <a:prstGeom prst="rect"/>
          <a:noFill/>
        </p:spPr>
        <p:txBody>
          <a:bodyPr anchor="t" rtlCol="0" wrap="square"/>
          <a:p>
            <a:pPr algn="l" indent="0" marL="0">
              <a:lnSpc>
                <a:spcPts val="2624"/>
              </a:lnSpc>
              <a:buNone/>
            </a:pPr>
            <a:r>
              <a:rPr dirty="0" sz="1750" lang="en-US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Use gap penalties and substitution matrices to determine the significance of local alignments.</a:t>
            </a:r>
            <a:endParaRPr dirty="0" sz="1750"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4" name="Image 0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/>
        </p:spPr>
      </p:pic>
      <p:sp>
        <p:nvSpPr>
          <p:cNvPr id="1048642" name="Text 1"/>
          <p:cNvSpPr/>
          <p:nvPr/>
        </p:nvSpPr>
        <p:spPr>
          <a:xfrm>
            <a:off x="2037993" y="1676400"/>
            <a:ext cx="9502854" cy="694373"/>
          </a:xfrm>
          <a:prstGeom prst="rect"/>
          <a:noFill/>
        </p:spPr>
        <p:txBody>
          <a:bodyPr anchor="t" rtlCol="0" wrap="none"/>
          <a:p>
            <a:pPr indent="0" marL="0">
              <a:lnSpc>
                <a:spcPts val="5468"/>
              </a:lnSpc>
              <a:buNone/>
            </a:pPr>
            <a:r>
              <a:rPr dirty="0" sz="4374" lang="en-US">
                <a:solidFill>
                  <a:srgbClr val="AE8625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Algorithms for Sequence Alignment</a:t>
            </a:r>
            <a:endParaRPr dirty="0" sz="4374" lang="en-US"/>
          </a:p>
        </p:txBody>
      </p:sp>
      <p:sp>
        <p:nvSpPr>
          <p:cNvPr id="1048643" name="Shape 2"/>
          <p:cNvSpPr/>
          <p:nvPr/>
        </p:nvSpPr>
        <p:spPr>
          <a:xfrm>
            <a:off x="2037993" y="2815114"/>
            <a:ext cx="5166122" cy="1591270"/>
          </a:xfrm>
          <a:prstGeom prst="roundRect">
            <a:avLst>
              <a:gd name="adj" fmla="val 4189"/>
            </a:avLst>
          </a:prstGeom>
          <a:solidFill>
            <a:srgbClr val="2D3033"/>
          </a:solidFill>
        </p:spPr>
      </p:sp>
      <p:sp>
        <p:nvSpPr>
          <p:cNvPr id="1048644" name="Text 3"/>
          <p:cNvSpPr/>
          <p:nvPr/>
        </p:nvSpPr>
        <p:spPr>
          <a:xfrm>
            <a:off x="2260163" y="3037284"/>
            <a:ext cx="2777490" cy="347186"/>
          </a:xfrm>
          <a:prstGeom prst="rect"/>
          <a:noFill/>
        </p:spPr>
        <p:txBody>
          <a:bodyPr anchor="t" rtlCol="0" wrap="none"/>
          <a:p>
            <a:pPr indent="0" marL="0">
              <a:lnSpc>
                <a:spcPts val="2734"/>
              </a:lnSpc>
              <a:buNone/>
            </a:pPr>
            <a:r>
              <a:rPr dirty="0" sz="2187" lang="en-US">
                <a:solidFill>
                  <a:srgbClr val="AE8625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BLAST</a:t>
            </a:r>
            <a:endParaRPr dirty="0" sz="2187" lang="en-US"/>
          </a:p>
        </p:txBody>
      </p:sp>
      <p:sp>
        <p:nvSpPr>
          <p:cNvPr id="1048645" name="Text 4"/>
          <p:cNvSpPr/>
          <p:nvPr/>
        </p:nvSpPr>
        <p:spPr>
          <a:xfrm>
            <a:off x="2260163" y="3517702"/>
            <a:ext cx="4721781" cy="666512"/>
          </a:xfrm>
          <a:prstGeom prst="rect"/>
          <a:noFill/>
        </p:spPr>
        <p:txBody>
          <a:bodyPr anchor="t" rtlCol="0" wrap="square"/>
          <a:p>
            <a:pPr indent="0" marL="0">
              <a:lnSpc>
                <a:spcPts val="2624"/>
              </a:lnSpc>
              <a:buNone/>
            </a:pPr>
            <a:r>
              <a:rPr dirty="0" sz="1750" lang="en-US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 fast algorithm that quickly searches for similar sequences in a database.</a:t>
            </a:r>
            <a:endParaRPr dirty="0" sz="1750" lang="en-US"/>
          </a:p>
        </p:txBody>
      </p:sp>
      <p:sp>
        <p:nvSpPr>
          <p:cNvPr id="1048646" name="Shape 5"/>
          <p:cNvSpPr/>
          <p:nvPr/>
        </p:nvSpPr>
        <p:spPr>
          <a:xfrm>
            <a:off x="7426285" y="2815114"/>
            <a:ext cx="5166122" cy="1591270"/>
          </a:xfrm>
          <a:prstGeom prst="roundRect">
            <a:avLst>
              <a:gd name="adj" fmla="val 4189"/>
            </a:avLst>
          </a:prstGeom>
          <a:solidFill>
            <a:srgbClr val="2D3033"/>
          </a:solidFill>
        </p:spPr>
      </p:sp>
      <p:sp>
        <p:nvSpPr>
          <p:cNvPr id="1048647" name="Text 6"/>
          <p:cNvSpPr/>
          <p:nvPr/>
        </p:nvSpPr>
        <p:spPr>
          <a:xfrm>
            <a:off x="7648456" y="3037284"/>
            <a:ext cx="2777490" cy="347186"/>
          </a:xfrm>
          <a:prstGeom prst="rect"/>
          <a:noFill/>
        </p:spPr>
        <p:txBody>
          <a:bodyPr anchor="t" rtlCol="0" wrap="none"/>
          <a:p>
            <a:pPr indent="0" marL="0">
              <a:lnSpc>
                <a:spcPts val="2734"/>
              </a:lnSpc>
              <a:buNone/>
            </a:pPr>
            <a:r>
              <a:rPr dirty="0" sz="2187" lang="en-US">
                <a:solidFill>
                  <a:srgbClr val="AE8625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FASTA</a:t>
            </a:r>
            <a:endParaRPr dirty="0" sz="2187" lang="en-US"/>
          </a:p>
        </p:txBody>
      </p:sp>
      <p:sp>
        <p:nvSpPr>
          <p:cNvPr id="1048648" name="Text 7"/>
          <p:cNvSpPr/>
          <p:nvPr/>
        </p:nvSpPr>
        <p:spPr>
          <a:xfrm>
            <a:off x="7648456" y="3517702"/>
            <a:ext cx="4721781" cy="666512"/>
          </a:xfrm>
          <a:prstGeom prst="rect"/>
          <a:noFill/>
        </p:spPr>
        <p:txBody>
          <a:bodyPr anchor="t" rtlCol="0" wrap="square"/>
          <a:p>
            <a:pPr indent="0" marL="0">
              <a:lnSpc>
                <a:spcPts val="2624"/>
              </a:lnSpc>
              <a:buNone/>
            </a:pPr>
            <a:r>
              <a:rPr dirty="0" sz="1750" lang="en-US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 heuristic algorithm that uses word matching to identify related sequences.</a:t>
            </a:r>
            <a:endParaRPr dirty="0" sz="1750" lang="en-US"/>
          </a:p>
        </p:txBody>
      </p:sp>
      <p:sp>
        <p:nvSpPr>
          <p:cNvPr id="1048649" name="Shape 8"/>
          <p:cNvSpPr/>
          <p:nvPr/>
        </p:nvSpPr>
        <p:spPr>
          <a:xfrm>
            <a:off x="2037993" y="4628555"/>
            <a:ext cx="5166122" cy="1924526"/>
          </a:xfrm>
          <a:prstGeom prst="roundRect">
            <a:avLst>
              <a:gd name="adj" fmla="val 3464"/>
            </a:avLst>
          </a:prstGeom>
          <a:solidFill>
            <a:srgbClr val="2D3033"/>
          </a:solidFill>
        </p:spPr>
      </p:sp>
      <p:sp>
        <p:nvSpPr>
          <p:cNvPr id="1048650" name="Text 9"/>
          <p:cNvSpPr/>
          <p:nvPr/>
        </p:nvSpPr>
        <p:spPr>
          <a:xfrm>
            <a:off x="2260163" y="4850725"/>
            <a:ext cx="3155037" cy="347186"/>
          </a:xfrm>
          <a:prstGeom prst="rect"/>
          <a:noFill/>
        </p:spPr>
        <p:txBody>
          <a:bodyPr anchor="t" rtlCol="0" wrap="none"/>
          <a:p>
            <a:pPr indent="0" marL="0">
              <a:lnSpc>
                <a:spcPts val="2734"/>
              </a:lnSpc>
              <a:buNone/>
            </a:pPr>
            <a:r>
              <a:rPr dirty="0" sz="2187" lang="en-US">
                <a:solidFill>
                  <a:srgbClr val="AE8625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Hidden Markov Models</a:t>
            </a:r>
            <a:endParaRPr dirty="0" sz="2187" lang="en-US"/>
          </a:p>
        </p:txBody>
      </p:sp>
      <p:sp>
        <p:nvSpPr>
          <p:cNvPr id="1048651" name="Text 10"/>
          <p:cNvSpPr/>
          <p:nvPr/>
        </p:nvSpPr>
        <p:spPr>
          <a:xfrm>
            <a:off x="2260163" y="5331143"/>
            <a:ext cx="4721781" cy="999768"/>
          </a:xfrm>
          <a:prstGeom prst="rect"/>
          <a:noFill/>
        </p:spPr>
        <p:txBody>
          <a:bodyPr anchor="t" rtlCol="0" wrap="square"/>
          <a:p>
            <a:pPr indent="0" marL="0">
              <a:lnSpc>
                <a:spcPts val="2624"/>
              </a:lnSpc>
              <a:buNone/>
            </a:pPr>
            <a:r>
              <a:rPr dirty="0" sz="1750" lang="en-US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Statistical models that can identify distant evolutionary relationships between sequences.</a:t>
            </a:r>
            <a:endParaRPr dirty="0" sz="1750" lang="en-US"/>
          </a:p>
        </p:txBody>
      </p:sp>
      <p:sp>
        <p:nvSpPr>
          <p:cNvPr id="1048652" name="Shape 11"/>
          <p:cNvSpPr/>
          <p:nvPr/>
        </p:nvSpPr>
        <p:spPr>
          <a:xfrm>
            <a:off x="7426285" y="4628555"/>
            <a:ext cx="5166122" cy="1924526"/>
          </a:xfrm>
          <a:prstGeom prst="roundRect">
            <a:avLst>
              <a:gd name="adj" fmla="val 3464"/>
            </a:avLst>
          </a:prstGeom>
          <a:solidFill>
            <a:srgbClr val="2D3033"/>
          </a:solidFill>
        </p:spPr>
      </p:sp>
      <p:sp>
        <p:nvSpPr>
          <p:cNvPr id="1048653" name="Text 12"/>
          <p:cNvSpPr/>
          <p:nvPr/>
        </p:nvSpPr>
        <p:spPr>
          <a:xfrm>
            <a:off x="7648456" y="4850725"/>
            <a:ext cx="2985373" cy="347186"/>
          </a:xfrm>
          <a:prstGeom prst="rect"/>
          <a:noFill/>
        </p:spPr>
        <p:txBody>
          <a:bodyPr anchor="t" rtlCol="0" wrap="none"/>
          <a:p>
            <a:pPr indent="0" marL="0">
              <a:lnSpc>
                <a:spcPts val="2734"/>
              </a:lnSpc>
              <a:buNone/>
            </a:pPr>
            <a:r>
              <a:rPr dirty="0" sz="2187" lang="en-US">
                <a:solidFill>
                  <a:srgbClr val="AE8625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Progressive Alignment</a:t>
            </a:r>
            <a:endParaRPr dirty="0" sz="2187" lang="en-US"/>
          </a:p>
        </p:txBody>
      </p:sp>
      <p:sp>
        <p:nvSpPr>
          <p:cNvPr id="1048654" name="Text 13"/>
          <p:cNvSpPr/>
          <p:nvPr/>
        </p:nvSpPr>
        <p:spPr>
          <a:xfrm>
            <a:off x="7648456" y="5331143"/>
            <a:ext cx="4721781" cy="666512"/>
          </a:xfrm>
          <a:prstGeom prst="rect"/>
          <a:noFill/>
        </p:spPr>
        <p:txBody>
          <a:bodyPr anchor="t" rtlCol="0" wrap="square"/>
          <a:p>
            <a:pPr indent="0" marL="0">
              <a:lnSpc>
                <a:spcPts val="2624"/>
              </a:lnSpc>
              <a:buNone/>
            </a:pPr>
            <a:r>
              <a:rPr dirty="0" sz="1750" lang="en-US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Builds multiple sequence alignments by iteratively aligning pairs of sequences.</a:t>
            </a:r>
            <a:endParaRPr dirty="0" sz="1750"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5" name="Image 0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/>
        </p:spPr>
      </p:pic>
      <p:sp>
        <p:nvSpPr>
          <p:cNvPr id="1048658" name="Text 1"/>
          <p:cNvSpPr/>
          <p:nvPr/>
        </p:nvSpPr>
        <p:spPr>
          <a:xfrm>
            <a:off x="2037993" y="1395889"/>
            <a:ext cx="10554414" cy="1388745"/>
          </a:xfrm>
          <a:prstGeom prst="rect"/>
          <a:noFill/>
        </p:spPr>
        <p:txBody>
          <a:bodyPr anchor="t" rtlCol="0" wrap="square"/>
          <a:p>
            <a:pPr indent="0" marL="0">
              <a:lnSpc>
                <a:spcPts val="5468"/>
              </a:lnSpc>
              <a:buNone/>
            </a:pPr>
            <a:r>
              <a:rPr dirty="0" sz="4374" lang="en-US">
                <a:solidFill>
                  <a:srgbClr val="AE8625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Applications of Sequence Alignment Homology</a:t>
            </a:r>
            <a:endParaRPr dirty="0" sz="4374" lang="en-US"/>
          </a:p>
        </p:txBody>
      </p:sp>
      <p:pic>
        <p:nvPicPr>
          <p:cNvPr id="2097166" name="Image 1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2037993" y="3228975"/>
            <a:ext cx="555427" cy="555427"/>
          </a:xfrm>
          <a:prstGeom prst="rect"/>
        </p:spPr>
      </p:pic>
      <p:sp>
        <p:nvSpPr>
          <p:cNvPr id="1048659" name="Text 2"/>
          <p:cNvSpPr/>
          <p:nvPr/>
        </p:nvSpPr>
        <p:spPr>
          <a:xfrm>
            <a:off x="2037993" y="4006572"/>
            <a:ext cx="2388632" cy="694373"/>
          </a:xfrm>
          <a:prstGeom prst="rect"/>
          <a:noFill/>
        </p:spPr>
        <p:txBody>
          <a:bodyPr anchor="t" rtlCol="0" wrap="square"/>
          <a:p>
            <a:pPr algn="l" indent="0" marL="0">
              <a:lnSpc>
                <a:spcPts val="2734"/>
              </a:lnSpc>
              <a:buNone/>
            </a:pPr>
            <a:r>
              <a:rPr dirty="0" sz="2187" lang="en-US">
                <a:solidFill>
                  <a:srgbClr val="AE8625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Evolutionary Analysis</a:t>
            </a:r>
            <a:endParaRPr dirty="0" sz="2187" lang="en-US"/>
          </a:p>
        </p:txBody>
      </p:sp>
      <p:sp>
        <p:nvSpPr>
          <p:cNvPr id="1048660" name="Text 3"/>
          <p:cNvSpPr/>
          <p:nvPr/>
        </p:nvSpPr>
        <p:spPr>
          <a:xfrm>
            <a:off x="2037993" y="4834176"/>
            <a:ext cx="2388632" cy="1666280"/>
          </a:xfrm>
          <a:prstGeom prst="rect"/>
          <a:noFill/>
        </p:spPr>
        <p:txBody>
          <a:bodyPr anchor="t" rtlCol="0" wrap="square"/>
          <a:p>
            <a:pPr algn="l" indent="0" marL="0">
              <a:lnSpc>
                <a:spcPts val="2624"/>
              </a:lnSpc>
              <a:buNone/>
            </a:pPr>
            <a:r>
              <a:rPr dirty="0" sz="1750" lang="en-US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Studying homologous sequences reveals phylogenetic relationships and evolutionary histories.</a:t>
            </a:r>
            <a:endParaRPr dirty="0" sz="1750" lang="en-US"/>
          </a:p>
        </p:txBody>
      </p:sp>
      <p:pic>
        <p:nvPicPr>
          <p:cNvPr id="2097167" name="Image 2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4759881" y="3228975"/>
            <a:ext cx="555427" cy="555427"/>
          </a:xfrm>
          <a:prstGeom prst="rect"/>
        </p:spPr>
      </p:pic>
      <p:sp>
        <p:nvSpPr>
          <p:cNvPr id="1048661" name="Text 4"/>
          <p:cNvSpPr/>
          <p:nvPr/>
        </p:nvSpPr>
        <p:spPr>
          <a:xfrm>
            <a:off x="4759881" y="4006572"/>
            <a:ext cx="2388632" cy="694373"/>
          </a:xfrm>
          <a:prstGeom prst="rect"/>
          <a:noFill/>
        </p:spPr>
        <p:txBody>
          <a:bodyPr anchor="t" rtlCol="0" wrap="square"/>
          <a:p>
            <a:pPr algn="l" indent="0" marL="0">
              <a:lnSpc>
                <a:spcPts val="2734"/>
              </a:lnSpc>
              <a:buNone/>
            </a:pPr>
            <a:r>
              <a:rPr dirty="0" sz="2187" lang="en-US">
                <a:solidFill>
                  <a:srgbClr val="AE8625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Protein Structure Prediction</a:t>
            </a:r>
            <a:endParaRPr dirty="0" sz="2187" lang="en-US"/>
          </a:p>
        </p:txBody>
      </p:sp>
      <p:sp>
        <p:nvSpPr>
          <p:cNvPr id="1048662" name="Text 5"/>
          <p:cNvSpPr/>
          <p:nvPr/>
        </p:nvSpPr>
        <p:spPr>
          <a:xfrm>
            <a:off x="4759881" y="4834176"/>
            <a:ext cx="2388632" cy="1333024"/>
          </a:xfrm>
          <a:prstGeom prst="rect"/>
          <a:noFill/>
        </p:spPr>
        <p:txBody>
          <a:bodyPr anchor="t" rtlCol="0" wrap="square"/>
          <a:p>
            <a:pPr algn="l" indent="0" marL="0">
              <a:lnSpc>
                <a:spcPts val="2624"/>
              </a:lnSpc>
              <a:buNone/>
            </a:pPr>
            <a:r>
              <a:rPr dirty="0" sz="1750" lang="en-US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Homologous proteins often have similar 3D structures, enabling structure modeling.</a:t>
            </a:r>
            <a:endParaRPr dirty="0" sz="1750" lang="en-US"/>
          </a:p>
        </p:txBody>
      </p:sp>
      <p:pic>
        <p:nvPicPr>
          <p:cNvPr id="2097168" name="Image 3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7481768" y="3228975"/>
            <a:ext cx="555427" cy="555427"/>
          </a:xfrm>
          <a:prstGeom prst="rect"/>
        </p:spPr>
      </p:pic>
      <p:sp>
        <p:nvSpPr>
          <p:cNvPr id="1048663" name="Text 6"/>
          <p:cNvSpPr/>
          <p:nvPr/>
        </p:nvSpPr>
        <p:spPr>
          <a:xfrm>
            <a:off x="7481768" y="4006572"/>
            <a:ext cx="2388632" cy="347186"/>
          </a:xfrm>
          <a:prstGeom prst="rect"/>
          <a:noFill/>
        </p:spPr>
        <p:txBody>
          <a:bodyPr anchor="t" rtlCol="0" wrap="none"/>
          <a:p>
            <a:pPr algn="l" indent="0" marL="0">
              <a:lnSpc>
                <a:spcPts val="2734"/>
              </a:lnSpc>
              <a:buNone/>
            </a:pPr>
            <a:r>
              <a:rPr dirty="0" sz="2187" lang="en-US">
                <a:solidFill>
                  <a:srgbClr val="AE8625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Drug Discovery</a:t>
            </a:r>
            <a:endParaRPr dirty="0" sz="2187" lang="en-US"/>
          </a:p>
        </p:txBody>
      </p:sp>
      <p:sp>
        <p:nvSpPr>
          <p:cNvPr id="1048664" name="Text 7"/>
          <p:cNvSpPr/>
          <p:nvPr/>
        </p:nvSpPr>
        <p:spPr>
          <a:xfrm>
            <a:off x="7481768" y="4486989"/>
            <a:ext cx="2388632" cy="1666280"/>
          </a:xfrm>
          <a:prstGeom prst="rect"/>
          <a:noFill/>
        </p:spPr>
        <p:txBody>
          <a:bodyPr anchor="t" rtlCol="0" wrap="square"/>
          <a:p>
            <a:pPr algn="l" indent="0" marL="0">
              <a:lnSpc>
                <a:spcPts val="2624"/>
              </a:lnSpc>
              <a:buNone/>
            </a:pPr>
            <a:r>
              <a:rPr dirty="0" sz="1750" lang="en-US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Identifying homologous drug targets in pathogens can aid in developing new treatments.</a:t>
            </a:r>
            <a:endParaRPr dirty="0" sz="1750" lang="en-US"/>
          </a:p>
        </p:txBody>
      </p:sp>
      <p:pic>
        <p:nvPicPr>
          <p:cNvPr id="2097169" name="Image 4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10203656" y="3228975"/>
            <a:ext cx="555427" cy="555427"/>
          </a:xfrm>
          <a:prstGeom prst="rect"/>
        </p:spPr>
      </p:pic>
      <p:sp>
        <p:nvSpPr>
          <p:cNvPr id="1048665" name="Text 8"/>
          <p:cNvSpPr/>
          <p:nvPr/>
        </p:nvSpPr>
        <p:spPr>
          <a:xfrm>
            <a:off x="10203656" y="4006572"/>
            <a:ext cx="2388751" cy="694373"/>
          </a:xfrm>
          <a:prstGeom prst="rect"/>
          <a:noFill/>
        </p:spPr>
        <p:txBody>
          <a:bodyPr anchor="t" rtlCol="0" wrap="square"/>
          <a:p>
            <a:pPr algn="l" indent="0" marL="0">
              <a:lnSpc>
                <a:spcPts val="2734"/>
              </a:lnSpc>
              <a:buNone/>
            </a:pPr>
            <a:r>
              <a:rPr dirty="0" sz="2187" lang="en-US">
                <a:solidFill>
                  <a:srgbClr val="AE8625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Genetic Variation Analysis</a:t>
            </a:r>
            <a:endParaRPr dirty="0" sz="2187" lang="en-US"/>
          </a:p>
        </p:txBody>
      </p:sp>
      <p:sp>
        <p:nvSpPr>
          <p:cNvPr id="1048666" name="Text 9"/>
          <p:cNvSpPr/>
          <p:nvPr/>
        </p:nvSpPr>
        <p:spPr>
          <a:xfrm>
            <a:off x="10203656" y="4834176"/>
            <a:ext cx="2388751" cy="1999536"/>
          </a:xfrm>
          <a:prstGeom prst="rect"/>
          <a:noFill/>
        </p:spPr>
        <p:txBody>
          <a:bodyPr anchor="t" rtlCol="0" wrap="square"/>
          <a:p>
            <a:pPr algn="l" indent="0" marL="0">
              <a:lnSpc>
                <a:spcPts val="2624"/>
              </a:lnSpc>
              <a:buNone/>
            </a:pPr>
            <a:r>
              <a:rPr dirty="0" sz="1750" lang="en-US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Comparing homologous sequences detects mutations and genetic differences between individuals.</a:t>
            </a:r>
            <a:endParaRPr dirty="0" sz="1750"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Company>PptxGenJS</Company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PptxGenJS Presentation</dc:title>
  <dc:creator>PptxGenJS</dc:creator>
  <cp:lastModifiedBy>PptxGenJS</cp:lastModifiedBy>
  <dcterms:created xsi:type="dcterms:W3CDTF">2024-06-15T21:03:07Z</dcterms:created>
  <dcterms:modified xsi:type="dcterms:W3CDTF">2024-06-18T03:30:26Z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53fa43733a79434aaddc843203f5fbcf</vt:lpwstr>
  </property>
</Properties>
</file>