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2"/>
    <p:sldId id="28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9" r:id="rId15"/>
    <p:sldId id="281" r:id="rId16"/>
    <p:sldId id="282" r:id="rId17"/>
    <p:sldId id="283" r:id="rId18"/>
    <p:sldId id="284" r:id="rId19"/>
    <p:sldId id="285" r:id="rId20"/>
  </p:sldIdLst>
  <p:sldSz cx="10045700" cy="6731000"/>
  <p:notesSz cx="10045700" cy="673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61717" y="374142"/>
            <a:ext cx="5922264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rgbClr val="114FF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855" y="3769360"/>
            <a:ext cx="7031990" cy="1682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14FF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14FF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285" y="1548130"/>
            <a:ext cx="4369879" cy="444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3535" y="1548130"/>
            <a:ext cx="4369879" cy="444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14FF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045700" cy="6731000"/>
          </a:xfrm>
          <a:custGeom>
            <a:avLst/>
            <a:gdLst/>
            <a:ahLst/>
            <a:cxnLst/>
            <a:rect l="l" t="t" r="r" b="b"/>
            <a:pathLst>
              <a:path w="10045700" h="6731000">
                <a:moveTo>
                  <a:pt x="0" y="6731000"/>
                </a:moveTo>
                <a:lnTo>
                  <a:pt x="10045699" y="6731000"/>
                </a:lnTo>
                <a:lnTo>
                  <a:pt x="10045699" y="0"/>
                </a:lnTo>
                <a:lnTo>
                  <a:pt x="0" y="0"/>
                </a:lnTo>
                <a:lnTo>
                  <a:pt x="0" y="6731000"/>
                </a:lnTo>
                <a:close/>
              </a:path>
            </a:pathLst>
          </a:custGeom>
          <a:solidFill>
            <a:srgbClr val="DAF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1504" y="374142"/>
            <a:ext cx="6282690" cy="568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rgbClr val="114FF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835" y="1274063"/>
            <a:ext cx="9130029" cy="398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5538" y="6259830"/>
            <a:ext cx="3214624" cy="33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285" y="6259830"/>
            <a:ext cx="2310511" cy="33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2904" y="6259830"/>
            <a:ext cx="2310511" cy="33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ec.army.mil/prod/usaec/et/resto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ec.army.mil/prod/usaec/e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swertio1/do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ec.army.mil/pr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ec.army.mil/prod/u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915" y="908374"/>
            <a:ext cx="8796964" cy="295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153897" y="3658423"/>
            <a:ext cx="6301235" cy="1726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3027" y="374142"/>
            <a:ext cx="7877809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Bioremediation</a:t>
            </a:r>
            <a:r>
              <a:rPr spc="-10" dirty="0"/>
              <a:t> </a:t>
            </a:r>
            <a:r>
              <a:rPr spc="5" dirty="0"/>
              <a:t>technologies</a:t>
            </a:r>
            <a:r>
              <a:rPr spc="-5" dirty="0"/>
              <a:t> </a:t>
            </a:r>
            <a:r>
              <a:rPr spc="5" dirty="0"/>
              <a:t>for</a:t>
            </a:r>
            <a:r>
              <a:rPr spc="-5" dirty="0"/>
              <a:t> </a:t>
            </a:r>
            <a:r>
              <a:rPr spc="5" dirty="0"/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59" y="1525523"/>
            <a:ext cx="8714740" cy="3649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2425" marR="52705" indent="-340360">
              <a:lnSpc>
                <a:spcPct val="100600"/>
              </a:lnSpc>
              <a:spcBef>
                <a:spcPts val="95"/>
              </a:spcBef>
            </a:pPr>
            <a:r>
              <a:rPr sz="3150" spc="5" dirty="0">
                <a:latin typeface="Arial MT"/>
                <a:cs typeface="Arial MT"/>
              </a:rPr>
              <a:t>Composting </a:t>
            </a:r>
            <a:r>
              <a:rPr sz="3150" spc="10" dirty="0">
                <a:latin typeface="Arial MT"/>
                <a:cs typeface="Arial MT"/>
              </a:rPr>
              <a:t>– </a:t>
            </a:r>
            <a:r>
              <a:rPr sz="3150" dirty="0">
                <a:latin typeface="Arial MT"/>
                <a:cs typeface="Arial MT"/>
              </a:rPr>
              <a:t>addition </a:t>
            </a:r>
            <a:r>
              <a:rPr sz="3150" spc="5" dirty="0">
                <a:latin typeface="Arial MT"/>
                <a:cs typeface="Arial MT"/>
              </a:rPr>
              <a:t>of </a:t>
            </a:r>
            <a:r>
              <a:rPr sz="3150" dirty="0">
                <a:latin typeface="Arial MT"/>
                <a:cs typeface="Arial MT"/>
              </a:rPr>
              <a:t>moisture </a:t>
            </a:r>
            <a:r>
              <a:rPr sz="3150" spc="5" dirty="0">
                <a:latin typeface="Arial MT"/>
                <a:cs typeface="Arial MT"/>
              </a:rPr>
              <a:t>and </a:t>
            </a:r>
            <a:r>
              <a:rPr sz="3150" dirty="0">
                <a:latin typeface="Arial MT"/>
                <a:cs typeface="Arial MT"/>
              </a:rPr>
              <a:t>nutrients, </a:t>
            </a:r>
            <a:r>
              <a:rPr sz="3150" spc="-8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regular</a:t>
            </a:r>
            <a:r>
              <a:rPr sz="3150" spc="-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mixing for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aeration</a:t>
            </a:r>
            <a:endParaRPr sz="3150">
              <a:latin typeface="Arial MT"/>
              <a:cs typeface="Arial MT"/>
            </a:endParaRPr>
          </a:p>
          <a:p>
            <a:pPr marL="12700" marR="2571750">
              <a:lnSpc>
                <a:spcPts val="5710"/>
              </a:lnSpc>
              <a:spcBef>
                <a:spcPts val="505"/>
              </a:spcBef>
            </a:pPr>
            <a:r>
              <a:rPr sz="3150" spc="5" dirty="0">
                <a:latin typeface="Arial MT"/>
                <a:cs typeface="Arial MT"/>
              </a:rPr>
              <a:t>Biopiles </a:t>
            </a:r>
            <a:r>
              <a:rPr sz="3150" spc="10" dirty="0">
                <a:latin typeface="Arial MT"/>
                <a:cs typeface="Arial MT"/>
              </a:rPr>
              <a:t>– </a:t>
            </a:r>
            <a:r>
              <a:rPr sz="3150" i="1" dirty="0">
                <a:latin typeface="Arial"/>
                <a:cs typeface="Arial"/>
              </a:rPr>
              <a:t>ex-situ </a:t>
            </a:r>
            <a:r>
              <a:rPr sz="3150" dirty="0">
                <a:latin typeface="Arial MT"/>
                <a:cs typeface="Arial MT"/>
              </a:rPr>
              <a:t>aeration </a:t>
            </a:r>
            <a:r>
              <a:rPr sz="3150" spc="5" dirty="0">
                <a:latin typeface="Arial MT"/>
                <a:cs typeface="Arial MT"/>
              </a:rPr>
              <a:t>of </a:t>
            </a:r>
            <a:r>
              <a:rPr sz="3150" dirty="0">
                <a:latin typeface="Arial MT"/>
                <a:cs typeface="Arial MT"/>
              </a:rPr>
              <a:t>soil 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Bioventing</a:t>
            </a:r>
            <a:r>
              <a:rPr sz="3150" spc="-5" dirty="0">
                <a:latin typeface="Arial MT"/>
                <a:cs typeface="Arial MT"/>
              </a:rPr>
              <a:t> </a:t>
            </a:r>
            <a:r>
              <a:rPr sz="3150" spc="10" dirty="0">
                <a:latin typeface="Arial MT"/>
                <a:cs typeface="Arial MT"/>
              </a:rPr>
              <a:t>–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i="1" dirty="0">
                <a:latin typeface="Arial"/>
                <a:cs typeface="Arial"/>
              </a:rPr>
              <a:t>in-situ</a:t>
            </a:r>
            <a:r>
              <a:rPr sz="3150" i="1" spc="5" dirty="0">
                <a:latin typeface="Arial"/>
                <a:cs typeface="Arial"/>
              </a:rPr>
              <a:t> </a:t>
            </a:r>
            <a:r>
              <a:rPr sz="3150" dirty="0">
                <a:latin typeface="Arial MT"/>
                <a:cs typeface="Arial MT"/>
              </a:rPr>
              <a:t>aeration </a:t>
            </a:r>
            <a:r>
              <a:rPr sz="3150" spc="5" dirty="0">
                <a:latin typeface="Arial MT"/>
                <a:cs typeface="Arial MT"/>
              </a:rPr>
              <a:t>of</a:t>
            </a:r>
            <a:r>
              <a:rPr sz="3150" spc="-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soil</a:t>
            </a:r>
            <a:endParaRPr sz="3150">
              <a:latin typeface="Arial MT"/>
              <a:cs typeface="Arial MT"/>
            </a:endParaRPr>
          </a:p>
          <a:p>
            <a:pPr marL="352425" marR="5080" indent="-340360">
              <a:lnSpc>
                <a:spcPct val="100600"/>
              </a:lnSpc>
              <a:spcBef>
                <a:spcPts val="1395"/>
              </a:spcBef>
            </a:pPr>
            <a:r>
              <a:rPr sz="3150" spc="5" dirty="0">
                <a:latin typeface="Arial MT"/>
                <a:cs typeface="Arial MT"/>
              </a:rPr>
              <a:t>Land </a:t>
            </a:r>
            <a:r>
              <a:rPr sz="3150" dirty="0">
                <a:latin typeface="Arial MT"/>
                <a:cs typeface="Arial MT"/>
              </a:rPr>
              <a:t>treatment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spc="10" dirty="0">
                <a:latin typeface="Arial MT"/>
                <a:cs typeface="Arial MT"/>
              </a:rPr>
              <a:t>–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application</a:t>
            </a:r>
            <a:r>
              <a:rPr sz="3150" spc="5" dirty="0">
                <a:latin typeface="Arial MT"/>
                <a:cs typeface="Arial MT"/>
              </a:rPr>
              <a:t> of </a:t>
            </a:r>
            <a:r>
              <a:rPr sz="3150" dirty="0">
                <a:latin typeface="Arial MT"/>
                <a:cs typeface="Arial MT"/>
              </a:rPr>
              <a:t>organic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materials </a:t>
            </a:r>
            <a:r>
              <a:rPr sz="3150" spc="-860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to</a:t>
            </a:r>
            <a:r>
              <a:rPr sz="3150" dirty="0">
                <a:latin typeface="Arial MT"/>
                <a:cs typeface="Arial MT"/>
              </a:rPr>
              <a:t> natural soils followed</a:t>
            </a:r>
            <a:r>
              <a:rPr sz="3150" spc="5" dirty="0">
                <a:latin typeface="Arial MT"/>
                <a:cs typeface="Arial MT"/>
              </a:rPr>
              <a:t> by</a:t>
            </a:r>
            <a:r>
              <a:rPr sz="3150" dirty="0">
                <a:latin typeface="Arial MT"/>
                <a:cs typeface="Arial MT"/>
              </a:rPr>
              <a:t> irrigation </a:t>
            </a:r>
            <a:r>
              <a:rPr sz="3150" spc="5" dirty="0">
                <a:latin typeface="Arial MT"/>
                <a:cs typeface="Arial MT"/>
              </a:rPr>
              <a:t>and</a:t>
            </a:r>
            <a:r>
              <a:rPr sz="3150" dirty="0">
                <a:latin typeface="Arial MT"/>
                <a:cs typeface="Arial MT"/>
              </a:rPr>
              <a:t> tilling</a:t>
            </a:r>
            <a:endParaRPr sz="3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9067" y="0"/>
            <a:ext cx="266763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Composting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8550" y="561339"/>
            <a:ext cx="5910833" cy="46070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039" y="3757421"/>
            <a:ext cx="2287270" cy="781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4299"/>
              </a:lnSpc>
              <a:spcBef>
                <a:spcPts val="90"/>
              </a:spcBef>
            </a:pPr>
            <a:r>
              <a:rPr sz="950" spc="15" dirty="0">
                <a:latin typeface="Arial MT"/>
                <a:cs typeface="Arial MT"/>
              </a:rPr>
              <a:t>Source: U.S.AEC, 2000. </a:t>
            </a:r>
            <a:r>
              <a:rPr sz="950" spc="20" dirty="0">
                <a:latin typeface="Arial MT"/>
                <a:cs typeface="Arial MT"/>
              </a:rPr>
              <a:t>Windrow </a:t>
            </a:r>
            <a:r>
              <a:rPr sz="950" spc="2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Composting </a:t>
            </a:r>
            <a:r>
              <a:rPr sz="950" spc="10" dirty="0">
                <a:latin typeface="Arial MT"/>
                <a:cs typeface="Arial MT"/>
              </a:rPr>
              <a:t>of </a:t>
            </a:r>
            <a:r>
              <a:rPr sz="950" spc="15" dirty="0">
                <a:latin typeface="Arial MT"/>
                <a:cs typeface="Arial MT"/>
              </a:rPr>
              <a:t>Explosives-Contaminated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Soil.</a:t>
            </a:r>
            <a:r>
              <a:rPr sz="950" spc="15" dirty="0">
                <a:latin typeface="Arial MT"/>
                <a:cs typeface="Arial MT"/>
              </a:rPr>
              <a:t> U.S. </a:t>
            </a:r>
            <a:r>
              <a:rPr sz="950" spc="20" dirty="0">
                <a:latin typeface="Arial MT"/>
                <a:cs typeface="Arial MT"/>
              </a:rPr>
              <a:t>Army </a:t>
            </a:r>
            <a:r>
              <a:rPr sz="950" spc="15" dirty="0">
                <a:latin typeface="Arial MT"/>
                <a:cs typeface="Arial MT"/>
              </a:rPr>
              <a:t>Environmental Center. </a:t>
            </a:r>
            <a:r>
              <a:rPr sz="950" spc="2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(</a:t>
            </a:r>
            <a:r>
              <a:rPr sz="950" spc="10" dirty="0">
                <a:latin typeface="Arial MT"/>
                <a:cs typeface="Arial MT"/>
                <a:hlinkClick r:id="rId3"/>
              </a:rPr>
              <a:t>http://aec.army.mil/prod/usaec/et/restor/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windrow.htm)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28" y="5213603"/>
            <a:ext cx="9846945" cy="151447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170180">
              <a:lnSpc>
                <a:spcPts val="1060"/>
              </a:lnSpc>
              <a:spcBef>
                <a:spcPts val="145"/>
              </a:spcBef>
            </a:pPr>
            <a:r>
              <a:rPr sz="900" spc="-10" dirty="0">
                <a:latin typeface="Arial MT"/>
                <a:cs typeface="Arial MT"/>
              </a:rPr>
              <a:t>Composting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process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which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organic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wastes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degraded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microorganisms,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typically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elevated temperatures.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Typical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compost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temperatures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range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55°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65°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Celsius.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increased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temperatures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result</a:t>
            </a:r>
            <a:r>
              <a:rPr sz="900" spc="-5" dirty="0">
                <a:latin typeface="Arial MT"/>
                <a:cs typeface="Arial MT"/>
              </a:rPr>
              <a:t> from </a:t>
            </a:r>
            <a:r>
              <a:rPr sz="900" spc="-10" dirty="0">
                <a:latin typeface="Arial MT"/>
                <a:cs typeface="Arial MT"/>
              </a:rPr>
              <a:t>heat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produced</a:t>
            </a:r>
            <a:r>
              <a:rPr sz="900" spc="-5" dirty="0">
                <a:latin typeface="Arial MT"/>
                <a:cs typeface="Arial MT"/>
              </a:rPr>
              <a:t> by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microorganisms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during</a:t>
            </a:r>
            <a:r>
              <a:rPr sz="900" spc="-5" dirty="0">
                <a:latin typeface="Arial MT"/>
                <a:cs typeface="Arial MT"/>
              </a:rPr>
              <a:t> 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degradation</a:t>
            </a:r>
            <a:r>
              <a:rPr sz="900" spc="-5" dirty="0">
                <a:latin typeface="Arial MT"/>
                <a:cs typeface="Arial MT"/>
              </a:rPr>
              <a:t> of the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material in 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waste.</a:t>
            </a:r>
            <a:endParaRPr sz="900">
              <a:latin typeface="Arial MT"/>
              <a:cs typeface="Arial MT"/>
            </a:endParaRPr>
          </a:p>
          <a:p>
            <a:pPr marL="12700" marR="173355" indent="-635">
              <a:lnSpc>
                <a:spcPts val="1060"/>
              </a:lnSpc>
              <a:spcBef>
                <a:spcPts val="10"/>
              </a:spcBef>
            </a:pPr>
            <a:r>
              <a:rPr sz="900" spc="-5" dirty="0">
                <a:latin typeface="Arial MT"/>
                <a:cs typeface="Arial MT"/>
              </a:rPr>
              <a:t>Windrow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composting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has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demonstrated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using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following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basic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steps.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First,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contaminated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soils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excavated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screened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remove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large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rocks 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debris.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transported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composting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pad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temporary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structure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provide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containment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protection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from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weather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extremes.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Amendments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(straw,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alfalfa,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manure,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agricultural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wastes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wood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chips)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used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30"/>
              </a:lnSpc>
            </a:pPr>
            <a:r>
              <a:rPr sz="900" spc="-5" dirty="0">
                <a:latin typeface="Arial MT"/>
                <a:cs typeface="Arial MT"/>
              </a:rPr>
              <a:t>bulking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agents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supplemental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carbon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source.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amendments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layered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long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piles, </a:t>
            </a:r>
            <a:r>
              <a:rPr sz="900" spc="-10" dirty="0">
                <a:latin typeface="Arial MT"/>
                <a:cs typeface="Arial MT"/>
              </a:rPr>
              <a:t>known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windrows.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windrow 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thoroughly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mixed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 turning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commercially</a:t>
            </a:r>
            <a:endParaRPr sz="900">
              <a:latin typeface="Arial MT"/>
              <a:cs typeface="Arial MT"/>
            </a:endParaRPr>
          </a:p>
          <a:p>
            <a:pPr marL="12700" marR="133985">
              <a:lnSpc>
                <a:spcPts val="1060"/>
              </a:lnSpc>
              <a:spcBef>
                <a:spcPts val="45"/>
              </a:spcBef>
            </a:pPr>
            <a:r>
              <a:rPr sz="900" spc="-10" dirty="0">
                <a:latin typeface="Arial MT"/>
                <a:cs typeface="Arial MT"/>
              </a:rPr>
              <a:t>available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windrow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turning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machine.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Moisture,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pH,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temperature,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explosives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concentration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monitored.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At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completion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composting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period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windrows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would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disassembled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 compost </a:t>
            </a:r>
            <a:r>
              <a:rPr sz="900" spc="-5" dirty="0">
                <a:latin typeface="Arial MT"/>
                <a:cs typeface="Arial MT"/>
              </a:rPr>
              <a:t>is</a:t>
            </a:r>
            <a:r>
              <a:rPr sz="900" spc="-10" dirty="0">
                <a:latin typeface="Arial MT"/>
                <a:cs typeface="Arial MT"/>
              </a:rPr>
              <a:t> taken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-10" dirty="0">
                <a:latin typeface="Arial MT"/>
                <a:cs typeface="Arial MT"/>
              </a:rPr>
              <a:t> the final disposal area.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30"/>
              </a:lnSpc>
            </a:pPr>
            <a:r>
              <a:rPr sz="900" b="1" spc="-10" dirty="0">
                <a:latin typeface="Arial"/>
                <a:cs typeface="Arial"/>
              </a:rPr>
              <a:t>PROCESS</a:t>
            </a:r>
            <a:r>
              <a:rPr sz="900" b="1" spc="-4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PERFORMANCE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98600"/>
              </a:lnSpc>
              <a:spcBef>
                <a:spcPts val="5"/>
              </a:spcBef>
            </a:pPr>
            <a:r>
              <a:rPr sz="900" spc="-5" dirty="0">
                <a:latin typeface="Arial MT"/>
                <a:cs typeface="Arial MT"/>
              </a:rPr>
              <a:t>Windrow composting </a:t>
            </a:r>
            <a:r>
              <a:rPr sz="900" spc="-10" dirty="0">
                <a:latin typeface="Arial MT"/>
                <a:cs typeface="Arial MT"/>
              </a:rPr>
              <a:t>has been demonstrated </a:t>
            </a:r>
            <a:r>
              <a:rPr sz="900" spc="-5" dirty="0">
                <a:latin typeface="Arial MT"/>
                <a:cs typeface="Arial MT"/>
              </a:rPr>
              <a:t>as </a:t>
            </a:r>
            <a:r>
              <a:rPr sz="900" spc="-10" dirty="0">
                <a:latin typeface="Arial MT"/>
                <a:cs typeface="Arial MT"/>
              </a:rPr>
              <a:t>an </a:t>
            </a:r>
            <a:r>
              <a:rPr sz="900" spc="-5" dirty="0">
                <a:latin typeface="Arial MT"/>
                <a:cs typeface="Arial MT"/>
              </a:rPr>
              <a:t>effective technology for treatment of </a:t>
            </a:r>
            <a:r>
              <a:rPr sz="900" spc="-10" dirty="0">
                <a:latin typeface="Arial MT"/>
                <a:cs typeface="Arial MT"/>
              </a:rPr>
              <a:t>explosives-contaminated </a:t>
            </a:r>
            <a:r>
              <a:rPr sz="900" spc="-5" dirty="0">
                <a:latin typeface="Arial MT"/>
                <a:cs typeface="Arial MT"/>
              </a:rPr>
              <a:t>soil. </a:t>
            </a:r>
            <a:r>
              <a:rPr sz="900" spc="-10" dirty="0">
                <a:latin typeface="Arial MT"/>
                <a:cs typeface="Arial MT"/>
              </a:rPr>
              <a:t>During </a:t>
            </a:r>
            <a:r>
              <a:rPr sz="900" spc="-5" dirty="0">
                <a:latin typeface="Arial MT"/>
                <a:cs typeface="Arial MT"/>
              </a:rPr>
              <a:t>a field </a:t>
            </a:r>
            <a:r>
              <a:rPr sz="900" spc="-10" dirty="0">
                <a:latin typeface="Arial MT"/>
                <a:cs typeface="Arial MT"/>
              </a:rPr>
              <a:t>demonstration conducted </a:t>
            </a:r>
            <a:r>
              <a:rPr sz="900" spc="-5" dirty="0">
                <a:latin typeface="Arial MT"/>
                <a:cs typeface="Arial MT"/>
              </a:rPr>
              <a:t>by </a:t>
            </a:r>
            <a:r>
              <a:rPr sz="900" spc="-10" dirty="0">
                <a:latin typeface="Arial MT"/>
                <a:cs typeface="Arial MT"/>
              </a:rPr>
              <a:t>USAEC </a:t>
            </a:r>
            <a:r>
              <a:rPr sz="900" spc="-5" dirty="0">
                <a:latin typeface="Arial MT"/>
                <a:cs typeface="Arial MT"/>
              </a:rPr>
              <a:t>at </a:t>
            </a:r>
            <a:r>
              <a:rPr sz="900" spc="-10" dirty="0">
                <a:latin typeface="Arial MT"/>
                <a:cs typeface="Arial MT"/>
              </a:rPr>
              <a:t>UMDA, </a:t>
            </a:r>
            <a:r>
              <a:rPr sz="900" spc="-5" dirty="0">
                <a:latin typeface="Arial MT"/>
                <a:cs typeface="Arial MT"/>
              </a:rPr>
              <a:t>TNT </a:t>
            </a:r>
            <a:r>
              <a:rPr sz="900" spc="-10" dirty="0">
                <a:latin typeface="Arial MT"/>
                <a:cs typeface="Arial MT"/>
              </a:rPr>
              <a:t>reductions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 as high as 99.7% </a:t>
            </a:r>
            <a:r>
              <a:rPr sz="900" spc="-5" dirty="0">
                <a:latin typeface="Arial MT"/>
                <a:cs typeface="Arial MT"/>
              </a:rPr>
              <a:t>at </a:t>
            </a:r>
            <a:r>
              <a:rPr sz="900" spc="-15" dirty="0">
                <a:latin typeface="Arial MT"/>
                <a:cs typeface="Arial MT"/>
              </a:rPr>
              <a:t>30% </a:t>
            </a:r>
            <a:r>
              <a:rPr sz="900" spc="-10" dirty="0">
                <a:latin typeface="Arial MT"/>
                <a:cs typeface="Arial MT"/>
              </a:rPr>
              <a:t>soil </a:t>
            </a:r>
            <a:r>
              <a:rPr sz="900" spc="-5" dirty="0">
                <a:latin typeface="Arial MT"/>
                <a:cs typeface="Arial MT"/>
              </a:rPr>
              <a:t>in </a:t>
            </a:r>
            <a:r>
              <a:rPr sz="900" spc="-10" dirty="0">
                <a:latin typeface="Arial MT"/>
                <a:cs typeface="Arial MT"/>
              </a:rPr>
              <a:t>40 </a:t>
            </a:r>
            <a:r>
              <a:rPr sz="900" spc="-15" dirty="0">
                <a:latin typeface="Arial MT"/>
                <a:cs typeface="Arial MT"/>
              </a:rPr>
              <a:t>days </a:t>
            </a:r>
            <a:r>
              <a:rPr sz="900" spc="-5" dirty="0">
                <a:latin typeface="Arial MT"/>
                <a:cs typeface="Arial MT"/>
              </a:rPr>
              <a:t>of </a:t>
            </a:r>
            <a:r>
              <a:rPr sz="900" spc="-10" dirty="0">
                <a:latin typeface="Arial MT"/>
                <a:cs typeface="Arial MT"/>
              </a:rPr>
              <a:t>operation, with </a:t>
            </a:r>
            <a:r>
              <a:rPr sz="900" spc="-5" dirty="0">
                <a:latin typeface="Arial MT"/>
                <a:cs typeface="Arial MT"/>
              </a:rPr>
              <a:t>the majority of removal occurring in the first </a:t>
            </a:r>
            <a:r>
              <a:rPr sz="900" spc="-10" dirty="0">
                <a:latin typeface="Arial MT"/>
                <a:cs typeface="Arial MT"/>
              </a:rPr>
              <a:t>20 days </a:t>
            </a:r>
            <a:r>
              <a:rPr sz="900" spc="-5" dirty="0">
                <a:latin typeface="Arial MT"/>
                <a:cs typeface="Arial MT"/>
              </a:rPr>
              <a:t>of </a:t>
            </a:r>
            <a:r>
              <a:rPr sz="900" spc="-10" dirty="0">
                <a:latin typeface="Arial MT"/>
                <a:cs typeface="Arial MT"/>
              </a:rPr>
              <a:t>operation. Maximum </a:t>
            </a:r>
            <a:r>
              <a:rPr sz="900" spc="-5" dirty="0">
                <a:latin typeface="Arial MT"/>
                <a:cs typeface="Arial MT"/>
              </a:rPr>
              <a:t>removal </a:t>
            </a:r>
            <a:r>
              <a:rPr sz="900" spc="-10" dirty="0">
                <a:latin typeface="Arial MT"/>
                <a:cs typeface="Arial MT"/>
              </a:rPr>
              <a:t>efficiencies for </a:t>
            </a:r>
            <a:r>
              <a:rPr sz="900" spc="-5" dirty="0">
                <a:latin typeface="Arial MT"/>
                <a:cs typeface="Arial MT"/>
              </a:rPr>
              <a:t>RDX </a:t>
            </a:r>
            <a:r>
              <a:rPr sz="900" spc="-10" dirty="0">
                <a:latin typeface="Arial MT"/>
                <a:cs typeface="Arial MT"/>
              </a:rPr>
              <a:t>and HMX were 99.8% and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96.8% respectively.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3828" y="0"/>
            <a:ext cx="7072883" cy="584657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244585" y="3550920"/>
            <a:ext cx="1706245" cy="8388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8600"/>
              </a:lnSpc>
              <a:spcBef>
                <a:spcPts val="110"/>
              </a:spcBef>
            </a:pPr>
            <a:r>
              <a:rPr sz="900" spc="-10" dirty="0">
                <a:latin typeface="Arial MT"/>
                <a:cs typeface="Arial MT"/>
              </a:rPr>
              <a:t>Source:</a:t>
            </a:r>
            <a:r>
              <a:rPr sz="900" spc="5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USAEC,</a:t>
            </a:r>
            <a:r>
              <a:rPr sz="900" spc="5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2000.</a:t>
            </a:r>
            <a:r>
              <a:rPr sz="900" spc="5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Biopiles </a:t>
            </a:r>
            <a:r>
              <a:rPr sz="900" spc="-5" dirty="0">
                <a:latin typeface="Arial MT"/>
                <a:cs typeface="Arial MT"/>
              </a:rPr>
              <a:t> of </a:t>
            </a:r>
            <a:r>
              <a:rPr sz="900" spc="-10" dirty="0">
                <a:latin typeface="Arial MT"/>
                <a:cs typeface="Arial MT"/>
              </a:rPr>
              <a:t>POL Contaminated Soils.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U.S. </a:t>
            </a:r>
            <a:r>
              <a:rPr sz="900" spc="-23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Army Engineer Environmental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Center.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  <a:hlinkClick r:id="rId3"/>
              </a:rPr>
              <a:t>(http://aec.</a:t>
            </a:r>
            <a:r>
              <a:rPr sz="900" spc="-10" dirty="0">
                <a:latin typeface="Arial MT"/>
                <a:cs typeface="Arial MT"/>
              </a:rPr>
              <a:t>a</a:t>
            </a:r>
            <a:r>
              <a:rPr sz="900" spc="-10" dirty="0">
                <a:latin typeface="Arial MT"/>
                <a:cs typeface="Arial MT"/>
                <a:hlinkClick r:id="rId3"/>
              </a:rPr>
              <a:t>rmy.mil/prod/usaec/et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70"/>
              </a:lnSpc>
            </a:pPr>
            <a:r>
              <a:rPr sz="900" spc="-10" dirty="0">
                <a:latin typeface="Arial MT"/>
                <a:cs typeface="Arial MT"/>
              </a:rPr>
              <a:t>/restor/pol01.htm)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35" y="5869672"/>
            <a:ext cx="9885045" cy="83756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193040">
              <a:lnSpc>
                <a:spcPts val="1060"/>
              </a:lnSpc>
              <a:spcBef>
                <a:spcPts val="145"/>
              </a:spcBef>
            </a:pPr>
            <a:r>
              <a:rPr sz="900" spc="-5" dirty="0">
                <a:latin typeface="Arial MT"/>
                <a:cs typeface="Arial MT"/>
              </a:rPr>
              <a:t>Biopile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full-scale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technology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which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excavated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soils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mixed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amendments,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placed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area,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-5" dirty="0">
                <a:latin typeface="Arial MT"/>
                <a:cs typeface="Arial MT"/>
              </a:rPr>
              <a:t> bioremediated using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forced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aeration.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contaminants are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reduced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carbon dioxide</a:t>
            </a:r>
            <a:r>
              <a:rPr sz="900" spc="-10" dirty="0">
                <a:latin typeface="Arial MT"/>
                <a:cs typeface="Arial MT"/>
              </a:rPr>
              <a:t> 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water.</a:t>
            </a:r>
            <a:endParaRPr sz="900">
              <a:latin typeface="Arial MT"/>
              <a:cs typeface="Arial MT"/>
            </a:endParaRPr>
          </a:p>
          <a:p>
            <a:pPr marL="12700" marR="5080" indent="62230">
              <a:lnSpc>
                <a:spcPts val="1060"/>
              </a:lnSpc>
              <a:spcBef>
                <a:spcPts val="10"/>
              </a:spcBef>
            </a:pPr>
            <a:r>
              <a:rPr sz="900" spc="-5" dirty="0">
                <a:latin typeface="Arial MT"/>
                <a:cs typeface="Arial MT"/>
              </a:rPr>
              <a:t>Developed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Naval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Facilities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Engineering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Service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Center,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basic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biopile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includes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bed,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aeration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irrigation/nutrient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leachate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collection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system.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Moisture,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heat,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nutrients,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oxygen,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pH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controlled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enhance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biodegradation.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irrigation/nutrient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buried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under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pass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nutrients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either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vacuum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positive</a:t>
            </a:r>
            <a:endParaRPr sz="900">
              <a:latin typeface="Arial MT"/>
              <a:cs typeface="Arial MT"/>
            </a:endParaRPr>
          </a:p>
          <a:p>
            <a:pPr marL="12700" marR="36195">
              <a:lnSpc>
                <a:spcPts val="1060"/>
              </a:lnSpc>
              <a:spcBef>
                <a:spcPts val="10"/>
              </a:spcBef>
            </a:pPr>
            <a:r>
              <a:rPr sz="900" spc="-10" dirty="0">
                <a:latin typeface="Arial MT"/>
                <a:cs typeface="Arial MT"/>
              </a:rPr>
              <a:t>pressure.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piles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can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up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20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feet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high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covered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plastic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control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runoff,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evaporation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volatilization,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promote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solar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heating.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volatile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compounds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(VOCs)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 volatilize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stream,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-10" dirty="0">
                <a:latin typeface="Arial MT"/>
                <a:cs typeface="Arial MT"/>
              </a:rPr>
              <a:t> air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leaving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soil may</a:t>
            </a:r>
            <a:r>
              <a:rPr sz="900" spc="-10" dirty="0">
                <a:latin typeface="Arial MT"/>
                <a:cs typeface="Arial MT"/>
              </a:rPr>
              <a:t> be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remove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destroy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VOCs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before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discharged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atmosphere.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Treatment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time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typically</a:t>
            </a:r>
            <a:r>
              <a:rPr sz="900" spc="-5" dirty="0">
                <a:latin typeface="Arial MT"/>
                <a:cs typeface="Arial MT"/>
              </a:rPr>
              <a:t> 3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6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months.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9973" y="0"/>
            <a:ext cx="153606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Biopile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5883" y="469899"/>
            <a:ext cx="3770376" cy="301675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126731" y="2017775"/>
            <a:ext cx="2179955" cy="9309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375"/>
              </a:spcBef>
            </a:pPr>
            <a:r>
              <a:rPr sz="1150" spc="10" dirty="0">
                <a:latin typeface="Arial MT"/>
                <a:cs typeface="Arial MT"/>
              </a:rPr>
              <a:t>Source: Environmental </a:t>
            </a:r>
            <a:r>
              <a:rPr sz="1150" spc="15" dirty="0">
                <a:latin typeface="Arial MT"/>
                <a:cs typeface="Arial MT"/>
              </a:rPr>
              <a:t> </a:t>
            </a:r>
            <a:r>
              <a:rPr sz="1150" spc="10" dirty="0">
                <a:latin typeface="Arial MT"/>
                <a:cs typeface="Arial MT"/>
              </a:rPr>
              <a:t>Protection </a:t>
            </a:r>
            <a:r>
              <a:rPr sz="1150" spc="15" dirty="0">
                <a:latin typeface="Arial MT"/>
                <a:cs typeface="Arial MT"/>
              </a:rPr>
              <a:t>Agency, Tech </a:t>
            </a:r>
            <a:r>
              <a:rPr sz="1150" spc="10" dirty="0">
                <a:latin typeface="Arial MT"/>
                <a:cs typeface="Arial MT"/>
              </a:rPr>
              <a:t>Trends </a:t>
            </a:r>
            <a:r>
              <a:rPr sz="1150" spc="-305" dirty="0">
                <a:latin typeface="Arial MT"/>
                <a:cs typeface="Arial MT"/>
              </a:rPr>
              <a:t> </a:t>
            </a:r>
            <a:r>
              <a:rPr sz="1150" spc="10" dirty="0">
                <a:latin typeface="Arial MT"/>
                <a:cs typeface="Arial MT"/>
              </a:rPr>
              <a:t>newsletter, </a:t>
            </a:r>
            <a:r>
              <a:rPr sz="1150" spc="15" dirty="0">
                <a:latin typeface="Arial MT"/>
                <a:cs typeface="Arial MT"/>
              </a:rPr>
              <a:t>June </a:t>
            </a:r>
            <a:r>
              <a:rPr sz="1150" spc="10" dirty="0">
                <a:latin typeface="Arial MT"/>
                <a:cs typeface="Arial MT"/>
              </a:rPr>
              <a:t>2001. </a:t>
            </a:r>
            <a:r>
              <a:rPr sz="1150" spc="15" dirty="0">
                <a:latin typeface="Arial MT"/>
                <a:cs typeface="Arial MT"/>
              </a:rPr>
              <a:t> </a:t>
            </a:r>
            <a:r>
              <a:rPr sz="1150" spc="15" dirty="0">
                <a:latin typeface="Arial MT"/>
                <a:cs typeface="Arial MT"/>
                <a:hlinkClick r:id="rId3"/>
              </a:rPr>
              <a:t>http://www.epa.gov/swertio1/do </a:t>
            </a:r>
            <a:r>
              <a:rPr sz="1150" spc="20" dirty="0">
                <a:latin typeface="Arial MT"/>
                <a:cs typeface="Arial MT"/>
              </a:rPr>
              <a:t> </a:t>
            </a:r>
            <a:r>
              <a:rPr sz="1150" spc="10" dirty="0">
                <a:latin typeface="Arial MT"/>
                <a:cs typeface="Arial MT"/>
              </a:rPr>
              <a:t>wnload/newsltrs/tt0601.pdf.</a:t>
            </a:r>
            <a:endParaRPr sz="1150">
              <a:latin typeface="Arial MT"/>
              <a:cs typeface="Arial MT"/>
            </a:endParaRPr>
          </a:p>
          <a:p>
            <a:pPr marL="12700">
              <a:lnSpc>
                <a:spcPts val="1140"/>
              </a:lnSpc>
            </a:pPr>
            <a:r>
              <a:rPr sz="1150" spc="15" dirty="0">
                <a:latin typeface="Arial MT"/>
                <a:cs typeface="Arial MT"/>
              </a:rPr>
              <a:t>Accessed</a:t>
            </a:r>
            <a:r>
              <a:rPr sz="1150" spc="-10" dirty="0">
                <a:latin typeface="Arial MT"/>
                <a:cs typeface="Arial MT"/>
              </a:rPr>
              <a:t> </a:t>
            </a:r>
            <a:r>
              <a:rPr sz="1150" spc="20" dirty="0">
                <a:latin typeface="Arial MT"/>
                <a:cs typeface="Arial MT"/>
              </a:rPr>
              <a:t>May</a:t>
            </a:r>
            <a:r>
              <a:rPr sz="1150" spc="-5" dirty="0">
                <a:latin typeface="Arial MT"/>
                <a:cs typeface="Arial MT"/>
              </a:rPr>
              <a:t> </a:t>
            </a:r>
            <a:r>
              <a:rPr sz="1150" spc="10" dirty="0">
                <a:latin typeface="Arial MT"/>
                <a:cs typeface="Arial MT"/>
              </a:rPr>
              <a:t>11,</a:t>
            </a:r>
            <a:r>
              <a:rPr sz="1150" spc="-10" dirty="0">
                <a:latin typeface="Arial MT"/>
                <a:cs typeface="Arial MT"/>
              </a:rPr>
              <a:t> </a:t>
            </a:r>
            <a:r>
              <a:rPr sz="1150" spc="10" dirty="0">
                <a:latin typeface="Arial MT"/>
                <a:cs typeface="Arial MT"/>
              </a:rPr>
              <a:t>2004.</a:t>
            </a:r>
            <a:endParaRPr sz="11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39" y="3483102"/>
            <a:ext cx="9898380" cy="31381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220345" indent="-635">
              <a:lnSpc>
                <a:spcPts val="1070"/>
              </a:lnSpc>
              <a:spcBef>
                <a:spcPts val="135"/>
              </a:spcBef>
            </a:pPr>
            <a:r>
              <a:rPr sz="900" spc="-10" dirty="0">
                <a:latin typeface="Arial MT"/>
                <a:cs typeface="Arial MT"/>
              </a:rPr>
              <a:t>Researchers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at 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University of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North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Dakota’s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Energy</a:t>
            </a:r>
            <a:r>
              <a:rPr sz="900" spc="-2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&amp;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Environmental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Research</a:t>
            </a:r>
            <a:r>
              <a:rPr sz="900" spc="2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Center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began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studying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related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site-specific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issues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remediation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options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 </a:t>
            </a:r>
            <a:r>
              <a:rPr sz="900" spc="-10" dirty="0">
                <a:latin typeface="Arial MT"/>
                <a:cs typeface="Arial MT"/>
              </a:rPr>
              <a:t>contaminated</a:t>
            </a:r>
            <a:r>
              <a:rPr sz="900" spc="-5" dirty="0">
                <a:latin typeface="Arial MT"/>
                <a:cs typeface="Arial MT"/>
              </a:rPr>
              <a:t> 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amines,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amine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byproducts,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-5" dirty="0">
                <a:latin typeface="Arial MT"/>
                <a:cs typeface="Arial MT"/>
              </a:rPr>
              <a:t> salts </a:t>
            </a:r>
            <a:r>
              <a:rPr sz="900" spc="-10" dirty="0">
                <a:latin typeface="Arial MT"/>
                <a:cs typeface="Arial MT"/>
              </a:rPr>
              <a:t>at </a:t>
            </a:r>
            <a:r>
              <a:rPr sz="900" spc="-5" dirty="0">
                <a:latin typeface="Arial MT"/>
                <a:cs typeface="Arial MT"/>
              </a:rPr>
              <a:t>a </a:t>
            </a:r>
            <a:r>
              <a:rPr sz="900" spc="-10" dirty="0">
                <a:latin typeface="Arial MT"/>
                <a:cs typeface="Arial MT"/>
              </a:rPr>
              <a:t>decommissioned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gas</a:t>
            </a:r>
            <a:r>
              <a:rPr sz="900" spc="-5" dirty="0">
                <a:latin typeface="Arial MT"/>
                <a:cs typeface="Arial MT"/>
              </a:rPr>
              <a:t> plant </a:t>
            </a:r>
            <a:r>
              <a:rPr sz="900" spc="-10" dirty="0">
                <a:latin typeface="Arial MT"/>
                <a:cs typeface="Arial MT"/>
              </a:rPr>
              <a:t>near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Calgary,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Alberta.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19"/>
              </a:lnSpc>
            </a:pPr>
            <a:r>
              <a:rPr sz="900" spc="-5" dirty="0">
                <a:latin typeface="Arial MT"/>
                <a:cs typeface="Arial MT"/>
              </a:rPr>
              <a:t>Construction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 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biopile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(Figure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1)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completed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over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8-day</a:t>
            </a:r>
            <a:r>
              <a:rPr sz="900" spc="-10" dirty="0">
                <a:latin typeface="Arial MT"/>
                <a:cs typeface="Arial MT"/>
              </a:rPr>
              <a:t> period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July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1998.</a:t>
            </a:r>
            <a:r>
              <a:rPr sz="900" spc="-5" dirty="0">
                <a:latin typeface="Arial MT"/>
                <a:cs typeface="Arial MT"/>
              </a:rPr>
              <a:t> The completed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containment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cell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measured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40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long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meters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wide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1.5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deep.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Above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endParaRPr sz="900">
              <a:latin typeface="Arial MT"/>
              <a:cs typeface="Arial MT"/>
            </a:endParaRPr>
          </a:p>
          <a:p>
            <a:pPr marL="12700" marR="718185">
              <a:lnSpc>
                <a:spcPts val="1060"/>
              </a:lnSpc>
              <a:spcBef>
                <a:spcPts val="45"/>
              </a:spcBef>
            </a:pPr>
            <a:r>
              <a:rPr sz="900" spc="-10" dirty="0">
                <a:latin typeface="Arial MT"/>
                <a:cs typeface="Arial MT"/>
              </a:rPr>
              <a:t>25-mil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reinforced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polyethylene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bottom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liner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cell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thin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layer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crushed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gravel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covered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 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filter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fabric.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overlaying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layer</a:t>
            </a:r>
            <a:r>
              <a:rPr sz="900" spc="2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mounded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enclosed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another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liner.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Approximately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450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cubic </a:t>
            </a:r>
            <a:r>
              <a:rPr sz="900" spc="-10" dirty="0">
                <a:latin typeface="Arial MT"/>
                <a:cs typeface="Arial MT"/>
              </a:rPr>
              <a:t>meters</a:t>
            </a:r>
            <a:r>
              <a:rPr sz="900" spc="-5" dirty="0">
                <a:latin typeface="Arial MT"/>
                <a:cs typeface="Arial MT"/>
              </a:rPr>
              <a:t> of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housed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within</a:t>
            </a:r>
            <a:r>
              <a:rPr sz="900" spc="-5" dirty="0">
                <a:latin typeface="Arial MT"/>
                <a:cs typeface="Arial MT"/>
              </a:rPr>
              <a:t> 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constructed </a:t>
            </a:r>
            <a:r>
              <a:rPr sz="900" spc="-10" dirty="0">
                <a:latin typeface="Arial MT"/>
                <a:cs typeface="Arial MT"/>
              </a:rPr>
              <a:t>cell.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30"/>
              </a:lnSpc>
            </a:pP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additives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included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2.58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cubic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calcium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chloride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increase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permeability,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well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2,036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kilograms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10-34-00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(percent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nitrogen-phosphorus-potassium)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liquid</a:t>
            </a:r>
            <a:endParaRPr sz="900">
              <a:latin typeface="Arial MT"/>
              <a:cs typeface="Arial MT"/>
            </a:endParaRPr>
          </a:p>
          <a:p>
            <a:pPr marL="12700" marR="164465">
              <a:lnSpc>
                <a:spcPts val="1060"/>
              </a:lnSpc>
              <a:spcBef>
                <a:spcPts val="50"/>
              </a:spcBef>
            </a:pPr>
            <a:r>
              <a:rPr sz="900" spc="-5" dirty="0">
                <a:latin typeface="Arial MT"/>
                <a:cs typeface="Arial MT"/>
              </a:rPr>
              <a:t>fertilizer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increasing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microbial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population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consequent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biodegradation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rate.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bulking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agent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increased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porosity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permeability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dirty="0">
                <a:latin typeface="Arial MT"/>
                <a:cs typeface="Arial MT"/>
              </a:rPr>
              <a:t>in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biopile,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50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cubic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meters 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straw </a:t>
            </a:r>
            <a:r>
              <a:rPr sz="900" spc="-10" dirty="0">
                <a:latin typeface="Arial MT"/>
                <a:cs typeface="Arial MT"/>
              </a:rPr>
              <a:t>were 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added within</a:t>
            </a:r>
            <a:r>
              <a:rPr sz="900" spc="-5" dirty="0">
                <a:latin typeface="Arial MT"/>
                <a:cs typeface="Arial MT"/>
              </a:rPr>
              <a:t> the </a:t>
            </a:r>
            <a:r>
              <a:rPr sz="900" spc="-10" dirty="0">
                <a:latin typeface="Arial MT"/>
                <a:cs typeface="Arial MT"/>
              </a:rPr>
              <a:t>treatment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cell.</a:t>
            </a:r>
            <a:endParaRPr sz="900">
              <a:latin typeface="Arial MT"/>
              <a:cs typeface="Arial MT"/>
            </a:endParaRPr>
          </a:p>
          <a:p>
            <a:pPr marL="12700" marR="156845">
              <a:lnSpc>
                <a:spcPts val="1060"/>
              </a:lnSpc>
              <a:spcBef>
                <a:spcPts val="10"/>
              </a:spcBef>
            </a:pPr>
            <a:r>
              <a:rPr sz="900" spc="-5" dirty="0">
                <a:latin typeface="Arial MT"/>
                <a:cs typeface="Arial MT"/>
              </a:rPr>
              <a:t>One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100-mm,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perforated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polyvinyl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chloride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vent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powered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external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blower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unit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provided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aeration,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along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four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equally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spaced,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50-mm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flow </a:t>
            </a:r>
            <a:r>
              <a:rPr sz="900" spc="-10" dirty="0">
                <a:latin typeface="Arial MT"/>
                <a:cs typeface="Arial MT"/>
              </a:rPr>
              <a:t>ducts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running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entire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length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cell.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Microbial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activity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enhanced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addition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through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irrigation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comprising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five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semipermeable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hoses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extending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cell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length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powered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an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external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fresh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water</a:t>
            </a:r>
            <a:endParaRPr sz="900">
              <a:latin typeface="Arial MT"/>
              <a:cs typeface="Arial MT"/>
            </a:endParaRPr>
          </a:p>
          <a:p>
            <a:pPr marL="12700" marR="67310">
              <a:lnSpc>
                <a:spcPts val="1060"/>
              </a:lnSpc>
              <a:spcBef>
                <a:spcPts val="10"/>
              </a:spcBef>
            </a:pPr>
            <a:r>
              <a:rPr sz="900" spc="-5" dirty="0">
                <a:latin typeface="Arial MT"/>
                <a:cs typeface="Arial MT"/>
              </a:rPr>
              <a:t>supply. 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frequency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amount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water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application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determined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 </a:t>
            </a:r>
            <a:r>
              <a:rPr sz="900" spc="-10" dirty="0">
                <a:latin typeface="Arial MT"/>
                <a:cs typeface="Arial MT"/>
              </a:rPr>
              <a:t>weekly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moisture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measurements.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Excessive salt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leachate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collected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sump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located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directly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below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crushed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gravel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layer,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temporarily</a:t>
            </a:r>
            <a:r>
              <a:rPr sz="900" spc="-3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stored in 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reinforced external </a:t>
            </a:r>
            <a:r>
              <a:rPr sz="900" spc="-10" dirty="0">
                <a:latin typeface="Arial MT"/>
                <a:cs typeface="Arial MT"/>
              </a:rPr>
              <a:t>tank,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ultimately disposed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onsite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injection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well.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ts val="1060"/>
              </a:lnSpc>
              <a:spcBef>
                <a:spcPts val="10"/>
              </a:spcBef>
            </a:pPr>
            <a:r>
              <a:rPr sz="900" spc="-10" dirty="0">
                <a:latin typeface="Arial MT"/>
                <a:cs typeface="Arial MT"/>
              </a:rPr>
              <a:t>Following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approximately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three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months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1998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two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months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1999,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data</a:t>
            </a:r>
            <a:r>
              <a:rPr sz="900" spc="2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indicated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that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biodegradation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amine-related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materials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likely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spc="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complete.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remaining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material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considered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leachable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but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not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biodegradable.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point,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began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operating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leaching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mode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continued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this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way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remaining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two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months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1999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30"/>
              </a:lnSpc>
            </a:pPr>
            <a:r>
              <a:rPr sz="900" spc="-5" dirty="0">
                <a:latin typeface="Arial MT"/>
                <a:cs typeface="Arial MT"/>
              </a:rPr>
              <a:t>four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months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2000.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Over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course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leaching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mode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operation,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approximately 85,000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Imperial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gallons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(approximately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3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volumes)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applied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biopile.</a:t>
            </a:r>
            <a:endParaRPr sz="900">
              <a:latin typeface="Arial MT"/>
              <a:cs typeface="Arial MT"/>
            </a:endParaRPr>
          </a:p>
          <a:p>
            <a:pPr marL="12700" marR="24765">
              <a:lnSpc>
                <a:spcPct val="98700"/>
              </a:lnSpc>
              <a:spcBef>
                <a:spcPts val="5"/>
              </a:spcBef>
            </a:pP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sampling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conducted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project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start-up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bimonthly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throughout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active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periods.</a:t>
            </a:r>
            <a:r>
              <a:rPr sz="900" spc="-5" dirty="0">
                <a:latin typeface="Arial MT"/>
                <a:cs typeface="Arial MT"/>
              </a:rPr>
              <a:t> Key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character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parameters used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evaluate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general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activity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biopile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included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total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Kjeldahl </a:t>
            </a:r>
            <a:r>
              <a:rPr sz="900" spc="-10" dirty="0">
                <a:latin typeface="Arial MT"/>
                <a:cs typeface="Arial MT"/>
              </a:rPr>
              <a:t>nitrogen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(TKN,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measure</a:t>
            </a:r>
            <a:r>
              <a:rPr sz="900" spc="-5" dirty="0">
                <a:latin typeface="Arial MT"/>
                <a:cs typeface="Arial MT"/>
              </a:rPr>
              <a:t> 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both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ammonia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nitrogen),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ammonia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nitrogen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(NH3-N),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nitrate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plus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nitrite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nitrogen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(NOx-N)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compounds,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total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organic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carbon.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Based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results 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20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sampling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events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over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course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treatment,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data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showed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TKN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nitrogen concentrations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decreased,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while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concentrations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ammonia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NOx-N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byproducts </a:t>
            </a:r>
            <a:r>
              <a:rPr sz="900" spc="-5" dirty="0">
                <a:latin typeface="Arial MT"/>
                <a:cs typeface="Arial MT"/>
              </a:rPr>
              <a:t> 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alkanolamines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other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nitrogenous </a:t>
            </a:r>
            <a:r>
              <a:rPr sz="900" spc="-10" dirty="0">
                <a:latin typeface="Arial MT"/>
                <a:cs typeface="Arial MT"/>
              </a:rPr>
              <a:t>compounds)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increased.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During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final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stages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study,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however,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TKN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organic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carbon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levels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remained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steady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while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ammonia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-5" dirty="0">
                <a:latin typeface="Arial MT"/>
                <a:cs typeface="Arial MT"/>
              </a:rPr>
              <a:t> nitrogen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compound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levels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dropped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significantly,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thus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indicating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biodegradation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alkanolamines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formation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thermal/oxidative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products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complete.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Final</a:t>
            </a:r>
            <a:r>
              <a:rPr sz="900" spc="-10" dirty="0">
                <a:latin typeface="Arial MT"/>
                <a:cs typeface="Arial MT"/>
              </a:rPr>
              <a:t> analysis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showed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alkanolamine concentrations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were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reduced to levels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below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detection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limit following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treatment,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from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initial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concentration</a:t>
            </a:r>
            <a:r>
              <a:rPr sz="900" dirty="0">
                <a:latin typeface="Arial MT"/>
                <a:cs typeface="Arial MT"/>
              </a:rPr>
              <a:t> of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15,000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mg/kg.</a:t>
            </a:r>
            <a:endParaRPr sz="900">
              <a:latin typeface="Arial MT"/>
              <a:cs typeface="Arial MT"/>
            </a:endParaRPr>
          </a:p>
          <a:p>
            <a:pPr marL="12700" marR="168910" indent="-635">
              <a:lnSpc>
                <a:spcPts val="1070"/>
              </a:lnSpc>
              <a:spcBef>
                <a:spcPts val="25"/>
              </a:spcBef>
            </a:pP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estimated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cost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treating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contaminated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this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site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through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use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biopile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5" dirty="0">
                <a:latin typeface="Arial MT"/>
                <a:cs typeface="Arial MT"/>
              </a:rPr>
              <a:t>was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$45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per</a:t>
            </a:r>
            <a:r>
              <a:rPr sz="900" spc="-5" dirty="0">
                <a:latin typeface="Arial MT"/>
                <a:cs typeface="Arial MT"/>
              </a:rPr>
              <a:t> cubic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meter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($34.40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per cubic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yard),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exclusive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engineering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analytical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costs.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Researchers </a:t>
            </a:r>
            <a:r>
              <a:rPr sz="900" spc="-5" dirty="0">
                <a:latin typeface="Arial MT"/>
                <a:cs typeface="Arial MT"/>
              </a:rPr>
              <a:t> estimate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this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cost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could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reduced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further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large-scale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applications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containment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liners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not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required.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more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information,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contact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J.R.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Gallagher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(University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North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Dakota).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0696" y="0"/>
            <a:ext cx="2366010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Bioventing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19860" y="701547"/>
            <a:ext cx="7607934" cy="5253355"/>
            <a:chOff x="1419860" y="701547"/>
            <a:chExt cx="7607934" cy="52533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9860" y="701547"/>
              <a:ext cx="7607807" cy="52532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26405" y="2480055"/>
              <a:ext cx="169545" cy="791210"/>
            </a:xfrm>
            <a:custGeom>
              <a:avLst/>
              <a:gdLst/>
              <a:ahLst/>
              <a:cxnLst/>
              <a:rect l="l" t="t" r="r" b="b"/>
              <a:pathLst>
                <a:path w="169545" h="791210">
                  <a:moveTo>
                    <a:pt x="84379" y="716415"/>
                  </a:moveTo>
                  <a:lnTo>
                    <a:pt x="34468" y="630936"/>
                  </a:lnTo>
                  <a:lnTo>
                    <a:pt x="29789" y="625256"/>
                  </a:lnTo>
                  <a:lnTo>
                    <a:pt x="23324" y="622077"/>
                  </a:lnTo>
                  <a:lnTo>
                    <a:pt x="16144" y="621613"/>
                  </a:lnTo>
                  <a:lnTo>
                    <a:pt x="9322" y="624078"/>
                  </a:lnTo>
                  <a:lnTo>
                    <a:pt x="3643" y="629090"/>
                  </a:lnTo>
                  <a:lnTo>
                    <a:pt x="464" y="635603"/>
                  </a:lnTo>
                  <a:lnTo>
                    <a:pt x="0" y="642830"/>
                  </a:lnTo>
                  <a:lnTo>
                    <a:pt x="2464" y="649986"/>
                  </a:lnTo>
                  <a:lnTo>
                    <a:pt x="65710" y="758324"/>
                  </a:lnTo>
                  <a:lnTo>
                    <a:pt x="65710" y="753618"/>
                  </a:lnTo>
                  <a:lnTo>
                    <a:pt x="67996" y="753618"/>
                  </a:lnTo>
                  <a:lnTo>
                    <a:pt x="67996" y="744474"/>
                  </a:lnTo>
                  <a:lnTo>
                    <a:pt x="84379" y="716415"/>
                  </a:lnTo>
                  <a:close/>
                </a:path>
                <a:path w="169545" h="791210">
                  <a:moveTo>
                    <a:pt x="103810" y="683137"/>
                  </a:moveTo>
                  <a:lnTo>
                    <a:pt x="103810" y="0"/>
                  </a:lnTo>
                  <a:lnTo>
                    <a:pt x="65710" y="0"/>
                  </a:lnTo>
                  <a:lnTo>
                    <a:pt x="65710" y="684442"/>
                  </a:lnTo>
                  <a:lnTo>
                    <a:pt x="84379" y="716415"/>
                  </a:lnTo>
                  <a:lnTo>
                    <a:pt x="103810" y="683137"/>
                  </a:lnTo>
                  <a:close/>
                </a:path>
                <a:path w="169545" h="791210">
                  <a:moveTo>
                    <a:pt x="103810" y="758324"/>
                  </a:moveTo>
                  <a:lnTo>
                    <a:pt x="103810" y="753618"/>
                  </a:lnTo>
                  <a:lnTo>
                    <a:pt x="65710" y="753618"/>
                  </a:lnTo>
                  <a:lnTo>
                    <a:pt x="65710" y="758324"/>
                  </a:lnTo>
                  <a:lnTo>
                    <a:pt x="84760" y="790956"/>
                  </a:lnTo>
                  <a:lnTo>
                    <a:pt x="103810" y="758324"/>
                  </a:lnTo>
                  <a:close/>
                </a:path>
                <a:path w="169545" h="791210">
                  <a:moveTo>
                    <a:pt x="100762" y="744474"/>
                  </a:moveTo>
                  <a:lnTo>
                    <a:pt x="84379" y="716415"/>
                  </a:lnTo>
                  <a:lnTo>
                    <a:pt x="67996" y="744474"/>
                  </a:lnTo>
                  <a:lnTo>
                    <a:pt x="100762" y="744474"/>
                  </a:lnTo>
                  <a:close/>
                </a:path>
                <a:path w="169545" h="791210">
                  <a:moveTo>
                    <a:pt x="100762" y="753618"/>
                  </a:moveTo>
                  <a:lnTo>
                    <a:pt x="100762" y="744474"/>
                  </a:lnTo>
                  <a:lnTo>
                    <a:pt x="67996" y="744474"/>
                  </a:lnTo>
                  <a:lnTo>
                    <a:pt x="67996" y="753618"/>
                  </a:lnTo>
                  <a:lnTo>
                    <a:pt x="100762" y="753618"/>
                  </a:lnTo>
                  <a:close/>
                </a:path>
                <a:path w="169545" h="791210">
                  <a:moveTo>
                    <a:pt x="169521" y="642830"/>
                  </a:moveTo>
                  <a:lnTo>
                    <a:pt x="169056" y="635603"/>
                  </a:lnTo>
                  <a:lnTo>
                    <a:pt x="165877" y="629090"/>
                  </a:lnTo>
                  <a:lnTo>
                    <a:pt x="160198" y="624078"/>
                  </a:lnTo>
                  <a:lnTo>
                    <a:pt x="153042" y="621613"/>
                  </a:lnTo>
                  <a:lnTo>
                    <a:pt x="145815" y="622077"/>
                  </a:lnTo>
                  <a:lnTo>
                    <a:pt x="139303" y="625256"/>
                  </a:lnTo>
                  <a:lnTo>
                    <a:pt x="134290" y="630936"/>
                  </a:lnTo>
                  <a:lnTo>
                    <a:pt x="84379" y="716415"/>
                  </a:lnTo>
                  <a:lnTo>
                    <a:pt x="100762" y="744474"/>
                  </a:lnTo>
                  <a:lnTo>
                    <a:pt x="100762" y="753618"/>
                  </a:lnTo>
                  <a:lnTo>
                    <a:pt x="103810" y="753618"/>
                  </a:lnTo>
                  <a:lnTo>
                    <a:pt x="103810" y="758324"/>
                  </a:lnTo>
                  <a:lnTo>
                    <a:pt x="167056" y="649986"/>
                  </a:lnTo>
                  <a:lnTo>
                    <a:pt x="169521" y="642830"/>
                  </a:lnTo>
                  <a:close/>
                </a:path>
              </a:pathLst>
            </a:custGeom>
            <a:solidFill>
              <a:srgbClr val="FF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6039" y="3587496"/>
            <a:ext cx="1308735" cy="12331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spc="15" dirty="0">
                <a:latin typeface="Arial MT"/>
                <a:cs typeface="Arial MT"/>
              </a:rPr>
              <a:t>Source:</a:t>
            </a:r>
            <a:r>
              <a:rPr sz="950" spc="-30" dirty="0">
                <a:latin typeface="Arial MT"/>
                <a:cs typeface="Arial MT"/>
              </a:rPr>
              <a:t> </a:t>
            </a:r>
            <a:r>
              <a:rPr sz="950" spc="20" dirty="0">
                <a:latin typeface="Arial MT"/>
                <a:cs typeface="Arial MT"/>
              </a:rPr>
              <a:t>USAEC,</a:t>
            </a:r>
            <a:r>
              <a:rPr sz="950" spc="-2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2000.</a:t>
            </a:r>
            <a:endParaRPr sz="950">
              <a:latin typeface="Arial MT"/>
              <a:cs typeface="Arial MT"/>
            </a:endParaRPr>
          </a:p>
          <a:p>
            <a:pPr marL="12700" marR="167640">
              <a:lnSpc>
                <a:spcPts val="1190"/>
              </a:lnSpc>
              <a:spcBef>
                <a:spcPts val="45"/>
              </a:spcBef>
            </a:pPr>
            <a:r>
              <a:rPr sz="950" spc="15" dirty="0">
                <a:latin typeface="Arial MT"/>
                <a:cs typeface="Arial MT"/>
              </a:rPr>
              <a:t>Bioventing </a:t>
            </a:r>
            <a:r>
              <a:rPr sz="950" spc="10" dirty="0">
                <a:latin typeface="Arial MT"/>
                <a:cs typeface="Arial MT"/>
              </a:rPr>
              <a:t>of </a:t>
            </a:r>
            <a:r>
              <a:rPr sz="950" spc="20" dirty="0">
                <a:latin typeface="Arial MT"/>
                <a:cs typeface="Arial MT"/>
              </a:rPr>
              <a:t>POL </a:t>
            </a:r>
            <a:r>
              <a:rPr sz="950" spc="2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Contaminated</a:t>
            </a:r>
            <a:r>
              <a:rPr sz="950" spc="-3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Soils.</a:t>
            </a:r>
            <a:endParaRPr sz="950">
              <a:latin typeface="Arial MT"/>
              <a:cs typeface="Arial MT"/>
            </a:endParaRPr>
          </a:p>
          <a:p>
            <a:pPr marL="12700" marR="5080">
              <a:lnSpc>
                <a:spcPts val="1190"/>
              </a:lnSpc>
            </a:pPr>
            <a:r>
              <a:rPr sz="950" spc="15" dirty="0">
                <a:latin typeface="Arial MT"/>
                <a:cs typeface="Arial MT"/>
              </a:rPr>
              <a:t>U.S. Army </a:t>
            </a:r>
            <a:r>
              <a:rPr sz="950" spc="2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Environmental Center.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(</a:t>
            </a:r>
            <a:r>
              <a:rPr sz="950" spc="20" dirty="0">
                <a:latin typeface="Arial MT"/>
                <a:cs typeface="Arial MT"/>
                <a:hlinkClick r:id="rId3"/>
              </a:rPr>
              <a:t>h</a:t>
            </a:r>
            <a:r>
              <a:rPr sz="950" spc="5" dirty="0">
                <a:latin typeface="Arial MT"/>
                <a:cs typeface="Arial MT"/>
                <a:hlinkClick r:id="rId3"/>
              </a:rPr>
              <a:t>tt</a:t>
            </a:r>
            <a:r>
              <a:rPr sz="950" spc="20" dirty="0">
                <a:latin typeface="Arial MT"/>
                <a:cs typeface="Arial MT"/>
                <a:hlinkClick r:id="rId3"/>
              </a:rPr>
              <a:t>p</a:t>
            </a:r>
            <a:r>
              <a:rPr sz="950" spc="5" dirty="0">
                <a:latin typeface="Arial MT"/>
                <a:cs typeface="Arial MT"/>
                <a:hlinkClick r:id="rId3"/>
              </a:rPr>
              <a:t>://a</a:t>
            </a:r>
            <a:r>
              <a:rPr sz="950" spc="20" dirty="0">
                <a:latin typeface="Arial MT"/>
                <a:cs typeface="Arial MT"/>
                <a:hlinkClick r:id="rId3"/>
              </a:rPr>
              <a:t>e</a:t>
            </a:r>
            <a:r>
              <a:rPr sz="950" spc="10" dirty="0">
                <a:latin typeface="Arial MT"/>
                <a:cs typeface="Arial MT"/>
                <a:hlinkClick r:id="rId3"/>
              </a:rPr>
              <a:t>c.</a:t>
            </a:r>
            <a:r>
              <a:rPr sz="950" spc="20" dirty="0">
                <a:latin typeface="Arial MT"/>
                <a:cs typeface="Arial MT"/>
                <a:hlinkClick r:id="rId3"/>
              </a:rPr>
              <a:t>arm</a:t>
            </a:r>
            <a:r>
              <a:rPr sz="950" spc="15" dirty="0">
                <a:latin typeface="Arial MT"/>
                <a:cs typeface="Arial MT"/>
                <a:hlinkClick r:id="rId3"/>
              </a:rPr>
              <a:t>y.</a:t>
            </a:r>
            <a:r>
              <a:rPr sz="950" spc="25" dirty="0">
                <a:latin typeface="Arial MT"/>
                <a:cs typeface="Arial MT"/>
                <a:hlinkClick r:id="rId3"/>
              </a:rPr>
              <a:t>m</a:t>
            </a:r>
            <a:r>
              <a:rPr sz="950" spc="10" dirty="0">
                <a:latin typeface="Arial MT"/>
                <a:cs typeface="Arial MT"/>
                <a:hlinkClick r:id="rId3"/>
              </a:rPr>
              <a:t>il/pro </a:t>
            </a:r>
            <a:r>
              <a:rPr sz="950" spc="10" dirty="0">
                <a:latin typeface="Arial MT"/>
                <a:cs typeface="Arial MT"/>
              </a:rPr>
              <a:t> d/usaec/et/restor/pol03</a:t>
            </a:r>
            <a:endParaRPr sz="950">
              <a:latin typeface="Arial MT"/>
              <a:cs typeface="Arial MT"/>
            </a:endParaRPr>
          </a:p>
          <a:p>
            <a:pPr marL="12700">
              <a:lnSpc>
                <a:spcPts val="1135"/>
              </a:lnSpc>
            </a:pPr>
            <a:r>
              <a:rPr sz="950" spc="15" dirty="0">
                <a:latin typeface="Arial MT"/>
                <a:cs typeface="Arial MT"/>
              </a:rPr>
              <a:t>.htm)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39" y="6042658"/>
            <a:ext cx="9789795" cy="702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8600"/>
              </a:lnSpc>
              <a:spcBef>
                <a:spcPts val="110"/>
              </a:spcBef>
            </a:pPr>
            <a:r>
              <a:rPr sz="900" spc="-10" dirty="0">
                <a:latin typeface="Arial MT"/>
                <a:cs typeface="Arial MT"/>
              </a:rPr>
              <a:t>Developed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Air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Force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Center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Environmental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Excellence,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bioventing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stimulates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in-situ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biodegradation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POLs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providing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oxygen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microorganisms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soil.</a:t>
            </a:r>
            <a:r>
              <a:rPr sz="900" spc="4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supplies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oxygen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injecting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directly </a:t>
            </a:r>
            <a:r>
              <a:rPr sz="900" spc="-10" dirty="0">
                <a:latin typeface="Arial MT"/>
                <a:cs typeface="Arial MT"/>
              </a:rPr>
              <a:t>into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residual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contamination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(see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below).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contrast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vapor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vacuum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extraction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(SVE),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bioventing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uses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low airflow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rates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provide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only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enough </a:t>
            </a:r>
            <a:r>
              <a:rPr sz="900" spc="-10" dirty="0">
                <a:latin typeface="Arial MT"/>
                <a:cs typeface="Arial MT"/>
              </a:rPr>
              <a:t>oxygen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sustain microbial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activity. Optimal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flow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rates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maximize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biodegradation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as</a:t>
            </a:r>
            <a:r>
              <a:rPr sz="900" spc="-5" dirty="0">
                <a:latin typeface="Arial MT"/>
                <a:cs typeface="Arial MT"/>
              </a:rPr>
              <a:t> vapors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move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slowly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through biologically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active 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while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minimizing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volatilization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 </a:t>
            </a:r>
            <a:r>
              <a:rPr sz="900" spc="-10" dirty="0">
                <a:latin typeface="Arial MT"/>
                <a:cs typeface="Arial MT"/>
              </a:rPr>
              <a:t>contaminants.</a:t>
            </a:r>
            <a:endParaRPr sz="900">
              <a:latin typeface="Arial MT"/>
              <a:cs typeface="Arial MT"/>
            </a:endParaRPr>
          </a:p>
          <a:p>
            <a:pPr marL="12700" marR="48260">
              <a:lnSpc>
                <a:spcPts val="1070"/>
              </a:lnSpc>
              <a:spcBef>
                <a:spcPts val="25"/>
              </a:spcBef>
            </a:pP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basic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bioventing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includes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well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blower,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which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pumps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through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well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soil.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Bioventing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has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been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approved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38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states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all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10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Environmental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Protection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Agency 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(EPA) regions.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901065" marR="5080" indent="-830580">
              <a:lnSpc>
                <a:spcPts val="3640"/>
              </a:lnSpc>
              <a:spcBef>
                <a:spcPts val="750"/>
              </a:spcBef>
            </a:pPr>
            <a:r>
              <a:rPr spc="5" dirty="0"/>
              <a:t>Bioremediation</a:t>
            </a:r>
            <a:r>
              <a:rPr spc="-45" dirty="0"/>
              <a:t> </a:t>
            </a:r>
            <a:r>
              <a:rPr spc="5" dirty="0"/>
              <a:t>technology </a:t>
            </a:r>
            <a:r>
              <a:rPr spc="-969" dirty="0"/>
              <a:t> </a:t>
            </a:r>
            <a:r>
              <a:rPr spc="5" dirty="0"/>
              <a:t>for</a:t>
            </a:r>
            <a:r>
              <a:rPr dirty="0"/>
              <a:t> </a:t>
            </a:r>
            <a:r>
              <a:rPr spc="5" dirty="0"/>
              <a:t>floating</a:t>
            </a:r>
            <a:r>
              <a:rPr dirty="0"/>
              <a:t> </a:t>
            </a:r>
            <a:r>
              <a:rPr spc="5" dirty="0"/>
              <a:t>product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59" y="2101596"/>
            <a:ext cx="806640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" marR="5080" indent="-340360">
              <a:lnSpc>
                <a:spcPct val="100499"/>
              </a:lnSpc>
              <a:spcBef>
                <a:spcPts val="100"/>
              </a:spcBef>
            </a:pPr>
            <a:r>
              <a:rPr sz="3150" dirty="0">
                <a:latin typeface="Arial MT"/>
                <a:cs typeface="Arial MT"/>
              </a:rPr>
              <a:t>Bioslurping </a:t>
            </a:r>
            <a:r>
              <a:rPr sz="3150" spc="10" dirty="0">
                <a:latin typeface="Arial MT"/>
                <a:cs typeface="Arial MT"/>
              </a:rPr>
              <a:t>–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two-phase</a:t>
            </a:r>
            <a:r>
              <a:rPr sz="3150" spc="5" dirty="0">
                <a:latin typeface="Arial MT"/>
                <a:cs typeface="Arial MT"/>
              </a:rPr>
              <a:t> vapor </a:t>
            </a:r>
            <a:r>
              <a:rPr sz="3150" dirty="0">
                <a:latin typeface="Arial MT"/>
                <a:cs typeface="Arial MT"/>
              </a:rPr>
              <a:t>extraction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that </a:t>
            </a:r>
            <a:r>
              <a:rPr sz="3150" spc="-86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also encourages biodegradation</a:t>
            </a:r>
            <a:endParaRPr sz="3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8168" y="0"/>
            <a:ext cx="7439404" cy="573150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6039" y="4375403"/>
            <a:ext cx="9898380" cy="23450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spc="15" dirty="0">
                <a:latin typeface="Arial MT"/>
                <a:cs typeface="Arial MT"/>
              </a:rPr>
              <a:t>Source:</a:t>
            </a:r>
            <a:r>
              <a:rPr sz="950" spc="-20" dirty="0">
                <a:latin typeface="Arial MT"/>
                <a:cs typeface="Arial MT"/>
              </a:rPr>
              <a:t> </a:t>
            </a:r>
            <a:r>
              <a:rPr sz="950" spc="20" dirty="0">
                <a:latin typeface="Arial MT"/>
                <a:cs typeface="Arial MT"/>
              </a:rPr>
              <a:t>USAEC,</a:t>
            </a:r>
            <a:r>
              <a:rPr sz="950" spc="-20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2000.</a:t>
            </a:r>
            <a:endParaRPr sz="950">
              <a:latin typeface="Arial MT"/>
              <a:cs typeface="Arial MT"/>
            </a:endParaRPr>
          </a:p>
          <a:p>
            <a:pPr marL="12700" marR="8359775">
              <a:lnSpc>
                <a:spcPct val="104200"/>
              </a:lnSpc>
              <a:spcBef>
                <a:spcPts val="5"/>
              </a:spcBef>
            </a:pPr>
            <a:r>
              <a:rPr sz="950" spc="15" dirty="0">
                <a:latin typeface="Arial MT"/>
                <a:cs typeface="Arial MT"/>
              </a:rPr>
              <a:t>Bioslurping </a:t>
            </a:r>
            <a:r>
              <a:rPr sz="950" spc="10" dirty="0">
                <a:latin typeface="Arial MT"/>
                <a:cs typeface="Arial MT"/>
              </a:rPr>
              <a:t>of </a:t>
            </a:r>
            <a:r>
              <a:rPr sz="950" spc="20" dirty="0">
                <a:latin typeface="Arial MT"/>
                <a:cs typeface="Arial MT"/>
              </a:rPr>
              <a:t>POL </a:t>
            </a:r>
            <a:r>
              <a:rPr sz="950" spc="25" dirty="0">
                <a:latin typeface="Arial MT"/>
                <a:cs typeface="Arial MT"/>
              </a:rPr>
              <a:t> </a:t>
            </a:r>
            <a:r>
              <a:rPr sz="950" spc="15" dirty="0">
                <a:latin typeface="Arial MT"/>
                <a:cs typeface="Arial MT"/>
              </a:rPr>
              <a:t>Contaminated </a:t>
            </a:r>
            <a:r>
              <a:rPr sz="950" spc="10" dirty="0">
                <a:latin typeface="Arial MT"/>
                <a:cs typeface="Arial MT"/>
              </a:rPr>
              <a:t>Soils.</a:t>
            </a:r>
            <a:r>
              <a:rPr sz="950" spc="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U.S. </a:t>
            </a:r>
            <a:r>
              <a:rPr sz="950" spc="15" dirty="0">
                <a:latin typeface="Arial MT"/>
                <a:cs typeface="Arial MT"/>
              </a:rPr>
              <a:t> Army </a:t>
            </a:r>
            <a:r>
              <a:rPr sz="950" spc="10" dirty="0">
                <a:latin typeface="Arial MT"/>
                <a:cs typeface="Arial MT"/>
              </a:rPr>
              <a:t>Environmental </a:t>
            </a:r>
            <a:r>
              <a:rPr sz="950" spc="15" dirty="0">
                <a:latin typeface="Arial MT"/>
                <a:cs typeface="Arial MT"/>
              </a:rPr>
              <a:t> Center. </a:t>
            </a:r>
            <a:r>
              <a:rPr sz="950" spc="2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(</a:t>
            </a:r>
            <a:r>
              <a:rPr sz="950" spc="10" dirty="0">
                <a:latin typeface="Arial MT"/>
                <a:cs typeface="Arial MT"/>
                <a:hlinkClick r:id="rId3"/>
              </a:rPr>
              <a:t>http://aec.army.mil/prod/us </a:t>
            </a:r>
            <a:r>
              <a:rPr sz="950" spc="-2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aec/et/restor/pol02.htm)</a:t>
            </a:r>
            <a:endParaRPr sz="95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00">
              <a:latin typeface="Arial MT"/>
              <a:cs typeface="Arial MT"/>
            </a:endParaRPr>
          </a:p>
          <a:p>
            <a:pPr marL="12700" marR="37465" indent="-635">
              <a:lnSpc>
                <a:spcPts val="1060"/>
              </a:lnSpc>
            </a:pPr>
            <a:r>
              <a:rPr sz="900" spc="-5" dirty="0">
                <a:latin typeface="Arial MT"/>
                <a:cs typeface="Arial MT"/>
              </a:rPr>
              <a:t>Now</a:t>
            </a:r>
            <a:r>
              <a:rPr sz="900" spc="-10" dirty="0">
                <a:latin typeface="Arial MT"/>
                <a:cs typeface="Arial MT"/>
              </a:rPr>
              <a:t> comes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dynamic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new technology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accomplishes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both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actions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once.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Bioslurping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teams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vacuum-assisted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free-product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recovery</a:t>
            </a:r>
            <a:r>
              <a:rPr sz="900" spc="-5" dirty="0">
                <a:latin typeface="Arial MT"/>
                <a:cs typeface="Arial MT"/>
              </a:rPr>
              <a:t> with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bioventing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to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simultaneously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recover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free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 </a:t>
            </a:r>
            <a:r>
              <a:rPr sz="900" spc="-5" dirty="0">
                <a:latin typeface="Arial MT"/>
                <a:cs typeface="Arial MT"/>
              </a:rPr>
              <a:t> remediate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</a:t>
            </a:r>
            <a:r>
              <a:rPr sz="900" spc="-10" dirty="0">
                <a:latin typeface="Arial MT"/>
                <a:cs typeface="Arial MT"/>
              </a:rPr>
              <a:t>vadose</a:t>
            </a:r>
            <a:r>
              <a:rPr sz="900" spc="-5" dirty="0">
                <a:latin typeface="Arial MT"/>
                <a:cs typeface="Arial MT"/>
              </a:rPr>
              <a:t> zone.</a:t>
            </a:r>
            <a:endParaRPr sz="900">
              <a:latin typeface="Arial MT"/>
              <a:cs typeface="Arial MT"/>
            </a:endParaRPr>
          </a:p>
          <a:p>
            <a:pPr marL="12700" marR="47625" indent="62230">
              <a:lnSpc>
                <a:spcPts val="1060"/>
              </a:lnSpc>
              <a:spcBef>
                <a:spcPts val="10"/>
              </a:spcBef>
            </a:pPr>
            <a:r>
              <a:rPr sz="900" spc="-10" dirty="0">
                <a:latin typeface="Arial MT"/>
                <a:cs typeface="Arial MT"/>
              </a:rPr>
              <a:t>Developed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by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Air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Force </a:t>
            </a:r>
            <a:r>
              <a:rPr sz="900" spc="-10" dirty="0">
                <a:latin typeface="Arial MT"/>
                <a:cs typeface="Arial MT"/>
              </a:rPr>
              <a:t>Center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Environmental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Excellence,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</a:t>
            </a:r>
            <a:r>
              <a:rPr sz="900" spc="-10" dirty="0">
                <a:latin typeface="Arial MT"/>
                <a:cs typeface="Arial MT"/>
              </a:rPr>
              <a:t>bioslurper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uses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"slurp"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tube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extends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into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free-product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layer.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Much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like 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straw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draws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soda and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air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through </a:t>
            </a:r>
            <a:r>
              <a:rPr sz="900" spc="-5" dirty="0">
                <a:latin typeface="Arial MT"/>
                <a:cs typeface="Arial MT"/>
              </a:rPr>
              <a:t> crushed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ice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drinking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glass,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pump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draws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liquid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(including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free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product)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up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tube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in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same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process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stream.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driving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force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vacuum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provides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better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product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recovery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ts val="1030"/>
              </a:lnSpc>
            </a:pPr>
            <a:r>
              <a:rPr sz="900" spc="-5" dirty="0">
                <a:latin typeface="Arial MT"/>
                <a:cs typeface="Arial MT"/>
              </a:rPr>
              <a:t>than </a:t>
            </a:r>
            <a:r>
              <a:rPr sz="900" spc="-10" dirty="0">
                <a:latin typeface="Arial MT"/>
                <a:cs typeface="Arial MT"/>
              </a:rPr>
              <a:t>conventional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methods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that rely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only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on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gravity.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ts val="1070"/>
              </a:lnSpc>
              <a:spcBef>
                <a:spcPts val="35"/>
              </a:spcBef>
            </a:pP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product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flow proceeds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horizontally,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reducing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entrapment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or</a:t>
            </a:r>
            <a:r>
              <a:rPr sz="900" spc="1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"smearing"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typical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of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conventional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pump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systems.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Bioventing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occurs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as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system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extracts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soil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gas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from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the subsurface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-</a:t>
            </a:r>
            <a:r>
              <a:rPr sz="900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oxygen </a:t>
            </a:r>
            <a:r>
              <a:rPr sz="900" spc="-5" dirty="0">
                <a:latin typeface="Arial MT"/>
                <a:cs typeface="Arial MT"/>
              </a:rPr>
              <a:t> flow</a:t>
            </a:r>
            <a:r>
              <a:rPr sz="900" spc="-15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from the entering </a:t>
            </a:r>
            <a:r>
              <a:rPr sz="900" spc="-10" dirty="0">
                <a:latin typeface="Arial MT"/>
                <a:cs typeface="Arial MT"/>
              </a:rPr>
              <a:t>air promotes </a:t>
            </a:r>
            <a:r>
              <a:rPr sz="900" spc="-5" dirty="0">
                <a:latin typeface="Arial MT"/>
                <a:cs typeface="Arial MT"/>
              </a:rPr>
              <a:t>aerobic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biodegradation throughout the</a:t>
            </a:r>
            <a:r>
              <a:rPr sz="900" spc="-1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affected</a:t>
            </a:r>
            <a:r>
              <a:rPr sz="900" spc="-10" dirty="0">
                <a:latin typeface="Arial MT"/>
                <a:cs typeface="Arial MT"/>
              </a:rPr>
              <a:t> vadose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zone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-10" dirty="0">
                <a:latin typeface="Arial MT"/>
                <a:cs typeface="Arial MT"/>
              </a:rPr>
              <a:t>and </a:t>
            </a:r>
            <a:r>
              <a:rPr sz="900" spc="-5" dirty="0">
                <a:latin typeface="Arial MT"/>
                <a:cs typeface="Arial MT"/>
              </a:rPr>
              <a:t>capillary</a:t>
            </a:r>
            <a:r>
              <a:rPr sz="900" spc="-20" dirty="0">
                <a:latin typeface="Arial MT"/>
                <a:cs typeface="Arial MT"/>
              </a:rPr>
              <a:t> </a:t>
            </a:r>
            <a:r>
              <a:rPr sz="900" spc="-5" dirty="0">
                <a:latin typeface="Arial MT"/>
                <a:cs typeface="Arial MT"/>
              </a:rPr>
              <a:t>fringe.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1416" y="374142"/>
            <a:ext cx="6241415" cy="10312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321435" marR="5080" indent="-1309370">
              <a:lnSpc>
                <a:spcPts val="3640"/>
              </a:lnSpc>
              <a:spcBef>
                <a:spcPts val="750"/>
              </a:spcBef>
            </a:pPr>
            <a:r>
              <a:rPr spc="5" dirty="0"/>
              <a:t>Bioremediation</a:t>
            </a:r>
            <a:r>
              <a:rPr spc="-40" dirty="0"/>
              <a:t> </a:t>
            </a:r>
            <a:r>
              <a:rPr spc="5" dirty="0"/>
              <a:t>technologies </a:t>
            </a:r>
            <a:r>
              <a:rPr spc="-975" dirty="0"/>
              <a:t> </a:t>
            </a:r>
            <a:r>
              <a:rPr spc="5" dirty="0"/>
              <a:t>for</a:t>
            </a:r>
            <a:r>
              <a:rPr spc="-5" dirty="0"/>
              <a:t> </a:t>
            </a:r>
            <a:r>
              <a:rPr spc="5" dirty="0"/>
              <a:t>ground water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59" y="1871472"/>
            <a:ext cx="8314055" cy="302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2425" marR="5080" indent="-340360">
              <a:lnSpc>
                <a:spcPct val="100600"/>
              </a:lnSpc>
              <a:spcBef>
                <a:spcPts val="95"/>
              </a:spcBef>
            </a:pPr>
            <a:r>
              <a:rPr sz="3150" dirty="0">
                <a:latin typeface="Arial MT"/>
                <a:cs typeface="Arial MT"/>
              </a:rPr>
              <a:t>Bioremediation </a:t>
            </a:r>
            <a:r>
              <a:rPr sz="3150" spc="5" dirty="0">
                <a:latin typeface="Arial MT"/>
                <a:cs typeface="Arial MT"/>
              </a:rPr>
              <a:t>- </a:t>
            </a:r>
            <a:r>
              <a:rPr sz="3150" dirty="0">
                <a:latin typeface="Arial MT"/>
                <a:cs typeface="Arial MT"/>
              </a:rPr>
              <a:t>addition </a:t>
            </a:r>
            <a:r>
              <a:rPr sz="3150" spc="5" dirty="0">
                <a:latin typeface="Arial MT"/>
                <a:cs typeface="Arial MT"/>
              </a:rPr>
              <a:t>of one or more of </a:t>
            </a:r>
            <a:r>
              <a:rPr sz="3150" dirty="0">
                <a:latin typeface="Arial MT"/>
                <a:cs typeface="Arial MT"/>
              </a:rPr>
              <a:t>the </a:t>
            </a:r>
            <a:r>
              <a:rPr sz="3150" spc="-8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following </a:t>
            </a:r>
            <a:r>
              <a:rPr sz="3150" spc="5" dirty="0">
                <a:latin typeface="Arial MT"/>
                <a:cs typeface="Arial MT"/>
              </a:rPr>
              <a:t>to</a:t>
            </a:r>
            <a:r>
              <a:rPr sz="3150" dirty="0">
                <a:latin typeface="Arial MT"/>
                <a:cs typeface="Arial MT"/>
              </a:rPr>
              <a:t> stimulate bacterial growth:</a:t>
            </a:r>
            <a:endParaRPr sz="3150">
              <a:latin typeface="Arial MT"/>
              <a:cs typeface="Arial MT"/>
            </a:endParaRPr>
          </a:p>
          <a:p>
            <a:pPr marL="466090">
              <a:lnSpc>
                <a:spcPct val="100000"/>
              </a:lnSpc>
              <a:spcBef>
                <a:spcPts val="710"/>
              </a:spcBef>
            </a:pPr>
            <a:r>
              <a:rPr sz="2750" spc="5" dirty="0">
                <a:latin typeface="Arial MT"/>
                <a:cs typeface="Arial MT"/>
              </a:rPr>
              <a:t>Nutrients</a:t>
            </a:r>
            <a:endParaRPr sz="2750">
              <a:latin typeface="Arial MT"/>
              <a:cs typeface="Arial MT"/>
            </a:endParaRPr>
          </a:p>
          <a:p>
            <a:pPr marL="466090" marR="2150745">
              <a:lnSpc>
                <a:spcPts val="4000"/>
              </a:lnSpc>
              <a:spcBef>
                <a:spcPts val="245"/>
              </a:spcBef>
            </a:pPr>
            <a:r>
              <a:rPr sz="2750" spc="10" dirty="0">
                <a:latin typeface="Arial MT"/>
                <a:cs typeface="Arial MT"/>
              </a:rPr>
              <a:t>Carbon source </a:t>
            </a:r>
            <a:r>
              <a:rPr sz="2750" spc="5" dirty="0">
                <a:latin typeface="Arial MT"/>
                <a:cs typeface="Arial MT"/>
              </a:rPr>
              <a:t>(dextrose, </a:t>
            </a:r>
            <a:r>
              <a:rPr sz="2750" spc="10" dirty="0">
                <a:latin typeface="Arial MT"/>
                <a:cs typeface="Arial MT"/>
              </a:rPr>
              <a:t>molasses)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Oxygen</a:t>
            </a:r>
            <a:endParaRPr sz="2750">
              <a:latin typeface="Arial MT"/>
              <a:cs typeface="Arial MT"/>
            </a:endParaRPr>
          </a:p>
          <a:p>
            <a:pPr marL="466090">
              <a:lnSpc>
                <a:spcPct val="100000"/>
              </a:lnSpc>
              <a:spcBef>
                <a:spcPts val="455"/>
              </a:spcBef>
            </a:pPr>
            <a:r>
              <a:rPr sz="2750" spc="5" dirty="0">
                <a:latin typeface="Arial MT"/>
                <a:cs typeface="Arial MT"/>
              </a:rPr>
              <a:t>Circulation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0103" y="374142"/>
            <a:ext cx="742759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Amendment</a:t>
            </a:r>
            <a:r>
              <a:rPr spc="-5" dirty="0"/>
              <a:t> </a:t>
            </a:r>
            <a:r>
              <a:rPr spc="5" dirty="0"/>
              <a:t>introduction</a:t>
            </a:r>
            <a:r>
              <a:rPr spc="-5" dirty="0"/>
              <a:t> </a:t>
            </a:r>
            <a:r>
              <a:rPr spc="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8811" y="1429204"/>
            <a:ext cx="5970270" cy="1762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44240">
              <a:lnSpc>
                <a:spcPct val="120600"/>
              </a:lnSpc>
              <a:spcBef>
                <a:spcPts val="95"/>
              </a:spcBef>
            </a:pPr>
            <a:r>
              <a:rPr sz="3150" spc="5" dirty="0">
                <a:latin typeface="Arial MT"/>
                <a:cs typeface="Arial MT"/>
              </a:rPr>
              <a:t>Injection</a:t>
            </a:r>
            <a:r>
              <a:rPr sz="3150" spc="-5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wells </a:t>
            </a:r>
            <a:r>
              <a:rPr sz="3150" spc="-8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Infiltration</a:t>
            </a:r>
            <a:endParaRPr sz="31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150" dirty="0">
                <a:latin typeface="Arial MT"/>
                <a:cs typeface="Arial MT"/>
              </a:rPr>
              <a:t>Passive introduction </a:t>
            </a:r>
            <a:r>
              <a:rPr sz="3150" spc="5" dirty="0">
                <a:latin typeface="Arial MT"/>
                <a:cs typeface="Arial MT"/>
              </a:rPr>
              <a:t>of </a:t>
            </a:r>
            <a:r>
              <a:rPr sz="3150" dirty="0">
                <a:latin typeface="Arial MT"/>
                <a:cs typeface="Arial MT"/>
              </a:rPr>
              <a:t>chemicals</a:t>
            </a:r>
            <a:endParaRPr sz="3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885" y="147827"/>
            <a:ext cx="939355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Amendment</a:t>
            </a:r>
            <a:r>
              <a:rPr dirty="0"/>
              <a:t> </a:t>
            </a:r>
            <a:r>
              <a:rPr spc="5" dirty="0"/>
              <a:t>introduction</a:t>
            </a:r>
            <a:r>
              <a:rPr dirty="0"/>
              <a:t> </a:t>
            </a:r>
            <a:r>
              <a:rPr spc="5" dirty="0"/>
              <a:t>via</a:t>
            </a:r>
            <a:r>
              <a:rPr dirty="0"/>
              <a:t> </a:t>
            </a:r>
            <a:r>
              <a:rPr spc="5" dirty="0"/>
              <a:t>injection</a:t>
            </a:r>
            <a:r>
              <a:rPr dirty="0"/>
              <a:t> </a:t>
            </a:r>
            <a:r>
              <a:rPr spc="5" dirty="0"/>
              <a:t>wells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7076" y="946384"/>
            <a:ext cx="8515350" cy="5233035"/>
            <a:chOff x="777076" y="946384"/>
            <a:chExt cx="8515350" cy="5233035"/>
          </a:xfrm>
        </p:grpSpPr>
        <p:sp>
          <p:nvSpPr>
            <p:cNvPr id="4" name="object 4"/>
            <p:cNvSpPr/>
            <p:nvPr/>
          </p:nvSpPr>
          <p:spPr>
            <a:xfrm>
              <a:off x="815176" y="984484"/>
              <a:ext cx="8439150" cy="5156835"/>
            </a:xfrm>
            <a:custGeom>
              <a:avLst/>
              <a:gdLst/>
              <a:ahLst/>
              <a:cxnLst/>
              <a:rect l="l" t="t" r="r" b="b"/>
              <a:pathLst>
                <a:path w="8439150" h="5156835">
                  <a:moveTo>
                    <a:pt x="8438976" y="0"/>
                  </a:moveTo>
                  <a:lnTo>
                    <a:pt x="0" y="0"/>
                  </a:lnTo>
                  <a:lnTo>
                    <a:pt x="0" y="5156689"/>
                  </a:lnTo>
                  <a:lnTo>
                    <a:pt x="8438976" y="5156689"/>
                  </a:lnTo>
                  <a:lnTo>
                    <a:pt x="8438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5176" y="984484"/>
              <a:ext cx="8439150" cy="5156835"/>
            </a:xfrm>
            <a:custGeom>
              <a:avLst/>
              <a:gdLst/>
              <a:ahLst/>
              <a:cxnLst/>
              <a:rect l="l" t="t" r="r" b="b"/>
              <a:pathLst>
                <a:path w="8439150" h="5156835">
                  <a:moveTo>
                    <a:pt x="8438976" y="5156689"/>
                  </a:moveTo>
                  <a:lnTo>
                    <a:pt x="0" y="5156689"/>
                  </a:lnTo>
                  <a:lnTo>
                    <a:pt x="0" y="0"/>
                  </a:lnTo>
                  <a:lnTo>
                    <a:pt x="8438976" y="0"/>
                  </a:lnTo>
                  <a:lnTo>
                    <a:pt x="8438976" y="5156689"/>
                  </a:lnTo>
                  <a:close/>
                </a:path>
              </a:pathLst>
            </a:custGeom>
            <a:ln w="76200">
              <a:solidFill>
                <a:srgbClr val="717D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25073" y="2882836"/>
              <a:ext cx="6985634" cy="1470660"/>
            </a:xfrm>
            <a:custGeom>
              <a:avLst/>
              <a:gdLst/>
              <a:ahLst/>
              <a:cxnLst/>
              <a:rect l="l" t="t" r="r" b="b"/>
              <a:pathLst>
                <a:path w="6985634" h="1470660">
                  <a:moveTo>
                    <a:pt x="6985148" y="0"/>
                  </a:moveTo>
                  <a:lnTo>
                    <a:pt x="0" y="0"/>
                  </a:lnTo>
                  <a:lnTo>
                    <a:pt x="0" y="1470130"/>
                  </a:lnTo>
                  <a:lnTo>
                    <a:pt x="6985148" y="1470130"/>
                  </a:lnTo>
                  <a:lnTo>
                    <a:pt x="6985148" y="0"/>
                  </a:lnTo>
                  <a:close/>
                </a:path>
              </a:pathLst>
            </a:custGeom>
            <a:solidFill>
              <a:srgbClr val="C0AA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25073" y="2882836"/>
              <a:ext cx="6985634" cy="1470660"/>
            </a:xfrm>
            <a:custGeom>
              <a:avLst/>
              <a:gdLst/>
              <a:ahLst/>
              <a:cxnLst/>
              <a:rect l="l" t="t" r="r" b="b"/>
              <a:pathLst>
                <a:path w="6985634" h="1470660">
                  <a:moveTo>
                    <a:pt x="6985148" y="1470130"/>
                  </a:moveTo>
                  <a:lnTo>
                    <a:pt x="0" y="1470130"/>
                  </a:lnTo>
                  <a:lnTo>
                    <a:pt x="0" y="0"/>
                  </a:lnTo>
                  <a:lnTo>
                    <a:pt x="6985148" y="0"/>
                  </a:lnTo>
                  <a:lnTo>
                    <a:pt x="6985148" y="1470130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25073" y="2349436"/>
              <a:ext cx="6985634" cy="530860"/>
            </a:xfrm>
            <a:custGeom>
              <a:avLst/>
              <a:gdLst/>
              <a:ahLst/>
              <a:cxnLst/>
              <a:rect l="l" t="t" r="r" b="b"/>
              <a:pathLst>
                <a:path w="6985634" h="530860">
                  <a:moveTo>
                    <a:pt x="6985148" y="0"/>
                  </a:moveTo>
                  <a:lnTo>
                    <a:pt x="0" y="0"/>
                  </a:lnTo>
                  <a:lnTo>
                    <a:pt x="0" y="530330"/>
                  </a:lnTo>
                  <a:lnTo>
                    <a:pt x="6985148" y="530330"/>
                  </a:lnTo>
                  <a:lnTo>
                    <a:pt x="6985148" y="0"/>
                  </a:lnTo>
                  <a:close/>
                </a:path>
              </a:pathLst>
            </a:custGeom>
            <a:solidFill>
              <a:srgbClr val="C095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5073" y="2349436"/>
              <a:ext cx="6985634" cy="530860"/>
            </a:xfrm>
            <a:custGeom>
              <a:avLst/>
              <a:gdLst/>
              <a:ahLst/>
              <a:cxnLst/>
              <a:rect l="l" t="t" r="r" b="b"/>
              <a:pathLst>
                <a:path w="6985634" h="530860">
                  <a:moveTo>
                    <a:pt x="6985148" y="530330"/>
                  </a:moveTo>
                  <a:lnTo>
                    <a:pt x="0" y="530330"/>
                  </a:lnTo>
                  <a:lnTo>
                    <a:pt x="0" y="0"/>
                  </a:lnTo>
                  <a:lnTo>
                    <a:pt x="6985148" y="0"/>
                  </a:lnTo>
                  <a:lnTo>
                    <a:pt x="6985148" y="530330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7621" y="2895191"/>
              <a:ext cx="5007375" cy="14642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24298" y="1967109"/>
              <a:ext cx="6985000" cy="385445"/>
            </a:xfrm>
            <a:custGeom>
              <a:avLst/>
              <a:gdLst/>
              <a:ahLst/>
              <a:cxnLst/>
              <a:rect l="l" t="t" r="r" b="b"/>
              <a:pathLst>
                <a:path w="6985000" h="385444">
                  <a:moveTo>
                    <a:pt x="0" y="0"/>
                  </a:moveTo>
                  <a:lnTo>
                    <a:pt x="0" y="385229"/>
                  </a:lnTo>
                </a:path>
                <a:path w="6985000" h="385444">
                  <a:moveTo>
                    <a:pt x="6984993" y="0"/>
                  </a:moveTo>
                  <a:lnTo>
                    <a:pt x="6984993" y="385229"/>
                  </a:lnTo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21907" y="2187238"/>
              <a:ext cx="495300" cy="2155190"/>
            </a:xfrm>
            <a:custGeom>
              <a:avLst/>
              <a:gdLst/>
              <a:ahLst/>
              <a:cxnLst/>
              <a:rect l="l" t="t" r="r" b="b"/>
              <a:pathLst>
                <a:path w="495300" h="2155190">
                  <a:moveTo>
                    <a:pt x="76200" y="2154764"/>
                  </a:moveTo>
                  <a:lnTo>
                    <a:pt x="0" y="2154764"/>
                  </a:lnTo>
                  <a:lnTo>
                    <a:pt x="0" y="0"/>
                  </a:lnTo>
                  <a:lnTo>
                    <a:pt x="76200" y="0"/>
                  </a:lnTo>
                  <a:lnTo>
                    <a:pt x="76200" y="2154764"/>
                  </a:lnTo>
                  <a:close/>
                </a:path>
                <a:path w="495300" h="2155190">
                  <a:moveTo>
                    <a:pt x="4228" y="918635"/>
                  </a:moveTo>
                  <a:lnTo>
                    <a:pt x="71964" y="918635"/>
                  </a:lnTo>
                </a:path>
                <a:path w="495300" h="2155190">
                  <a:moveTo>
                    <a:pt x="4228" y="955209"/>
                  </a:moveTo>
                  <a:lnTo>
                    <a:pt x="71964" y="955209"/>
                  </a:lnTo>
                </a:path>
                <a:path w="495300" h="2155190">
                  <a:moveTo>
                    <a:pt x="4228" y="991784"/>
                  </a:moveTo>
                  <a:lnTo>
                    <a:pt x="71964" y="991784"/>
                  </a:lnTo>
                </a:path>
                <a:path w="495300" h="2155190">
                  <a:moveTo>
                    <a:pt x="4228" y="1028359"/>
                  </a:moveTo>
                  <a:lnTo>
                    <a:pt x="71964" y="1028359"/>
                  </a:lnTo>
                </a:path>
                <a:path w="495300" h="2155190">
                  <a:moveTo>
                    <a:pt x="4228" y="1064933"/>
                  </a:moveTo>
                  <a:lnTo>
                    <a:pt x="71964" y="1064933"/>
                  </a:lnTo>
                </a:path>
                <a:path w="495300" h="2155190">
                  <a:moveTo>
                    <a:pt x="4228" y="1101507"/>
                  </a:moveTo>
                  <a:lnTo>
                    <a:pt x="71964" y="1101507"/>
                  </a:lnTo>
                </a:path>
                <a:path w="495300" h="2155190">
                  <a:moveTo>
                    <a:pt x="4228" y="1138082"/>
                  </a:moveTo>
                  <a:lnTo>
                    <a:pt x="71964" y="1138082"/>
                  </a:lnTo>
                </a:path>
                <a:path w="495300" h="2155190">
                  <a:moveTo>
                    <a:pt x="4228" y="1174657"/>
                  </a:moveTo>
                  <a:lnTo>
                    <a:pt x="71964" y="1174657"/>
                  </a:lnTo>
                </a:path>
                <a:path w="495300" h="2155190">
                  <a:moveTo>
                    <a:pt x="4228" y="1211231"/>
                  </a:moveTo>
                  <a:lnTo>
                    <a:pt x="71964" y="1211231"/>
                  </a:lnTo>
                </a:path>
                <a:path w="495300" h="2155190">
                  <a:moveTo>
                    <a:pt x="4228" y="1247806"/>
                  </a:moveTo>
                  <a:lnTo>
                    <a:pt x="71964" y="1247806"/>
                  </a:lnTo>
                </a:path>
                <a:path w="495300" h="2155190">
                  <a:moveTo>
                    <a:pt x="4228" y="1284380"/>
                  </a:moveTo>
                  <a:lnTo>
                    <a:pt x="71964" y="1284380"/>
                  </a:lnTo>
                </a:path>
                <a:path w="495300" h="2155190">
                  <a:moveTo>
                    <a:pt x="4228" y="1320955"/>
                  </a:moveTo>
                  <a:lnTo>
                    <a:pt x="71964" y="1320955"/>
                  </a:lnTo>
                </a:path>
                <a:path w="495300" h="2155190">
                  <a:moveTo>
                    <a:pt x="4228" y="1357529"/>
                  </a:moveTo>
                  <a:lnTo>
                    <a:pt x="71964" y="1357529"/>
                  </a:lnTo>
                </a:path>
                <a:path w="495300" h="2155190">
                  <a:moveTo>
                    <a:pt x="4228" y="1394104"/>
                  </a:moveTo>
                  <a:lnTo>
                    <a:pt x="71964" y="1394104"/>
                  </a:lnTo>
                </a:path>
                <a:path w="495300" h="2155190">
                  <a:moveTo>
                    <a:pt x="4228" y="1430678"/>
                  </a:moveTo>
                  <a:lnTo>
                    <a:pt x="71964" y="1430678"/>
                  </a:lnTo>
                </a:path>
                <a:path w="495300" h="2155190">
                  <a:moveTo>
                    <a:pt x="4228" y="1467253"/>
                  </a:moveTo>
                  <a:lnTo>
                    <a:pt x="71964" y="1467253"/>
                  </a:lnTo>
                </a:path>
                <a:path w="495300" h="2155190">
                  <a:moveTo>
                    <a:pt x="4228" y="1503827"/>
                  </a:moveTo>
                  <a:lnTo>
                    <a:pt x="71964" y="1503827"/>
                  </a:lnTo>
                </a:path>
                <a:path w="495300" h="2155190">
                  <a:moveTo>
                    <a:pt x="4228" y="1540402"/>
                  </a:moveTo>
                  <a:lnTo>
                    <a:pt x="71964" y="1540402"/>
                  </a:lnTo>
                </a:path>
                <a:path w="495300" h="2155190">
                  <a:moveTo>
                    <a:pt x="4228" y="1576976"/>
                  </a:moveTo>
                  <a:lnTo>
                    <a:pt x="71964" y="1576976"/>
                  </a:lnTo>
                </a:path>
                <a:path w="495300" h="2155190">
                  <a:moveTo>
                    <a:pt x="4228" y="1613551"/>
                  </a:moveTo>
                  <a:lnTo>
                    <a:pt x="71964" y="1613551"/>
                  </a:lnTo>
                </a:path>
                <a:path w="495300" h="2155190">
                  <a:moveTo>
                    <a:pt x="4228" y="1650125"/>
                  </a:moveTo>
                  <a:lnTo>
                    <a:pt x="71964" y="1650125"/>
                  </a:lnTo>
                </a:path>
                <a:path w="495300" h="2155190">
                  <a:moveTo>
                    <a:pt x="4228" y="1686700"/>
                  </a:moveTo>
                  <a:lnTo>
                    <a:pt x="71964" y="1686700"/>
                  </a:lnTo>
                </a:path>
                <a:path w="495300" h="2155190">
                  <a:moveTo>
                    <a:pt x="4228" y="1723274"/>
                  </a:moveTo>
                  <a:lnTo>
                    <a:pt x="71964" y="1723274"/>
                  </a:lnTo>
                </a:path>
                <a:path w="495300" h="2155190">
                  <a:moveTo>
                    <a:pt x="4228" y="1759849"/>
                  </a:moveTo>
                  <a:lnTo>
                    <a:pt x="71964" y="1759849"/>
                  </a:lnTo>
                </a:path>
                <a:path w="495300" h="2155190">
                  <a:moveTo>
                    <a:pt x="4228" y="1796423"/>
                  </a:moveTo>
                  <a:lnTo>
                    <a:pt x="71964" y="1796423"/>
                  </a:lnTo>
                </a:path>
                <a:path w="495300" h="2155190">
                  <a:moveTo>
                    <a:pt x="4228" y="1832998"/>
                  </a:moveTo>
                  <a:lnTo>
                    <a:pt x="71964" y="1832998"/>
                  </a:lnTo>
                </a:path>
                <a:path w="495300" h="2155190">
                  <a:moveTo>
                    <a:pt x="4228" y="1869572"/>
                  </a:moveTo>
                  <a:lnTo>
                    <a:pt x="71964" y="1869572"/>
                  </a:lnTo>
                </a:path>
                <a:path w="495300" h="2155190">
                  <a:moveTo>
                    <a:pt x="4228" y="1906147"/>
                  </a:moveTo>
                  <a:lnTo>
                    <a:pt x="71964" y="1906147"/>
                  </a:lnTo>
                </a:path>
                <a:path w="495300" h="2155190">
                  <a:moveTo>
                    <a:pt x="4228" y="1942721"/>
                  </a:moveTo>
                  <a:lnTo>
                    <a:pt x="71964" y="1942721"/>
                  </a:lnTo>
                </a:path>
                <a:path w="495300" h="2155190">
                  <a:moveTo>
                    <a:pt x="4228" y="1979296"/>
                  </a:moveTo>
                  <a:lnTo>
                    <a:pt x="71964" y="1979296"/>
                  </a:lnTo>
                </a:path>
                <a:path w="495300" h="2155190">
                  <a:moveTo>
                    <a:pt x="4228" y="2015870"/>
                  </a:moveTo>
                  <a:lnTo>
                    <a:pt x="71964" y="2015870"/>
                  </a:lnTo>
                </a:path>
                <a:path w="495300" h="2155190">
                  <a:moveTo>
                    <a:pt x="4228" y="2052445"/>
                  </a:moveTo>
                  <a:lnTo>
                    <a:pt x="71964" y="2052445"/>
                  </a:lnTo>
                </a:path>
                <a:path w="495300" h="2155190">
                  <a:moveTo>
                    <a:pt x="4228" y="2089019"/>
                  </a:moveTo>
                  <a:lnTo>
                    <a:pt x="71964" y="2089019"/>
                  </a:lnTo>
                </a:path>
                <a:path w="495300" h="2155190">
                  <a:moveTo>
                    <a:pt x="4228" y="2125594"/>
                  </a:moveTo>
                  <a:lnTo>
                    <a:pt x="71964" y="2125594"/>
                  </a:lnTo>
                </a:path>
                <a:path w="495300" h="2155190">
                  <a:moveTo>
                    <a:pt x="495300" y="2154764"/>
                  </a:moveTo>
                  <a:lnTo>
                    <a:pt x="419100" y="2154764"/>
                  </a:lnTo>
                  <a:lnTo>
                    <a:pt x="419100" y="0"/>
                  </a:lnTo>
                  <a:lnTo>
                    <a:pt x="495300" y="0"/>
                  </a:lnTo>
                  <a:lnTo>
                    <a:pt x="495300" y="2154764"/>
                  </a:lnTo>
                  <a:close/>
                </a:path>
                <a:path w="495300" h="2155190">
                  <a:moveTo>
                    <a:pt x="423329" y="918635"/>
                  </a:moveTo>
                  <a:lnTo>
                    <a:pt x="491064" y="918635"/>
                  </a:lnTo>
                </a:path>
                <a:path w="495300" h="2155190">
                  <a:moveTo>
                    <a:pt x="423329" y="955209"/>
                  </a:moveTo>
                  <a:lnTo>
                    <a:pt x="491064" y="955209"/>
                  </a:lnTo>
                </a:path>
                <a:path w="495300" h="2155190">
                  <a:moveTo>
                    <a:pt x="423329" y="991784"/>
                  </a:moveTo>
                  <a:lnTo>
                    <a:pt x="491064" y="991784"/>
                  </a:lnTo>
                </a:path>
                <a:path w="495300" h="2155190">
                  <a:moveTo>
                    <a:pt x="423329" y="1028359"/>
                  </a:moveTo>
                  <a:lnTo>
                    <a:pt x="491064" y="1028359"/>
                  </a:lnTo>
                </a:path>
                <a:path w="495300" h="2155190">
                  <a:moveTo>
                    <a:pt x="423329" y="1064933"/>
                  </a:moveTo>
                  <a:lnTo>
                    <a:pt x="491064" y="1064933"/>
                  </a:lnTo>
                </a:path>
                <a:path w="495300" h="2155190">
                  <a:moveTo>
                    <a:pt x="423329" y="1101507"/>
                  </a:moveTo>
                  <a:lnTo>
                    <a:pt x="491064" y="1101507"/>
                  </a:lnTo>
                </a:path>
                <a:path w="495300" h="2155190">
                  <a:moveTo>
                    <a:pt x="423329" y="1138082"/>
                  </a:moveTo>
                  <a:lnTo>
                    <a:pt x="491064" y="1138082"/>
                  </a:lnTo>
                </a:path>
                <a:path w="495300" h="2155190">
                  <a:moveTo>
                    <a:pt x="423329" y="1174657"/>
                  </a:moveTo>
                  <a:lnTo>
                    <a:pt x="491064" y="1174657"/>
                  </a:lnTo>
                </a:path>
                <a:path w="495300" h="2155190">
                  <a:moveTo>
                    <a:pt x="423329" y="1211231"/>
                  </a:moveTo>
                  <a:lnTo>
                    <a:pt x="491064" y="1211231"/>
                  </a:lnTo>
                </a:path>
                <a:path w="495300" h="2155190">
                  <a:moveTo>
                    <a:pt x="423329" y="1247806"/>
                  </a:moveTo>
                  <a:lnTo>
                    <a:pt x="491064" y="1247806"/>
                  </a:lnTo>
                </a:path>
                <a:path w="495300" h="2155190">
                  <a:moveTo>
                    <a:pt x="423329" y="1284380"/>
                  </a:moveTo>
                  <a:lnTo>
                    <a:pt x="491064" y="1284380"/>
                  </a:lnTo>
                </a:path>
                <a:path w="495300" h="2155190">
                  <a:moveTo>
                    <a:pt x="423329" y="1320955"/>
                  </a:moveTo>
                  <a:lnTo>
                    <a:pt x="491064" y="1320955"/>
                  </a:lnTo>
                </a:path>
                <a:path w="495300" h="2155190">
                  <a:moveTo>
                    <a:pt x="423329" y="1357529"/>
                  </a:moveTo>
                  <a:lnTo>
                    <a:pt x="491064" y="1357529"/>
                  </a:lnTo>
                </a:path>
                <a:path w="495300" h="2155190">
                  <a:moveTo>
                    <a:pt x="423329" y="1394104"/>
                  </a:moveTo>
                  <a:lnTo>
                    <a:pt x="491064" y="1394104"/>
                  </a:lnTo>
                </a:path>
                <a:path w="495300" h="2155190">
                  <a:moveTo>
                    <a:pt x="423329" y="1430678"/>
                  </a:moveTo>
                  <a:lnTo>
                    <a:pt x="491064" y="1430678"/>
                  </a:lnTo>
                </a:path>
                <a:path w="495300" h="2155190">
                  <a:moveTo>
                    <a:pt x="423329" y="1467253"/>
                  </a:moveTo>
                  <a:lnTo>
                    <a:pt x="491064" y="1467253"/>
                  </a:lnTo>
                </a:path>
                <a:path w="495300" h="2155190">
                  <a:moveTo>
                    <a:pt x="423329" y="1503827"/>
                  </a:moveTo>
                  <a:lnTo>
                    <a:pt x="491064" y="1503827"/>
                  </a:lnTo>
                </a:path>
                <a:path w="495300" h="2155190">
                  <a:moveTo>
                    <a:pt x="423329" y="1540402"/>
                  </a:moveTo>
                  <a:lnTo>
                    <a:pt x="491064" y="1540402"/>
                  </a:lnTo>
                </a:path>
                <a:path w="495300" h="2155190">
                  <a:moveTo>
                    <a:pt x="423329" y="1576976"/>
                  </a:moveTo>
                  <a:lnTo>
                    <a:pt x="491064" y="1576976"/>
                  </a:lnTo>
                </a:path>
                <a:path w="495300" h="2155190">
                  <a:moveTo>
                    <a:pt x="423329" y="1613551"/>
                  </a:moveTo>
                  <a:lnTo>
                    <a:pt x="491064" y="1613551"/>
                  </a:lnTo>
                </a:path>
                <a:path w="495300" h="2155190">
                  <a:moveTo>
                    <a:pt x="423329" y="1650125"/>
                  </a:moveTo>
                  <a:lnTo>
                    <a:pt x="491064" y="1650125"/>
                  </a:lnTo>
                </a:path>
                <a:path w="495300" h="2155190">
                  <a:moveTo>
                    <a:pt x="423329" y="1686700"/>
                  </a:moveTo>
                  <a:lnTo>
                    <a:pt x="491064" y="1686700"/>
                  </a:lnTo>
                </a:path>
                <a:path w="495300" h="2155190">
                  <a:moveTo>
                    <a:pt x="423329" y="1723274"/>
                  </a:moveTo>
                  <a:lnTo>
                    <a:pt x="491064" y="1723274"/>
                  </a:lnTo>
                </a:path>
                <a:path w="495300" h="2155190">
                  <a:moveTo>
                    <a:pt x="423329" y="1759849"/>
                  </a:moveTo>
                  <a:lnTo>
                    <a:pt x="491064" y="1759849"/>
                  </a:lnTo>
                </a:path>
                <a:path w="495300" h="2155190">
                  <a:moveTo>
                    <a:pt x="423329" y="1796423"/>
                  </a:moveTo>
                  <a:lnTo>
                    <a:pt x="491064" y="1796423"/>
                  </a:lnTo>
                </a:path>
                <a:path w="495300" h="2155190">
                  <a:moveTo>
                    <a:pt x="423329" y="1832998"/>
                  </a:moveTo>
                  <a:lnTo>
                    <a:pt x="491064" y="1832998"/>
                  </a:lnTo>
                </a:path>
                <a:path w="495300" h="2155190">
                  <a:moveTo>
                    <a:pt x="423329" y="1869572"/>
                  </a:moveTo>
                  <a:lnTo>
                    <a:pt x="491064" y="1869572"/>
                  </a:lnTo>
                </a:path>
                <a:path w="495300" h="2155190">
                  <a:moveTo>
                    <a:pt x="423329" y="1906147"/>
                  </a:moveTo>
                  <a:lnTo>
                    <a:pt x="491064" y="1906147"/>
                  </a:lnTo>
                </a:path>
                <a:path w="495300" h="2155190">
                  <a:moveTo>
                    <a:pt x="423329" y="1942721"/>
                  </a:moveTo>
                  <a:lnTo>
                    <a:pt x="491064" y="1942721"/>
                  </a:lnTo>
                </a:path>
                <a:path w="495300" h="2155190">
                  <a:moveTo>
                    <a:pt x="423329" y="1979296"/>
                  </a:moveTo>
                  <a:lnTo>
                    <a:pt x="491064" y="1979296"/>
                  </a:lnTo>
                </a:path>
                <a:path w="495300" h="2155190">
                  <a:moveTo>
                    <a:pt x="423329" y="2015870"/>
                  </a:moveTo>
                  <a:lnTo>
                    <a:pt x="491064" y="2015870"/>
                  </a:lnTo>
                </a:path>
                <a:path w="495300" h="2155190">
                  <a:moveTo>
                    <a:pt x="423329" y="2052445"/>
                  </a:moveTo>
                  <a:lnTo>
                    <a:pt x="491064" y="2052445"/>
                  </a:lnTo>
                </a:path>
                <a:path w="495300" h="2155190">
                  <a:moveTo>
                    <a:pt x="423329" y="2089019"/>
                  </a:moveTo>
                  <a:lnTo>
                    <a:pt x="491064" y="2089019"/>
                  </a:lnTo>
                </a:path>
                <a:path w="495300" h="2155190">
                  <a:moveTo>
                    <a:pt x="423329" y="2125594"/>
                  </a:moveTo>
                  <a:lnTo>
                    <a:pt x="491064" y="2125594"/>
                  </a:lnTo>
                </a:path>
              </a:pathLst>
            </a:custGeom>
            <a:ln w="12700">
              <a:solidFill>
                <a:srgbClr val="5240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77959" y="3436086"/>
              <a:ext cx="742950" cy="711200"/>
            </a:xfrm>
            <a:custGeom>
              <a:avLst/>
              <a:gdLst/>
              <a:ahLst/>
              <a:cxnLst/>
              <a:rect l="l" t="t" r="r" b="b"/>
              <a:pathLst>
                <a:path w="742950" h="711200">
                  <a:moveTo>
                    <a:pt x="349250" y="0"/>
                  </a:moveTo>
                  <a:lnTo>
                    <a:pt x="0" y="0"/>
                  </a:lnTo>
                  <a:lnTo>
                    <a:pt x="0" y="44450"/>
                  </a:lnTo>
                  <a:lnTo>
                    <a:pt x="349250" y="44450"/>
                  </a:lnTo>
                  <a:lnTo>
                    <a:pt x="349250" y="0"/>
                  </a:lnTo>
                  <a:close/>
                </a:path>
                <a:path w="742950" h="711200">
                  <a:moveTo>
                    <a:pt x="596900" y="381000"/>
                  </a:moveTo>
                  <a:lnTo>
                    <a:pt x="247650" y="381000"/>
                  </a:lnTo>
                  <a:lnTo>
                    <a:pt x="247650" y="425450"/>
                  </a:lnTo>
                  <a:lnTo>
                    <a:pt x="596900" y="425450"/>
                  </a:lnTo>
                  <a:lnTo>
                    <a:pt x="596900" y="381000"/>
                  </a:lnTo>
                  <a:close/>
                </a:path>
                <a:path w="742950" h="711200">
                  <a:moveTo>
                    <a:pt x="742950" y="666750"/>
                  </a:moveTo>
                  <a:lnTo>
                    <a:pt x="393700" y="666750"/>
                  </a:lnTo>
                  <a:lnTo>
                    <a:pt x="393700" y="711200"/>
                  </a:lnTo>
                  <a:lnTo>
                    <a:pt x="742950" y="711200"/>
                  </a:lnTo>
                  <a:lnTo>
                    <a:pt x="742950" y="666750"/>
                  </a:lnTo>
                  <a:close/>
                </a:path>
              </a:pathLst>
            </a:custGeom>
            <a:solidFill>
              <a:srgbClr val="5240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63273" y="5205826"/>
            <a:ext cx="163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ganic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mendment Zone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19621" y="3338926"/>
            <a:ext cx="1476375" cy="4546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05765" marR="5080" indent="-393700">
              <a:lnSpc>
                <a:spcPct val="101200"/>
              </a:lnSpc>
              <a:spcBef>
                <a:spcPts val="80"/>
              </a:spcBef>
            </a:pPr>
            <a:r>
              <a:rPr sz="1400" b="1" dirty="0">
                <a:solidFill>
                  <a:srgbClr val="6565FF"/>
                </a:solidFill>
                <a:latin typeface="Times New Roman"/>
                <a:cs typeface="Times New Roman"/>
              </a:rPr>
              <a:t>G</a:t>
            </a:r>
            <a:r>
              <a:rPr sz="1400" b="1" spc="-30" dirty="0">
                <a:solidFill>
                  <a:srgbClr val="6565FF"/>
                </a:solidFill>
                <a:latin typeface="Times New Roman"/>
                <a:cs typeface="Times New Roman"/>
              </a:rPr>
              <a:t>r</a:t>
            </a:r>
            <a:r>
              <a:rPr sz="1400" b="1" dirty="0">
                <a:solidFill>
                  <a:srgbClr val="6565FF"/>
                </a:solidFill>
                <a:latin typeface="Times New Roman"/>
                <a:cs typeface="Times New Roman"/>
              </a:rPr>
              <a:t>o</a:t>
            </a:r>
            <a:r>
              <a:rPr sz="1400" b="1" spc="-5" dirty="0">
                <a:solidFill>
                  <a:srgbClr val="6565FF"/>
                </a:solidFill>
                <a:latin typeface="Times New Roman"/>
                <a:cs typeface="Times New Roman"/>
              </a:rPr>
              <a:t>undw</a:t>
            </a:r>
            <a:r>
              <a:rPr sz="1400" b="1" dirty="0">
                <a:solidFill>
                  <a:srgbClr val="6565FF"/>
                </a:solidFill>
                <a:latin typeface="Times New Roman"/>
                <a:cs typeface="Times New Roman"/>
              </a:rPr>
              <a:t>ater</a:t>
            </a:r>
            <a:r>
              <a:rPr sz="1400" b="1" spc="-25" dirty="0">
                <a:solidFill>
                  <a:srgbClr val="6565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6565FF"/>
                </a:solidFill>
                <a:latin typeface="Times New Roman"/>
                <a:cs typeface="Times New Roman"/>
              </a:rPr>
              <a:t>Flow  </a:t>
            </a:r>
            <a:r>
              <a:rPr sz="1400" b="1" spc="-5" dirty="0">
                <a:solidFill>
                  <a:srgbClr val="6565FF"/>
                </a:solidFill>
                <a:latin typeface="Times New Roman"/>
                <a:cs typeface="Times New Roman"/>
              </a:rPr>
              <a:t>Direction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3005" y="3567526"/>
            <a:ext cx="963930" cy="4546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35255">
              <a:lnSpc>
                <a:spcPct val="101200"/>
              </a:lnSpc>
              <a:spcBef>
                <a:spcPts val="80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Injected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98862" y="1658074"/>
            <a:ext cx="6837045" cy="2517775"/>
            <a:chOff x="2298862" y="1658074"/>
            <a:chExt cx="6837045" cy="2517775"/>
          </a:xfrm>
        </p:grpSpPr>
        <p:sp>
          <p:nvSpPr>
            <p:cNvPr id="18" name="object 18"/>
            <p:cNvSpPr/>
            <p:nvPr/>
          </p:nvSpPr>
          <p:spPr>
            <a:xfrm>
              <a:off x="2298852" y="1691766"/>
              <a:ext cx="5736590" cy="2484120"/>
            </a:xfrm>
            <a:custGeom>
              <a:avLst/>
              <a:gdLst/>
              <a:ahLst/>
              <a:cxnLst/>
              <a:rect l="l" t="t" r="r" b="b"/>
              <a:pathLst>
                <a:path w="5736590" h="2484120">
                  <a:moveTo>
                    <a:pt x="872426" y="2112607"/>
                  </a:moveTo>
                  <a:lnTo>
                    <a:pt x="827455" y="2097608"/>
                  </a:lnTo>
                  <a:lnTo>
                    <a:pt x="786638" y="2080501"/>
                  </a:lnTo>
                  <a:lnTo>
                    <a:pt x="750100" y="2059609"/>
                  </a:lnTo>
                  <a:lnTo>
                    <a:pt x="717943" y="2033295"/>
                  </a:lnTo>
                  <a:lnTo>
                    <a:pt x="720102" y="2049551"/>
                  </a:lnTo>
                  <a:lnTo>
                    <a:pt x="725297" y="2064931"/>
                  </a:lnTo>
                  <a:lnTo>
                    <a:pt x="733602" y="2080844"/>
                  </a:lnTo>
                  <a:lnTo>
                    <a:pt x="745121" y="2098700"/>
                  </a:lnTo>
                  <a:lnTo>
                    <a:pt x="0" y="2098700"/>
                  </a:lnTo>
                  <a:lnTo>
                    <a:pt x="0" y="2124672"/>
                  </a:lnTo>
                  <a:lnTo>
                    <a:pt x="745667" y="2124672"/>
                  </a:lnTo>
                  <a:lnTo>
                    <a:pt x="734225" y="2143226"/>
                  </a:lnTo>
                  <a:lnTo>
                    <a:pt x="726160" y="2159241"/>
                  </a:lnTo>
                  <a:lnTo>
                    <a:pt x="720915" y="2174773"/>
                  </a:lnTo>
                  <a:lnTo>
                    <a:pt x="717943" y="2191931"/>
                  </a:lnTo>
                  <a:lnTo>
                    <a:pt x="751065" y="2165997"/>
                  </a:lnTo>
                  <a:lnTo>
                    <a:pt x="787501" y="2144852"/>
                  </a:lnTo>
                  <a:lnTo>
                    <a:pt x="827773" y="2127415"/>
                  </a:lnTo>
                  <a:lnTo>
                    <a:pt x="872426" y="2112607"/>
                  </a:lnTo>
                  <a:close/>
                </a:path>
                <a:path w="5736590" h="2484120">
                  <a:moveTo>
                    <a:pt x="1023531" y="336943"/>
                  </a:moveTo>
                  <a:lnTo>
                    <a:pt x="1007275" y="339102"/>
                  </a:lnTo>
                  <a:lnTo>
                    <a:pt x="991895" y="344297"/>
                  </a:lnTo>
                  <a:lnTo>
                    <a:pt x="975982" y="352602"/>
                  </a:lnTo>
                  <a:lnTo>
                    <a:pt x="958126" y="364134"/>
                  </a:lnTo>
                  <a:lnTo>
                    <a:pt x="958126" y="0"/>
                  </a:lnTo>
                  <a:lnTo>
                    <a:pt x="932154" y="0"/>
                  </a:lnTo>
                  <a:lnTo>
                    <a:pt x="932154" y="364680"/>
                  </a:lnTo>
                  <a:lnTo>
                    <a:pt x="913599" y="353225"/>
                  </a:lnTo>
                  <a:lnTo>
                    <a:pt x="897585" y="345160"/>
                  </a:lnTo>
                  <a:lnTo>
                    <a:pt x="882053" y="339915"/>
                  </a:lnTo>
                  <a:lnTo>
                    <a:pt x="864895" y="336943"/>
                  </a:lnTo>
                  <a:lnTo>
                    <a:pt x="890828" y="370065"/>
                  </a:lnTo>
                  <a:lnTo>
                    <a:pt x="911974" y="406501"/>
                  </a:lnTo>
                  <a:lnTo>
                    <a:pt x="929411" y="446773"/>
                  </a:lnTo>
                  <a:lnTo>
                    <a:pt x="944219" y="491426"/>
                  </a:lnTo>
                  <a:lnTo>
                    <a:pt x="959218" y="446455"/>
                  </a:lnTo>
                  <a:lnTo>
                    <a:pt x="976325" y="405638"/>
                  </a:lnTo>
                  <a:lnTo>
                    <a:pt x="997216" y="369100"/>
                  </a:lnTo>
                  <a:lnTo>
                    <a:pt x="1023531" y="336943"/>
                  </a:lnTo>
                  <a:close/>
                </a:path>
                <a:path w="5736590" h="2484120">
                  <a:moveTo>
                    <a:pt x="1455331" y="336943"/>
                  </a:moveTo>
                  <a:lnTo>
                    <a:pt x="1439075" y="339102"/>
                  </a:lnTo>
                  <a:lnTo>
                    <a:pt x="1423695" y="344297"/>
                  </a:lnTo>
                  <a:lnTo>
                    <a:pt x="1407782" y="352602"/>
                  </a:lnTo>
                  <a:lnTo>
                    <a:pt x="1389926" y="364134"/>
                  </a:lnTo>
                  <a:lnTo>
                    <a:pt x="1389926" y="0"/>
                  </a:lnTo>
                  <a:lnTo>
                    <a:pt x="1363954" y="0"/>
                  </a:lnTo>
                  <a:lnTo>
                    <a:pt x="1363954" y="364680"/>
                  </a:lnTo>
                  <a:lnTo>
                    <a:pt x="1345399" y="353225"/>
                  </a:lnTo>
                  <a:lnTo>
                    <a:pt x="1329385" y="345160"/>
                  </a:lnTo>
                  <a:lnTo>
                    <a:pt x="1313853" y="339915"/>
                  </a:lnTo>
                  <a:lnTo>
                    <a:pt x="1296695" y="336943"/>
                  </a:lnTo>
                  <a:lnTo>
                    <a:pt x="1322628" y="370065"/>
                  </a:lnTo>
                  <a:lnTo>
                    <a:pt x="1343774" y="406501"/>
                  </a:lnTo>
                  <a:lnTo>
                    <a:pt x="1361211" y="446773"/>
                  </a:lnTo>
                  <a:lnTo>
                    <a:pt x="1376019" y="491426"/>
                  </a:lnTo>
                  <a:lnTo>
                    <a:pt x="1391018" y="446455"/>
                  </a:lnTo>
                  <a:lnTo>
                    <a:pt x="1408125" y="405638"/>
                  </a:lnTo>
                  <a:lnTo>
                    <a:pt x="1429016" y="369100"/>
                  </a:lnTo>
                  <a:lnTo>
                    <a:pt x="1455331" y="336943"/>
                  </a:lnTo>
                  <a:close/>
                </a:path>
                <a:path w="5736590" h="2484120">
                  <a:moveTo>
                    <a:pt x="2294826" y="2404707"/>
                  </a:moveTo>
                  <a:lnTo>
                    <a:pt x="2249855" y="2389708"/>
                  </a:lnTo>
                  <a:lnTo>
                    <a:pt x="2209038" y="2372601"/>
                  </a:lnTo>
                  <a:lnTo>
                    <a:pt x="2172500" y="2351722"/>
                  </a:lnTo>
                  <a:lnTo>
                    <a:pt x="2140343" y="2325395"/>
                  </a:lnTo>
                  <a:lnTo>
                    <a:pt x="2142502" y="2341651"/>
                  </a:lnTo>
                  <a:lnTo>
                    <a:pt x="2147697" y="2357031"/>
                  </a:lnTo>
                  <a:lnTo>
                    <a:pt x="2156002" y="2372944"/>
                  </a:lnTo>
                  <a:lnTo>
                    <a:pt x="2167521" y="2390800"/>
                  </a:lnTo>
                  <a:lnTo>
                    <a:pt x="1803400" y="2390800"/>
                  </a:lnTo>
                  <a:lnTo>
                    <a:pt x="1803400" y="2416772"/>
                  </a:lnTo>
                  <a:lnTo>
                    <a:pt x="2168067" y="2416772"/>
                  </a:lnTo>
                  <a:lnTo>
                    <a:pt x="2156625" y="2435326"/>
                  </a:lnTo>
                  <a:lnTo>
                    <a:pt x="2148560" y="2451341"/>
                  </a:lnTo>
                  <a:lnTo>
                    <a:pt x="2143315" y="2466873"/>
                  </a:lnTo>
                  <a:lnTo>
                    <a:pt x="2140343" y="2484031"/>
                  </a:lnTo>
                  <a:lnTo>
                    <a:pt x="2173465" y="2458097"/>
                  </a:lnTo>
                  <a:lnTo>
                    <a:pt x="2209901" y="2436952"/>
                  </a:lnTo>
                  <a:lnTo>
                    <a:pt x="2250173" y="2419515"/>
                  </a:lnTo>
                  <a:lnTo>
                    <a:pt x="2294826" y="2404707"/>
                  </a:lnTo>
                  <a:close/>
                </a:path>
                <a:path w="5736590" h="2484120">
                  <a:moveTo>
                    <a:pt x="2294826" y="1960206"/>
                  </a:moveTo>
                  <a:lnTo>
                    <a:pt x="2249855" y="1945208"/>
                  </a:lnTo>
                  <a:lnTo>
                    <a:pt x="2209038" y="1928101"/>
                  </a:lnTo>
                  <a:lnTo>
                    <a:pt x="2172500" y="1907209"/>
                  </a:lnTo>
                  <a:lnTo>
                    <a:pt x="2140343" y="1880895"/>
                  </a:lnTo>
                  <a:lnTo>
                    <a:pt x="2142502" y="1897151"/>
                  </a:lnTo>
                  <a:lnTo>
                    <a:pt x="2147697" y="1912531"/>
                  </a:lnTo>
                  <a:lnTo>
                    <a:pt x="2156002" y="1928444"/>
                  </a:lnTo>
                  <a:lnTo>
                    <a:pt x="2167521" y="1946300"/>
                  </a:lnTo>
                  <a:lnTo>
                    <a:pt x="1803400" y="1946300"/>
                  </a:lnTo>
                  <a:lnTo>
                    <a:pt x="1803400" y="1972271"/>
                  </a:lnTo>
                  <a:lnTo>
                    <a:pt x="2168067" y="1972271"/>
                  </a:lnTo>
                  <a:lnTo>
                    <a:pt x="2156625" y="1990826"/>
                  </a:lnTo>
                  <a:lnTo>
                    <a:pt x="2148560" y="2006841"/>
                  </a:lnTo>
                  <a:lnTo>
                    <a:pt x="2143315" y="2022373"/>
                  </a:lnTo>
                  <a:lnTo>
                    <a:pt x="2140343" y="2039531"/>
                  </a:lnTo>
                  <a:lnTo>
                    <a:pt x="2173465" y="2013597"/>
                  </a:lnTo>
                  <a:lnTo>
                    <a:pt x="2209901" y="1992452"/>
                  </a:lnTo>
                  <a:lnTo>
                    <a:pt x="2250173" y="1975015"/>
                  </a:lnTo>
                  <a:lnTo>
                    <a:pt x="2294826" y="1960206"/>
                  </a:lnTo>
                  <a:close/>
                </a:path>
                <a:path w="5736590" h="2484120">
                  <a:moveTo>
                    <a:pt x="2294826" y="1553806"/>
                  </a:moveTo>
                  <a:lnTo>
                    <a:pt x="2249855" y="1538808"/>
                  </a:lnTo>
                  <a:lnTo>
                    <a:pt x="2209038" y="1521701"/>
                  </a:lnTo>
                  <a:lnTo>
                    <a:pt x="2172500" y="1500809"/>
                  </a:lnTo>
                  <a:lnTo>
                    <a:pt x="2140343" y="1474495"/>
                  </a:lnTo>
                  <a:lnTo>
                    <a:pt x="2142502" y="1490751"/>
                  </a:lnTo>
                  <a:lnTo>
                    <a:pt x="2147697" y="1506131"/>
                  </a:lnTo>
                  <a:lnTo>
                    <a:pt x="2156002" y="1522044"/>
                  </a:lnTo>
                  <a:lnTo>
                    <a:pt x="2167521" y="1539900"/>
                  </a:lnTo>
                  <a:lnTo>
                    <a:pt x="1803400" y="1539900"/>
                  </a:lnTo>
                  <a:lnTo>
                    <a:pt x="1803400" y="1565871"/>
                  </a:lnTo>
                  <a:lnTo>
                    <a:pt x="2168067" y="1565871"/>
                  </a:lnTo>
                  <a:lnTo>
                    <a:pt x="2156625" y="1584426"/>
                  </a:lnTo>
                  <a:lnTo>
                    <a:pt x="2148560" y="1600441"/>
                  </a:lnTo>
                  <a:lnTo>
                    <a:pt x="2143315" y="1615973"/>
                  </a:lnTo>
                  <a:lnTo>
                    <a:pt x="2140343" y="1633131"/>
                  </a:lnTo>
                  <a:lnTo>
                    <a:pt x="2173465" y="1607197"/>
                  </a:lnTo>
                  <a:lnTo>
                    <a:pt x="2209901" y="1586052"/>
                  </a:lnTo>
                  <a:lnTo>
                    <a:pt x="2250173" y="1568615"/>
                  </a:lnTo>
                  <a:lnTo>
                    <a:pt x="2294826" y="1553806"/>
                  </a:lnTo>
                  <a:close/>
                </a:path>
                <a:path w="5736590" h="2484120">
                  <a:moveTo>
                    <a:pt x="3209226" y="2176107"/>
                  </a:moveTo>
                  <a:lnTo>
                    <a:pt x="3164255" y="2161108"/>
                  </a:lnTo>
                  <a:lnTo>
                    <a:pt x="3123438" y="2144001"/>
                  </a:lnTo>
                  <a:lnTo>
                    <a:pt x="3086900" y="2123109"/>
                  </a:lnTo>
                  <a:lnTo>
                    <a:pt x="3054743" y="2096795"/>
                  </a:lnTo>
                  <a:lnTo>
                    <a:pt x="3056902" y="2113051"/>
                  </a:lnTo>
                  <a:lnTo>
                    <a:pt x="3062097" y="2128431"/>
                  </a:lnTo>
                  <a:lnTo>
                    <a:pt x="3070402" y="2144344"/>
                  </a:lnTo>
                  <a:lnTo>
                    <a:pt x="3081934" y="2162200"/>
                  </a:lnTo>
                  <a:lnTo>
                    <a:pt x="2717800" y="2162200"/>
                  </a:lnTo>
                  <a:lnTo>
                    <a:pt x="2717800" y="2188172"/>
                  </a:lnTo>
                  <a:lnTo>
                    <a:pt x="3082480" y="2188172"/>
                  </a:lnTo>
                  <a:lnTo>
                    <a:pt x="3071025" y="2206726"/>
                  </a:lnTo>
                  <a:lnTo>
                    <a:pt x="3062960" y="2222741"/>
                  </a:lnTo>
                  <a:lnTo>
                    <a:pt x="3057715" y="2238273"/>
                  </a:lnTo>
                  <a:lnTo>
                    <a:pt x="3054743" y="2255431"/>
                  </a:lnTo>
                  <a:lnTo>
                    <a:pt x="3087865" y="2229497"/>
                  </a:lnTo>
                  <a:lnTo>
                    <a:pt x="3124301" y="2208352"/>
                  </a:lnTo>
                  <a:lnTo>
                    <a:pt x="3164573" y="2190915"/>
                  </a:lnTo>
                  <a:lnTo>
                    <a:pt x="3209226" y="2176107"/>
                  </a:lnTo>
                  <a:close/>
                </a:path>
                <a:path w="5736590" h="2484120">
                  <a:moveTo>
                    <a:pt x="3209226" y="1769706"/>
                  </a:moveTo>
                  <a:lnTo>
                    <a:pt x="3164255" y="1754708"/>
                  </a:lnTo>
                  <a:lnTo>
                    <a:pt x="3123438" y="1737601"/>
                  </a:lnTo>
                  <a:lnTo>
                    <a:pt x="3086900" y="1716709"/>
                  </a:lnTo>
                  <a:lnTo>
                    <a:pt x="3054743" y="1690395"/>
                  </a:lnTo>
                  <a:lnTo>
                    <a:pt x="3056902" y="1706651"/>
                  </a:lnTo>
                  <a:lnTo>
                    <a:pt x="3062097" y="1722031"/>
                  </a:lnTo>
                  <a:lnTo>
                    <a:pt x="3070402" y="1737944"/>
                  </a:lnTo>
                  <a:lnTo>
                    <a:pt x="3081934" y="1755800"/>
                  </a:lnTo>
                  <a:lnTo>
                    <a:pt x="2717800" y="1755800"/>
                  </a:lnTo>
                  <a:lnTo>
                    <a:pt x="2717800" y="1781771"/>
                  </a:lnTo>
                  <a:lnTo>
                    <a:pt x="3082480" y="1781771"/>
                  </a:lnTo>
                  <a:lnTo>
                    <a:pt x="3071025" y="1800326"/>
                  </a:lnTo>
                  <a:lnTo>
                    <a:pt x="3062960" y="1816341"/>
                  </a:lnTo>
                  <a:lnTo>
                    <a:pt x="3057715" y="1831873"/>
                  </a:lnTo>
                  <a:lnTo>
                    <a:pt x="3054743" y="1849031"/>
                  </a:lnTo>
                  <a:lnTo>
                    <a:pt x="3087865" y="1823097"/>
                  </a:lnTo>
                  <a:lnTo>
                    <a:pt x="3124301" y="1801952"/>
                  </a:lnTo>
                  <a:lnTo>
                    <a:pt x="3164573" y="1784515"/>
                  </a:lnTo>
                  <a:lnTo>
                    <a:pt x="3209226" y="1769706"/>
                  </a:lnTo>
                  <a:close/>
                </a:path>
                <a:path w="5736590" h="2484120">
                  <a:moveTo>
                    <a:pt x="5417731" y="1289443"/>
                  </a:moveTo>
                  <a:lnTo>
                    <a:pt x="5401475" y="1291602"/>
                  </a:lnTo>
                  <a:lnTo>
                    <a:pt x="5386095" y="1296797"/>
                  </a:lnTo>
                  <a:lnTo>
                    <a:pt x="5370182" y="1305102"/>
                  </a:lnTo>
                  <a:lnTo>
                    <a:pt x="5352326" y="1316634"/>
                  </a:lnTo>
                  <a:lnTo>
                    <a:pt x="5352326" y="317500"/>
                  </a:lnTo>
                  <a:lnTo>
                    <a:pt x="5326354" y="317500"/>
                  </a:lnTo>
                  <a:lnTo>
                    <a:pt x="5326354" y="1317180"/>
                  </a:lnTo>
                  <a:lnTo>
                    <a:pt x="5307800" y="1305725"/>
                  </a:lnTo>
                  <a:lnTo>
                    <a:pt x="5291785" y="1297660"/>
                  </a:lnTo>
                  <a:lnTo>
                    <a:pt x="5276253" y="1292415"/>
                  </a:lnTo>
                  <a:lnTo>
                    <a:pt x="5259095" y="1289443"/>
                  </a:lnTo>
                  <a:lnTo>
                    <a:pt x="5285029" y="1322565"/>
                  </a:lnTo>
                  <a:lnTo>
                    <a:pt x="5306174" y="1359001"/>
                  </a:lnTo>
                  <a:lnTo>
                    <a:pt x="5323611" y="1399273"/>
                  </a:lnTo>
                  <a:lnTo>
                    <a:pt x="5338419" y="1443926"/>
                  </a:lnTo>
                  <a:lnTo>
                    <a:pt x="5353418" y="1398955"/>
                  </a:lnTo>
                  <a:lnTo>
                    <a:pt x="5370525" y="1358138"/>
                  </a:lnTo>
                  <a:lnTo>
                    <a:pt x="5391404" y="1321600"/>
                  </a:lnTo>
                  <a:lnTo>
                    <a:pt x="5417731" y="1289443"/>
                  </a:lnTo>
                  <a:close/>
                </a:path>
                <a:path w="5736590" h="2484120">
                  <a:moveTo>
                    <a:pt x="5736526" y="1884006"/>
                  </a:moveTo>
                  <a:lnTo>
                    <a:pt x="5691556" y="1869008"/>
                  </a:lnTo>
                  <a:lnTo>
                    <a:pt x="5650738" y="1851901"/>
                  </a:lnTo>
                  <a:lnTo>
                    <a:pt x="5614200" y="1831009"/>
                  </a:lnTo>
                  <a:lnTo>
                    <a:pt x="5582043" y="1804695"/>
                  </a:lnTo>
                  <a:lnTo>
                    <a:pt x="5584202" y="1820951"/>
                  </a:lnTo>
                  <a:lnTo>
                    <a:pt x="5589397" y="1836331"/>
                  </a:lnTo>
                  <a:lnTo>
                    <a:pt x="5597703" y="1852244"/>
                  </a:lnTo>
                  <a:lnTo>
                    <a:pt x="5609234" y="1870100"/>
                  </a:lnTo>
                  <a:lnTo>
                    <a:pt x="5245100" y="1870100"/>
                  </a:lnTo>
                  <a:lnTo>
                    <a:pt x="5245100" y="1896071"/>
                  </a:lnTo>
                  <a:lnTo>
                    <a:pt x="5609780" y="1896071"/>
                  </a:lnTo>
                  <a:lnTo>
                    <a:pt x="5598325" y="1914626"/>
                  </a:lnTo>
                  <a:lnTo>
                    <a:pt x="5590260" y="1930641"/>
                  </a:lnTo>
                  <a:lnTo>
                    <a:pt x="5585015" y="1946173"/>
                  </a:lnTo>
                  <a:lnTo>
                    <a:pt x="5582043" y="1963331"/>
                  </a:lnTo>
                  <a:lnTo>
                    <a:pt x="5615165" y="1937397"/>
                  </a:lnTo>
                  <a:lnTo>
                    <a:pt x="5651601" y="1916252"/>
                  </a:lnTo>
                  <a:lnTo>
                    <a:pt x="5691873" y="1898815"/>
                  </a:lnTo>
                  <a:lnTo>
                    <a:pt x="5736526" y="1884006"/>
                  </a:lnTo>
                  <a:close/>
                </a:path>
              </a:pathLst>
            </a:custGeom>
            <a:solidFill>
              <a:srgbClr val="5E2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75171" y="1708874"/>
              <a:ext cx="3060700" cy="254000"/>
            </a:xfrm>
            <a:custGeom>
              <a:avLst/>
              <a:gdLst/>
              <a:ahLst/>
              <a:cxnLst/>
              <a:rect l="l" t="t" r="r" b="b"/>
              <a:pathLst>
                <a:path w="3060700" h="254000">
                  <a:moveTo>
                    <a:pt x="2945928" y="0"/>
                  </a:moveTo>
                  <a:lnTo>
                    <a:pt x="114771" y="0"/>
                  </a:lnTo>
                  <a:lnTo>
                    <a:pt x="70101" y="9980"/>
                  </a:lnTo>
                  <a:lnTo>
                    <a:pt x="33619" y="37199"/>
                  </a:lnTo>
                  <a:lnTo>
                    <a:pt x="9020" y="77567"/>
                  </a:lnTo>
                  <a:lnTo>
                    <a:pt x="0" y="127000"/>
                  </a:lnTo>
                  <a:lnTo>
                    <a:pt x="9020" y="176432"/>
                  </a:lnTo>
                  <a:lnTo>
                    <a:pt x="33619" y="216800"/>
                  </a:lnTo>
                  <a:lnTo>
                    <a:pt x="70101" y="244019"/>
                  </a:lnTo>
                  <a:lnTo>
                    <a:pt x="114771" y="254000"/>
                  </a:lnTo>
                  <a:lnTo>
                    <a:pt x="2945928" y="254000"/>
                  </a:lnTo>
                  <a:lnTo>
                    <a:pt x="2990598" y="244019"/>
                  </a:lnTo>
                  <a:lnTo>
                    <a:pt x="3027080" y="216800"/>
                  </a:lnTo>
                  <a:lnTo>
                    <a:pt x="3051679" y="176432"/>
                  </a:lnTo>
                  <a:lnTo>
                    <a:pt x="3060700" y="127000"/>
                  </a:lnTo>
                  <a:lnTo>
                    <a:pt x="3051679" y="77567"/>
                  </a:lnTo>
                  <a:lnTo>
                    <a:pt x="3027080" y="37199"/>
                  </a:lnTo>
                  <a:lnTo>
                    <a:pt x="2990598" y="9980"/>
                  </a:lnTo>
                  <a:lnTo>
                    <a:pt x="2945928" y="0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24371" y="1658074"/>
              <a:ext cx="3060700" cy="254000"/>
            </a:xfrm>
            <a:custGeom>
              <a:avLst/>
              <a:gdLst/>
              <a:ahLst/>
              <a:cxnLst/>
              <a:rect l="l" t="t" r="r" b="b"/>
              <a:pathLst>
                <a:path w="3060700" h="254000">
                  <a:moveTo>
                    <a:pt x="2945928" y="0"/>
                  </a:moveTo>
                  <a:lnTo>
                    <a:pt x="114771" y="0"/>
                  </a:lnTo>
                  <a:lnTo>
                    <a:pt x="70101" y="9980"/>
                  </a:lnTo>
                  <a:lnTo>
                    <a:pt x="33619" y="37199"/>
                  </a:lnTo>
                  <a:lnTo>
                    <a:pt x="9020" y="77567"/>
                  </a:lnTo>
                  <a:lnTo>
                    <a:pt x="0" y="127000"/>
                  </a:lnTo>
                  <a:lnTo>
                    <a:pt x="9020" y="176432"/>
                  </a:lnTo>
                  <a:lnTo>
                    <a:pt x="33619" y="216800"/>
                  </a:lnTo>
                  <a:lnTo>
                    <a:pt x="70101" y="244019"/>
                  </a:lnTo>
                  <a:lnTo>
                    <a:pt x="114771" y="254000"/>
                  </a:lnTo>
                  <a:lnTo>
                    <a:pt x="2945928" y="254000"/>
                  </a:lnTo>
                  <a:lnTo>
                    <a:pt x="2990598" y="244019"/>
                  </a:lnTo>
                  <a:lnTo>
                    <a:pt x="3027080" y="216800"/>
                  </a:lnTo>
                  <a:lnTo>
                    <a:pt x="3051679" y="176432"/>
                  </a:lnTo>
                  <a:lnTo>
                    <a:pt x="3060700" y="127000"/>
                  </a:lnTo>
                  <a:lnTo>
                    <a:pt x="3051679" y="77567"/>
                  </a:lnTo>
                  <a:lnTo>
                    <a:pt x="3027080" y="37199"/>
                  </a:lnTo>
                  <a:lnTo>
                    <a:pt x="2990598" y="9980"/>
                  </a:lnTo>
                  <a:lnTo>
                    <a:pt x="2945928" y="0"/>
                  </a:lnTo>
                  <a:close/>
                </a:path>
              </a:pathLst>
            </a:custGeom>
            <a:solidFill>
              <a:srgbClr val="717D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723557" y="1675226"/>
            <a:ext cx="5074285" cy="1089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71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Extent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Dissolved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Contaminant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Plume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2671445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Ground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Surface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1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GROUNDWATER</a:t>
            </a:r>
            <a:r>
              <a:rPr sz="1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417571" y="1277074"/>
            <a:ext cx="2400300" cy="317500"/>
            <a:chOff x="2417571" y="1277074"/>
            <a:chExt cx="2400300" cy="317500"/>
          </a:xfrm>
        </p:grpSpPr>
        <p:sp>
          <p:nvSpPr>
            <p:cNvPr id="23" name="object 23"/>
            <p:cNvSpPr/>
            <p:nvPr/>
          </p:nvSpPr>
          <p:spPr>
            <a:xfrm>
              <a:off x="2481071" y="1327874"/>
              <a:ext cx="2336800" cy="266700"/>
            </a:xfrm>
            <a:custGeom>
              <a:avLst/>
              <a:gdLst/>
              <a:ahLst/>
              <a:cxnLst/>
              <a:rect l="l" t="t" r="r" b="b"/>
              <a:pathLst>
                <a:path w="2336800" h="266700">
                  <a:moveTo>
                    <a:pt x="2203449" y="0"/>
                  </a:moveTo>
                  <a:lnTo>
                    <a:pt x="133350" y="0"/>
                  </a:lnTo>
                  <a:lnTo>
                    <a:pt x="91201" y="6798"/>
                  </a:lnTo>
                  <a:lnTo>
                    <a:pt x="54596" y="25729"/>
                  </a:lnTo>
                  <a:lnTo>
                    <a:pt x="25729" y="54596"/>
                  </a:lnTo>
                  <a:lnTo>
                    <a:pt x="6798" y="91201"/>
                  </a:lnTo>
                  <a:lnTo>
                    <a:pt x="0" y="133350"/>
                  </a:lnTo>
                  <a:lnTo>
                    <a:pt x="6798" y="175498"/>
                  </a:lnTo>
                  <a:lnTo>
                    <a:pt x="25729" y="212103"/>
                  </a:lnTo>
                  <a:lnTo>
                    <a:pt x="54596" y="240970"/>
                  </a:lnTo>
                  <a:lnTo>
                    <a:pt x="91201" y="259901"/>
                  </a:lnTo>
                  <a:lnTo>
                    <a:pt x="133350" y="266700"/>
                  </a:lnTo>
                  <a:lnTo>
                    <a:pt x="2203450" y="266700"/>
                  </a:lnTo>
                  <a:lnTo>
                    <a:pt x="2245598" y="259901"/>
                  </a:lnTo>
                  <a:lnTo>
                    <a:pt x="2282203" y="240970"/>
                  </a:lnTo>
                  <a:lnTo>
                    <a:pt x="2311070" y="212103"/>
                  </a:lnTo>
                  <a:lnTo>
                    <a:pt x="2330001" y="175498"/>
                  </a:lnTo>
                  <a:lnTo>
                    <a:pt x="2336800" y="133350"/>
                  </a:lnTo>
                  <a:lnTo>
                    <a:pt x="2330001" y="91201"/>
                  </a:lnTo>
                  <a:lnTo>
                    <a:pt x="2311070" y="54596"/>
                  </a:lnTo>
                  <a:lnTo>
                    <a:pt x="2282203" y="25729"/>
                  </a:lnTo>
                  <a:lnTo>
                    <a:pt x="2245598" y="6798"/>
                  </a:lnTo>
                  <a:lnTo>
                    <a:pt x="2203449" y="0"/>
                  </a:lnTo>
                  <a:close/>
                </a:path>
              </a:pathLst>
            </a:custGeom>
            <a:solidFill>
              <a:srgbClr val="CBCB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17571" y="1277074"/>
              <a:ext cx="2336800" cy="266700"/>
            </a:xfrm>
            <a:custGeom>
              <a:avLst/>
              <a:gdLst/>
              <a:ahLst/>
              <a:cxnLst/>
              <a:rect l="l" t="t" r="r" b="b"/>
              <a:pathLst>
                <a:path w="2336800" h="266700">
                  <a:moveTo>
                    <a:pt x="2203449" y="0"/>
                  </a:moveTo>
                  <a:lnTo>
                    <a:pt x="133350" y="0"/>
                  </a:lnTo>
                  <a:lnTo>
                    <a:pt x="91201" y="6798"/>
                  </a:lnTo>
                  <a:lnTo>
                    <a:pt x="54596" y="25729"/>
                  </a:lnTo>
                  <a:lnTo>
                    <a:pt x="25729" y="54596"/>
                  </a:lnTo>
                  <a:lnTo>
                    <a:pt x="6798" y="91201"/>
                  </a:lnTo>
                  <a:lnTo>
                    <a:pt x="0" y="133350"/>
                  </a:lnTo>
                  <a:lnTo>
                    <a:pt x="6798" y="175498"/>
                  </a:lnTo>
                  <a:lnTo>
                    <a:pt x="25729" y="212103"/>
                  </a:lnTo>
                  <a:lnTo>
                    <a:pt x="54596" y="240970"/>
                  </a:lnTo>
                  <a:lnTo>
                    <a:pt x="91201" y="259901"/>
                  </a:lnTo>
                  <a:lnTo>
                    <a:pt x="133350" y="266700"/>
                  </a:lnTo>
                  <a:lnTo>
                    <a:pt x="2203450" y="266700"/>
                  </a:lnTo>
                  <a:lnTo>
                    <a:pt x="2245598" y="259901"/>
                  </a:lnTo>
                  <a:lnTo>
                    <a:pt x="2282203" y="240970"/>
                  </a:lnTo>
                  <a:lnTo>
                    <a:pt x="2311070" y="212103"/>
                  </a:lnTo>
                  <a:lnTo>
                    <a:pt x="2330001" y="175498"/>
                  </a:lnTo>
                  <a:lnTo>
                    <a:pt x="2336800" y="133350"/>
                  </a:lnTo>
                  <a:lnTo>
                    <a:pt x="2330001" y="91201"/>
                  </a:lnTo>
                  <a:lnTo>
                    <a:pt x="2311070" y="54596"/>
                  </a:lnTo>
                  <a:lnTo>
                    <a:pt x="2282203" y="25729"/>
                  </a:lnTo>
                  <a:lnTo>
                    <a:pt x="2245598" y="6798"/>
                  </a:lnTo>
                  <a:lnTo>
                    <a:pt x="2203449" y="0"/>
                  </a:lnTo>
                  <a:close/>
                </a:path>
              </a:pathLst>
            </a:custGeom>
            <a:solidFill>
              <a:srgbClr val="717D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721881" y="1281527"/>
            <a:ext cx="1737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Amendment</a:t>
            </a:r>
            <a:r>
              <a:rPr sz="1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Injection</a:t>
            </a:r>
            <a:r>
              <a:rPr sz="1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Wells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218723" y="4345451"/>
            <a:ext cx="6998334" cy="1093470"/>
            <a:chOff x="1218723" y="4345451"/>
            <a:chExt cx="6998334" cy="1093470"/>
          </a:xfrm>
        </p:grpSpPr>
        <p:sp>
          <p:nvSpPr>
            <p:cNvPr id="27" name="object 27"/>
            <p:cNvSpPr/>
            <p:nvPr/>
          </p:nvSpPr>
          <p:spPr>
            <a:xfrm>
              <a:off x="1225073" y="4351801"/>
              <a:ext cx="6985634" cy="420370"/>
            </a:xfrm>
            <a:custGeom>
              <a:avLst/>
              <a:gdLst/>
              <a:ahLst/>
              <a:cxnLst/>
              <a:rect l="l" t="t" r="r" b="b"/>
              <a:pathLst>
                <a:path w="6985634" h="420370">
                  <a:moveTo>
                    <a:pt x="6985148" y="420265"/>
                  </a:moveTo>
                  <a:lnTo>
                    <a:pt x="0" y="420265"/>
                  </a:lnTo>
                  <a:lnTo>
                    <a:pt x="0" y="0"/>
                  </a:lnTo>
                  <a:lnTo>
                    <a:pt x="6985148" y="0"/>
                  </a:lnTo>
                  <a:lnTo>
                    <a:pt x="6985148" y="420265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37773" y="5190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0"/>
                  </a:moveTo>
                  <a:lnTo>
                    <a:pt x="0" y="0"/>
                  </a:lnTo>
                  <a:lnTo>
                    <a:pt x="0" y="242465"/>
                  </a:lnTo>
                  <a:lnTo>
                    <a:pt x="444648" y="242465"/>
                  </a:lnTo>
                  <a:lnTo>
                    <a:pt x="444648" y="0"/>
                  </a:lnTo>
                  <a:close/>
                </a:path>
              </a:pathLst>
            </a:custGeom>
            <a:solidFill>
              <a:srgbClr val="F1E5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37773" y="5190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242465"/>
                  </a:moveTo>
                  <a:lnTo>
                    <a:pt x="0" y="242465"/>
                  </a:lnTo>
                  <a:lnTo>
                    <a:pt x="0" y="0"/>
                  </a:lnTo>
                  <a:lnTo>
                    <a:pt x="444648" y="0"/>
                  </a:lnTo>
                  <a:lnTo>
                    <a:pt x="444648" y="242465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763273" y="5586826"/>
            <a:ext cx="520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DNAP</a:t>
            </a:r>
            <a:r>
              <a:rPr sz="1200" dirty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231423" y="5564651"/>
            <a:ext cx="457834" cy="255270"/>
            <a:chOff x="1231423" y="5564651"/>
            <a:chExt cx="457834" cy="255270"/>
          </a:xfrm>
        </p:grpSpPr>
        <p:sp>
          <p:nvSpPr>
            <p:cNvPr id="32" name="object 32"/>
            <p:cNvSpPr/>
            <p:nvPr/>
          </p:nvSpPr>
          <p:spPr>
            <a:xfrm>
              <a:off x="1237773" y="5571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0"/>
                  </a:moveTo>
                  <a:lnTo>
                    <a:pt x="0" y="0"/>
                  </a:lnTo>
                  <a:lnTo>
                    <a:pt x="0" y="242465"/>
                  </a:lnTo>
                  <a:lnTo>
                    <a:pt x="444648" y="242465"/>
                  </a:lnTo>
                  <a:lnTo>
                    <a:pt x="444648" y="0"/>
                  </a:lnTo>
                  <a:close/>
                </a:path>
              </a:pathLst>
            </a:custGeom>
            <a:solidFill>
              <a:srgbClr val="5F43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37773" y="5571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242465"/>
                  </a:moveTo>
                  <a:lnTo>
                    <a:pt x="0" y="242465"/>
                  </a:lnTo>
                  <a:lnTo>
                    <a:pt x="0" y="0"/>
                  </a:lnTo>
                  <a:lnTo>
                    <a:pt x="444648" y="0"/>
                  </a:lnTo>
                  <a:lnTo>
                    <a:pt x="444648" y="242465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268484" y="5205826"/>
            <a:ext cx="3686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Reactive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Zone: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Enhanced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Contaminant</a:t>
            </a:r>
            <a:r>
              <a:rPr sz="1200" spc="-5" dirty="0">
                <a:latin typeface="Times New Roman"/>
                <a:cs typeface="Times New Roman"/>
              </a:rPr>
              <a:t> Degradation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090421" y="2784938"/>
            <a:ext cx="7378700" cy="3185160"/>
            <a:chOff x="1090421" y="2784938"/>
            <a:chExt cx="7378700" cy="3185160"/>
          </a:xfrm>
        </p:grpSpPr>
        <p:sp>
          <p:nvSpPr>
            <p:cNvPr id="36" name="object 36"/>
            <p:cNvSpPr/>
            <p:nvPr/>
          </p:nvSpPr>
          <p:spPr>
            <a:xfrm>
              <a:off x="3650773" y="5190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0"/>
                  </a:moveTo>
                  <a:lnTo>
                    <a:pt x="0" y="0"/>
                  </a:lnTo>
                  <a:lnTo>
                    <a:pt x="0" y="242465"/>
                  </a:lnTo>
                  <a:lnTo>
                    <a:pt x="444648" y="242465"/>
                  </a:lnTo>
                  <a:lnTo>
                    <a:pt x="444648" y="0"/>
                  </a:lnTo>
                  <a:close/>
                </a:path>
              </a:pathLst>
            </a:custGeom>
            <a:solidFill>
              <a:srgbClr val="B69E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50773" y="5190001"/>
              <a:ext cx="445134" cy="242570"/>
            </a:xfrm>
            <a:custGeom>
              <a:avLst/>
              <a:gdLst/>
              <a:ahLst/>
              <a:cxnLst/>
              <a:rect l="l" t="t" r="r" b="b"/>
              <a:pathLst>
                <a:path w="445135" h="242570">
                  <a:moveTo>
                    <a:pt x="444648" y="242465"/>
                  </a:moveTo>
                  <a:lnTo>
                    <a:pt x="0" y="242465"/>
                  </a:lnTo>
                  <a:lnTo>
                    <a:pt x="0" y="0"/>
                  </a:lnTo>
                  <a:lnTo>
                    <a:pt x="444648" y="0"/>
                  </a:lnTo>
                  <a:lnTo>
                    <a:pt x="444648" y="242465"/>
                  </a:lnTo>
                  <a:close/>
                </a:path>
              </a:pathLst>
            </a:custGeom>
            <a:ln w="12700">
              <a:solidFill>
                <a:srgbClr val="5E2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34871" y="5125174"/>
              <a:ext cx="7327900" cy="838200"/>
            </a:xfrm>
            <a:custGeom>
              <a:avLst/>
              <a:gdLst/>
              <a:ahLst/>
              <a:cxnLst/>
              <a:rect l="l" t="t" r="r" b="b"/>
              <a:pathLst>
                <a:path w="7327900" h="838200">
                  <a:moveTo>
                    <a:pt x="7327900" y="838199"/>
                  </a:moveTo>
                  <a:lnTo>
                    <a:pt x="0" y="838200"/>
                  </a:lnTo>
                  <a:lnTo>
                    <a:pt x="0" y="0"/>
                  </a:lnTo>
                  <a:lnTo>
                    <a:pt x="7327900" y="0"/>
                  </a:lnTo>
                  <a:lnTo>
                    <a:pt x="7327900" y="838199"/>
                  </a:lnTo>
                  <a:close/>
                </a:path>
              </a:pathLst>
            </a:custGeom>
            <a:ln w="12700">
              <a:solidFill>
                <a:srgbClr val="CBCBC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96771" y="5087074"/>
              <a:ext cx="7327900" cy="838200"/>
            </a:xfrm>
            <a:custGeom>
              <a:avLst/>
              <a:gdLst/>
              <a:ahLst/>
              <a:cxnLst/>
              <a:rect l="l" t="t" r="r" b="b"/>
              <a:pathLst>
                <a:path w="7327900" h="838200">
                  <a:moveTo>
                    <a:pt x="7327900" y="838199"/>
                  </a:moveTo>
                  <a:lnTo>
                    <a:pt x="0" y="838200"/>
                  </a:lnTo>
                  <a:lnTo>
                    <a:pt x="0" y="0"/>
                  </a:lnTo>
                  <a:lnTo>
                    <a:pt x="7327900" y="0"/>
                  </a:lnTo>
                  <a:lnTo>
                    <a:pt x="7327900" y="838199"/>
                  </a:lnTo>
                  <a:close/>
                </a:path>
              </a:pathLst>
            </a:custGeom>
            <a:ln w="12700">
              <a:solidFill>
                <a:srgbClr val="717D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73967" y="2791288"/>
              <a:ext cx="149225" cy="113030"/>
            </a:xfrm>
            <a:custGeom>
              <a:avLst/>
              <a:gdLst/>
              <a:ahLst/>
              <a:cxnLst/>
              <a:rect l="l" t="t" r="r" b="b"/>
              <a:pathLst>
                <a:path w="149225" h="113030">
                  <a:moveTo>
                    <a:pt x="148852" y="0"/>
                  </a:moveTo>
                  <a:lnTo>
                    <a:pt x="0" y="0"/>
                  </a:lnTo>
                  <a:lnTo>
                    <a:pt x="74413" y="112799"/>
                  </a:lnTo>
                  <a:lnTo>
                    <a:pt x="148852" y="0"/>
                  </a:lnTo>
                  <a:close/>
                </a:path>
              </a:pathLst>
            </a:custGeom>
            <a:solidFill>
              <a:srgbClr val="5240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38013" y="2791288"/>
              <a:ext cx="220345" cy="213360"/>
            </a:xfrm>
            <a:custGeom>
              <a:avLst/>
              <a:gdLst/>
              <a:ahLst/>
              <a:cxnLst/>
              <a:rect l="l" t="t" r="r" b="b"/>
              <a:pathLst>
                <a:path w="220345" h="213360">
                  <a:moveTo>
                    <a:pt x="184807" y="0"/>
                  </a:moveTo>
                  <a:lnTo>
                    <a:pt x="110368" y="112799"/>
                  </a:lnTo>
                  <a:lnTo>
                    <a:pt x="35954" y="0"/>
                  </a:lnTo>
                  <a:lnTo>
                    <a:pt x="184807" y="0"/>
                  </a:lnTo>
                  <a:close/>
                </a:path>
                <a:path w="220345" h="213360">
                  <a:moveTo>
                    <a:pt x="38100" y="179114"/>
                  </a:moveTo>
                  <a:lnTo>
                    <a:pt x="182029" y="179114"/>
                  </a:lnTo>
                </a:path>
                <a:path w="220345" h="213360">
                  <a:moveTo>
                    <a:pt x="0" y="141014"/>
                  </a:moveTo>
                  <a:lnTo>
                    <a:pt x="220129" y="141014"/>
                  </a:lnTo>
                </a:path>
                <a:path w="220345" h="213360">
                  <a:moveTo>
                    <a:pt x="76200" y="212979"/>
                  </a:moveTo>
                  <a:lnTo>
                    <a:pt x="156629" y="212979"/>
                  </a:lnTo>
                </a:path>
              </a:pathLst>
            </a:custGeom>
            <a:ln w="12700">
              <a:solidFill>
                <a:srgbClr val="5240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231036" y="4364215"/>
            <a:ext cx="6972934" cy="401955"/>
          </a:xfrm>
          <a:prstGeom prst="rect">
            <a:avLst/>
          </a:prstGeom>
          <a:solidFill>
            <a:srgbClr val="5F432C"/>
          </a:solidFill>
        </p:spPr>
        <p:txBody>
          <a:bodyPr vert="horz" wrap="square" lIns="0" tIns="92075" rIns="0" bIns="0" rtlCol="0">
            <a:spAutoFit/>
          </a:bodyPr>
          <a:lstStyle/>
          <a:p>
            <a:pPr marL="489584" algn="ctr">
              <a:lnSpc>
                <a:spcPct val="100000"/>
              </a:lnSpc>
              <a:spcBef>
                <a:spcPts val="725"/>
              </a:spcBef>
            </a:pP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AQUITARD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4050" y="2805090"/>
            <a:ext cx="4002404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25"/>
              </a:spcBef>
            </a:pPr>
            <a:r>
              <a:rPr spc="5" dirty="0"/>
              <a:t>BIOREMEDIATION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170" y="374142"/>
            <a:ext cx="3322320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Bioremediation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8811" y="1525523"/>
            <a:ext cx="8383905" cy="3674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sz="3150" dirty="0">
                <a:latin typeface="Arial MT"/>
                <a:cs typeface="Arial MT"/>
              </a:rPr>
              <a:t>Bioremediation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is</a:t>
            </a:r>
            <a:r>
              <a:rPr sz="3150" spc="5" dirty="0">
                <a:latin typeface="Arial MT"/>
                <a:cs typeface="Arial MT"/>
              </a:rPr>
              <a:t> the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use of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microorganisms</a:t>
            </a:r>
            <a:r>
              <a:rPr sz="3150" spc="5" dirty="0">
                <a:latin typeface="Arial MT"/>
                <a:cs typeface="Arial MT"/>
              </a:rPr>
              <a:t> to </a:t>
            </a:r>
            <a:r>
              <a:rPr sz="3150" spc="-86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destroy </a:t>
            </a:r>
            <a:r>
              <a:rPr sz="3150" spc="5" dirty="0">
                <a:latin typeface="Arial MT"/>
                <a:cs typeface="Arial MT"/>
              </a:rPr>
              <a:t>or</a:t>
            </a:r>
            <a:r>
              <a:rPr sz="3150" dirty="0">
                <a:latin typeface="Arial MT"/>
                <a:cs typeface="Arial MT"/>
              </a:rPr>
              <a:t> immobilize </a:t>
            </a:r>
            <a:r>
              <a:rPr sz="3150" spc="5" dirty="0">
                <a:latin typeface="Arial MT"/>
                <a:cs typeface="Arial MT"/>
              </a:rPr>
              <a:t>waste</a:t>
            </a:r>
            <a:r>
              <a:rPr sz="3150" dirty="0">
                <a:latin typeface="Arial MT"/>
                <a:cs typeface="Arial MT"/>
              </a:rPr>
              <a:t> materials</a:t>
            </a:r>
            <a:endParaRPr sz="31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950">
              <a:latin typeface="Arial MT"/>
              <a:cs typeface="Arial MT"/>
            </a:endParaRPr>
          </a:p>
          <a:p>
            <a:pPr marL="408940" marR="2844165" indent="-396240">
              <a:lnSpc>
                <a:spcPct val="120000"/>
              </a:lnSpc>
            </a:pPr>
            <a:r>
              <a:rPr sz="3150" dirty="0">
                <a:latin typeface="Arial MT"/>
                <a:cs typeface="Arial MT"/>
              </a:rPr>
              <a:t>Microorganisms include: 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Bacteria </a:t>
            </a:r>
            <a:r>
              <a:rPr sz="2750" spc="5" dirty="0">
                <a:latin typeface="Arial MT"/>
                <a:cs typeface="Arial MT"/>
              </a:rPr>
              <a:t>(aerobic </a:t>
            </a:r>
            <a:r>
              <a:rPr sz="2750" spc="10" dirty="0">
                <a:latin typeface="Arial MT"/>
                <a:cs typeface="Arial MT"/>
              </a:rPr>
              <a:t>and anaerobic)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Fungi</a:t>
            </a:r>
            <a:endParaRPr sz="2750">
              <a:latin typeface="Arial MT"/>
              <a:cs typeface="Arial MT"/>
            </a:endParaRPr>
          </a:p>
          <a:p>
            <a:pPr marL="408940">
              <a:lnSpc>
                <a:spcPct val="100000"/>
              </a:lnSpc>
              <a:spcBef>
                <a:spcPts val="700"/>
              </a:spcBef>
            </a:pPr>
            <a:r>
              <a:rPr sz="2750" spc="10" dirty="0">
                <a:latin typeface="Arial MT"/>
                <a:cs typeface="Arial MT"/>
              </a:rPr>
              <a:t>Actinomycetes</a:t>
            </a:r>
            <a:r>
              <a:rPr sz="2750" spc="-1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(filamentous</a:t>
            </a:r>
            <a:r>
              <a:rPr sz="2750" spc="-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bacteria)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3054" y="374142"/>
            <a:ext cx="593788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Bioremediation</a:t>
            </a:r>
            <a:r>
              <a:rPr spc="-35" dirty="0"/>
              <a:t> </a:t>
            </a:r>
            <a:r>
              <a:rPr spc="5" dirty="0"/>
              <a:t>mechanism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8811" y="1527809"/>
            <a:ext cx="8497570" cy="40239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18770">
              <a:lnSpc>
                <a:spcPct val="100899"/>
              </a:lnSpc>
              <a:spcBef>
                <a:spcPts val="90"/>
              </a:spcBef>
            </a:pPr>
            <a:r>
              <a:rPr sz="2750" spc="10" dirty="0">
                <a:latin typeface="Arial MT"/>
                <a:cs typeface="Arial MT"/>
              </a:rPr>
              <a:t>Microorganisms destroy organic contaminants </a:t>
            </a:r>
            <a:r>
              <a:rPr sz="2750" spc="5" dirty="0">
                <a:latin typeface="Arial MT"/>
                <a:cs typeface="Arial MT"/>
              </a:rPr>
              <a:t>in </a:t>
            </a:r>
            <a:r>
              <a:rPr sz="2750" spc="10" dirty="0">
                <a:latin typeface="Arial MT"/>
                <a:cs typeface="Arial MT"/>
              </a:rPr>
              <a:t>the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course </a:t>
            </a:r>
            <a:r>
              <a:rPr sz="2750" spc="5" dirty="0">
                <a:latin typeface="Arial MT"/>
                <a:cs typeface="Arial MT"/>
              </a:rPr>
              <a:t>of </a:t>
            </a:r>
            <a:r>
              <a:rPr sz="2750" spc="10" dirty="0">
                <a:latin typeface="Arial MT"/>
                <a:cs typeface="Arial MT"/>
              </a:rPr>
              <a:t>using the chemicals </a:t>
            </a:r>
            <a:r>
              <a:rPr sz="2750" spc="5" dirty="0">
                <a:latin typeface="Arial MT"/>
                <a:cs typeface="Arial MT"/>
              </a:rPr>
              <a:t>for their </a:t>
            </a:r>
            <a:r>
              <a:rPr sz="2750" spc="10" dirty="0">
                <a:latin typeface="Arial MT"/>
                <a:cs typeface="Arial MT"/>
              </a:rPr>
              <a:t>own growth 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and</a:t>
            </a:r>
            <a:r>
              <a:rPr sz="27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reproduction</a:t>
            </a:r>
            <a:endParaRPr sz="27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750" spc="10" dirty="0">
                <a:latin typeface="Arial MT"/>
                <a:cs typeface="Arial MT"/>
              </a:rPr>
              <a:t>Organic</a:t>
            </a:r>
            <a:r>
              <a:rPr sz="2750" spc="-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chemicals</a:t>
            </a:r>
            <a:r>
              <a:rPr sz="2750" spc="-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provide:</a:t>
            </a:r>
            <a:endParaRPr sz="2750">
              <a:latin typeface="Arial MT"/>
              <a:cs typeface="Arial MT"/>
            </a:endParaRPr>
          </a:p>
          <a:p>
            <a:pPr marL="408940" marR="2924810">
              <a:lnSpc>
                <a:spcPct val="121100"/>
              </a:lnSpc>
              <a:spcBef>
                <a:spcPts val="5"/>
              </a:spcBef>
            </a:pPr>
            <a:r>
              <a:rPr sz="2350" spc="10" dirty="0">
                <a:latin typeface="Arial MT"/>
                <a:cs typeface="Arial MT"/>
              </a:rPr>
              <a:t>carbon, source of </a:t>
            </a:r>
            <a:r>
              <a:rPr sz="2350" spc="5" dirty="0">
                <a:latin typeface="Arial MT"/>
                <a:cs typeface="Arial MT"/>
              </a:rPr>
              <a:t>cell </a:t>
            </a:r>
            <a:r>
              <a:rPr sz="2350" spc="10" dirty="0">
                <a:latin typeface="Arial MT"/>
                <a:cs typeface="Arial MT"/>
              </a:rPr>
              <a:t>building material </a:t>
            </a:r>
            <a:r>
              <a:rPr sz="2350" spc="-64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electrons,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source</a:t>
            </a:r>
            <a:r>
              <a:rPr sz="2350" spc="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of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energy</a:t>
            </a:r>
            <a:endParaRPr sz="2350">
              <a:latin typeface="Arial MT"/>
              <a:cs typeface="Arial MT"/>
            </a:endParaRPr>
          </a:p>
          <a:p>
            <a:pPr marL="12700" marR="5080">
              <a:lnSpc>
                <a:spcPct val="100899"/>
              </a:lnSpc>
              <a:spcBef>
                <a:spcPts val="670"/>
              </a:spcBef>
            </a:pPr>
            <a:r>
              <a:rPr sz="2750" spc="5" dirty="0">
                <a:latin typeface="Arial MT"/>
                <a:cs typeface="Arial MT"/>
              </a:rPr>
              <a:t>Cells</a:t>
            </a:r>
            <a:r>
              <a:rPr sz="2750" spc="10" dirty="0">
                <a:latin typeface="Arial MT"/>
                <a:cs typeface="Arial MT"/>
              </a:rPr>
              <a:t> catalyze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oxidation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of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organic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chemicals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(electron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donors), causing </a:t>
            </a:r>
            <a:r>
              <a:rPr sz="2750" spc="5" dirty="0">
                <a:latin typeface="Arial MT"/>
                <a:cs typeface="Arial MT"/>
              </a:rPr>
              <a:t>transfer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of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electrons</a:t>
            </a:r>
            <a:r>
              <a:rPr sz="2750" spc="10" dirty="0">
                <a:latin typeface="Arial MT"/>
                <a:cs typeface="Arial MT"/>
              </a:rPr>
              <a:t> from</a:t>
            </a:r>
            <a:r>
              <a:rPr sz="27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organic 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chemicals</a:t>
            </a:r>
            <a:r>
              <a:rPr sz="2750" spc="5" dirty="0">
                <a:latin typeface="Arial MT"/>
                <a:cs typeface="Arial MT"/>
              </a:rPr>
              <a:t> to</a:t>
            </a:r>
            <a:r>
              <a:rPr sz="2750" spc="10" dirty="0">
                <a:latin typeface="Arial MT"/>
                <a:cs typeface="Arial MT"/>
              </a:rPr>
              <a:t> some </a:t>
            </a:r>
            <a:r>
              <a:rPr sz="2750" spc="5" dirty="0">
                <a:latin typeface="Arial MT"/>
                <a:cs typeface="Arial MT"/>
              </a:rPr>
              <a:t>electron</a:t>
            </a:r>
            <a:r>
              <a:rPr sz="2750" spc="10" dirty="0">
                <a:latin typeface="Arial MT"/>
                <a:cs typeface="Arial MT"/>
              </a:rPr>
              <a:t> acceptor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1264" y="374142"/>
            <a:ext cx="410273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Electron</a:t>
            </a:r>
            <a:r>
              <a:rPr spc="-50" dirty="0"/>
              <a:t> </a:t>
            </a:r>
            <a:r>
              <a:rPr spc="5" dirty="0"/>
              <a:t>acceptors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59" y="1442756"/>
            <a:ext cx="8659495" cy="421703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750" spc="10" dirty="0">
                <a:latin typeface="Arial MT"/>
                <a:cs typeface="Arial MT"/>
              </a:rPr>
              <a:t>Electron</a:t>
            </a:r>
            <a:r>
              <a:rPr sz="2750" spc="-3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acceptors:</a:t>
            </a:r>
            <a:endParaRPr sz="2750">
              <a:latin typeface="Arial MT"/>
              <a:cs typeface="Arial MT"/>
            </a:endParaRPr>
          </a:p>
          <a:p>
            <a:pPr marL="352425">
              <a:lnSpc>
                <a:spcPct val="100000"/>
              </a:lnSpc>
              <a:spcBef>
                <a:spcPts val="695"/>
              </a:spcBef>
            </a:pPr>
            <a:r>
              <a:rPr sz="2750" spc="5" dirty="0">
                <a:latin typeface="Arial MT"/>
                <a:cs typeface="Arial MT"/>
              </a:rPr>
              <a:t>In </a:t>
            </a:r>
            <a:r>
              <a:rPr sz="2750" spc="10" dirty="0">
                <a:latin typeface="Arial MT"/>
                <a:cs typeface="Arial MT"/>
              </a:rPr>
              <a:t>aerobic</a:t>
            </a:r>
            <a:r>
              <a:rPr sz="2750" spc="5" dirty="0">
                <a:latin typeface="Arial MT"/>
                <a:cs typeface="Arial MT"/>
              </a:rPr>
              <a:t> oxidation, </a:t>
            </a:r>
            <a:r>
              <a:rPr sz="2750" spc="10" dirty="0">
                <a:latin typeface="Arial MT"/>
                <a:cs typeface="Arial MT"/>
              </a:rPr>
              <a:t>acceptor</a:t>
            </a:r>
            <a:r>
              <a:rPr sz="2750" spc="5" dirty="0">
                <a:latin typeface="Arial MT"/>
                <a:cs typeface="Arial MT"/>
              </a:rPr>
              <a:t> is</a:t>
            </a:r>
            <a:r>
              <a:rPr sz="2750" spc="10" dirty="0">
                <a:latin typeface="Arial MT"/>
                <a:cs typeface="Arial MT"/>
              </a:rPr>
              <a:t> oxygen</a:t>
            </a:r>
            <a:endParaRPr sz="2750">
              <a:latin typeface="Arial MT"/>
              <a:cs typeface="Arial MT"/>
            </a:endParaRPr>
          </a:p>
          <a:p>
            <a:pPr marL="352425">
              <a:lnSpc>
                <a:spcPct val="100000"/>
              </a:lnSpc>
              <a:spcBef>
                <a:spcPts val="705"/>
              </a:spcBef>
            </a:pPr>
            <a:r>
              <a:rPr sz="2750" spc="5" dirty="0">
                <a:latin typeface="Arial MT"/>
                <a:cs typeface="Arial MT"/>
              </a:rPr>
              <a:t>In </a:t>
            </a:r>
            <a:r>
              <a:rPr sz="2750" spc="10" dirty="0">
                <a:latin typeface="Arial MT"/>
                <a:cs typeface="Arial MT"/>
              </a:rPr>
              <a:t>anaerobic, acceptor </a:t>
            </a:r>
            <a:r>
              <a:rPr sz="2750" spc="5" dirty="0">
                <a:latin typeface="Arial MT"/>
                <a:cs typeface="Arial MT"/>
              </a:rPr>
              <a:t>is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(with</a:t>
            </a:r>
            <a:r>
              <a:rPr sz="2750" spc="10" dirty="0">
                <a:latin typeface="Arial MT"/>
                <a:cs typeface="Arial MT"/>
              </a:rPr>
              <a:t> decreasing </a:t>
            </a:r>
            <a:r>
              <a:rPr sz="2750" spc="5" dirty="0">
                <a:latin typeface="Arial MT"/>
                <a:cs typeface="Arial MT"/>
              </a:rPr>
              <a:t>efficiency):</a:t>
            </a:r>
            <a:endParaRPr sz="2750">
              <a:latin typeface="Arial MT"/>
              <a:cs typeface="Arial MT"/>
            </a:endParaRPr>
          </a:p>
          <a:p>
            <a:pPr marL="748665" marR="6321425">
              <a:lnSpc>
                <a:spcPct val="121200"/>
              </a:lnSpc>
              <a:spcBef>
                <a:spcPts val="5"/>
              </a:spcBef>
            </a:pPr>
            <a:r>
              <a:rPr sz="2350" spc="10" dirty="0">
                <a:latin typeface="Arial MT"/>
                <a:cs typeface="Arial MT"/>
              </a:rPr>
              <a:t>nitrate </a:t>
            </a:r>
            <a:r>
              <a:rPr sz="2350" spc="1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manganese  iron</a:t>
            </a:r>
            <a:endParaRPr sz="2350">
              <a:latin typeface="Arial MT"/>
              <a:cs typeface="Arial MT"/>
            </a:endParaRPr>
          </a:p>
          <a:p>
            <a:pPr marL="748665">
              <a:lnSpc>
                <a:spcPct val="100000"/>
              </a:lnSpc>
              <a:spcBef>
                <a:spcPts val="600"/>
              </a:spcBef>
            </a:pPr>
            <a:r>
              <a:rPr sz="2350" spc="10" dirty="0">
                <a:latin typeface="Arial MT"/>
                <a:cs typeface="Arial MT"/>
              </a:rPr>
              <a:t>sulfate</a:t>
            </a:r>
            <a:endParaRPr sz="2350">
              <a:latin typeface="Arial MT"/>
              <a:cs typeface="Arial MT"/>
            </a:endParaRPr>
          </a:p>
          <a:p>
            <a:pPr marL="352425" marR="266065" indent="-340360">
              <a:lnSpc>
                <a:spcPct val="100899"/>
              </a:lnSpc>
              <a:spcBef>
                <a:spcPts val="670"/>
              </a:spcBef>
            </a:pPr>
            <a:r>
              <a:rPr sz="2750" spc="10" dirty="0">
                <a:latin typeface="Arial MT"/>
                <a:cs typeface="Arial MT"/>
              </a:rPr>
              <a:t>Microorganisms also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need </a:t>
            </a:r>
            <a:r>
              <a:rPr sz="2750" spc="5" dirty="0">
                <a:latin typeface="Arial MT"/>
                <a:cs typeface="Arial MT"/>
              </a:rPr>
              <a:t>essential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nutrients</a:t>
            </a:r>
            <a:r>
              <a:rPr sz="2750" spc="10" dirty="0">
                <a:latin typeface="Arial MT"/>
                <a:cs typeface="Arial MT"/>
              </a:rPr>
              <a:t> such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as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nitrogen </a:t>
            </a:r>
            <a:r>
              <a:rPr sz="2750" spc="10" dirty="0">
                <a:latin typeface="Arial MT"/>
                <a:cs typeface="Arial MT"/>
              </a:rPr>
              <a:t>and phosphorus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5678" y="374142"/>
            <a:ext cx="357441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Bacterial</a:t>
            </a:r>
            <a:r>
              <a:rPr spc="-65" dirty="0"/>
              <a:t> </a:t>
            </a:r>
            <a:r>
              <a:rPr spc="5" dirty="0"/>
              <a:t>growth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0708" y="1525523"/>
            <a:ext cx="8181975" cy="4272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17780">
              <a:lnSpc>
                <a:spcPct val="100600"/>
              </a:lnSpc>
              <a:spcBef>
                <a:spcPts val="95"/>
              </a:spcBef>
            </a:pPr>
            <a:r>
              <a:rPr sz="3150" dirty="0">
                <a:latin typeface="Arial MT"/>
                <a:cs typeface="Arial MT"/>
              </a:rPr>
              <a:t>Typically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very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rapid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if</a:t>
            </a:r>
            <a:r>
              <a:rPr sz="3150" spc="5" dirty="0">
                <a:latin typeface="Arial MT"/>
                <a:cs typeface="Arial MT"/>
              </a:rPr>
              <a:t> food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(carbon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source)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is 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present: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population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doubles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every</a:t>
            </a:r>
            <a:r>
              <a:rPr sz="3150" spc="15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45</a:t>
            </a:r>
            <a:r>
              <a:rPr sz="3150" spc="1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minutes</a:t>
            </a:r>
            <a:endParaRPr sz="31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00">
              <a:latin typeface="Arial MT"/>
              <a:cs typeface="Arial MT"/>
            </a:endParaRPr>
          </a:p>
          <a:p>
            <a:pPr marL="50800" marR="795655">
              <a:lnSpc>
                <a:spcPct val="100600"/>
              </a:lnSpc>
            </a:pPr>
            <a:r>
              <a:rPr sz="3150" dirty="0">
                <a:latin typeface="Arial MT"/>
                <a:cs typeface="Arial MT"/>
              </a:rPr>
              <a:t>Pristine soils contain </a:t>
            </a:r>
            <a:r>
              <a:rPr sz="3150" spc="5" dirty="0">
                <a:latin typeface="Arial MT"/>
                <a:cs typeface="Arial MT"/>
              </a:rPr>
              <a:t>100 to 1000 </a:t>
            </a:r>
            <a:r>
              <a:rPr sz="3150" dirty="0">
                <a:latin typeface="Arial MT"/>
                <a:cs typeface="Arial MT"/>
              </a:rPr>
              <a:t>aerobic </a:t>
            </a:r>
            <a:r>
              <a:rPr sz="3150" spc="-86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bacteria</a:t>
            </a:r>
            <a:r>
              <a:rPr sz="3150" spc="-5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per</a:t>
            </a:r>
            <a:r>
              <a:rPr sz="3150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gram</a:t>
            </a:r>
            <a:r>
              <a:rPr sz="3150" spc="-5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of</a:t>
            </a:r>
            <a:r>
              <a:rPr sz="3150" dirty="0">
                <a:latin typeface="Arial MT"/>
                <a:cs typeface="Arial MT"/>
              </a:rPr>
              <a:t> soil</a:t>
            </a:r>
            <a:endParaRPr sz="31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600">
              <a:latin typeface="Arial MT"/>
              <a:cs typeface="Arial MT"/>
            </a:endParaRPr>
          </a:p>
          <a:p>
            <a:pPr marL="50800" marR="603885">
              <a:lnSpc>
                <a:spcPct val="100600"/>
              </a:lnSpc>
            </a:pPr>
            <a:r>
              <a:rPr sz="3150" dirty="0">
                <a:latin typeface="Arial MT"/>
                <a:cs typeface="Arial MT"/>
              </a:rPr>
              <a:t>Increases </a:t>
            </a:r>
            <a:r>
              <a:rPr sz="3150" spc="5" dirty="0">
                <a:latin typeface="Arial MT"/>
                <a:cs typeface="Arial MT"/>
              </a:rPr>
              <a:t>to</a:t>
            </a:r>
            <a:r>
              <a:rPr sz="3150" dirty="0">
                <a:latin typeface="Arial MT"/>
                <a:cs typeface="Arial MT"/>
              </a:rPr>
              <a:t> 10</a:t>
            </a:r>
            <a:r>
              <a:rPr sz="3075" baseline="27100" dirty="0">
                <a:latin typeface="Arial MT"/>
                <a:cs typeface="Arial MT"/>
              </a:rPr>
              <a:t>5</a:t>
            </a:r>
            <a:r>
              <a:rPr sz="3075" spc="465" baseline="2710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within</a:t>
            </a:r>
            <a:r>
              <a:rPr sz="3150" spc="5" dirty="0">
                <a:latin typeface="Arial MT"/>
                <a:cs typeface="Arial MT"/>
              </a:rPr>
              <a:t> one</a:t>
            </a:r>
            <a:r>
              <a:rPr sz="3150" dirty="0">
                <a:latin typeface="Arial MT"/>
                <a:cs typeface="Arial MT"/>
              </a:rPr>
              <a:t> </a:t>
            </a:r>
            <a:r>
              <a:rPr sz="3150" spc="5" dirty="0">
                <a:latin typeface="Arial MT"/>
                <a:cs typeface="Arial MT"/>
              </a:rPr>
              <a:t>week </a:t>
            </a:r>
            <a:r>
              <a:rPr sz="3150" dirty="0">
                <a:latin typeface="Arial MT"/>
                <a:cs typeface="Arial MT"/>
              </a:rPr>
              <a:t>if carbon </a:t>
            </a:r>
            <a:r>
              <a:rPr sz="3150" spc="-860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source is</a:t>
            </a:r>
            <a:r>
              <a:rPr sz="3150" spc="5" dirty="0">
                <a:latin typeface="Arial MT"/>
                <a:cs typeface="Arial MT"/>
              </a:rPr>
              <a:t> </a:t>
            </a:r>
            <a:r>
              <a:rPr sz="3150" dirty="0">
                <a:latin typeface="Arial MT"/>
                <a:cs typeface="Arial MT"/>
              </a:rPr>
              <a:t>introduced</a:t>
            </a:r>
            <a:endParaRPr sz="3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977" y="374142"/>
            <a:ext cx="639635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Limitations</a:t>
            </a:r>
            <a:r>
              <a:rPr spc="-20" dirty="0"/>
              <a:t> </a:t>
            </a:r>
            <a:r>
              <a:rPr spc="5" dirty="0"/>
              <a:t>to</a:t>
            </a:r>
            <a:r>
              <a:rPr spc="-15" dirty="0"/>
              <a:t> </a:t>
            </a:r>
            <a:r>
              <a:rPr spc="5" dirty="0"/>
              <a:t>biodegradation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304" y="1162050"/>
            <a:ext cx="9174480" cy="43840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2425" marR="5080" indent="-340360">
              <a:lnSpc>
                <a:spcPts val="3000"/>
              </a:lnSpc>
              <a:spcBef>
                <a:spcPts val="470"/>
              </a:spcBef>
              <a:buChar char="•"/>
              <a:tabLst>
                <a:tab pos="352425" algn="l"/>
                <a:tab pos="353060" algn="l"/>
              </a:tabLst>
            </a:pPr>
            <a:r>
              <a:rPr sz="2750" spc="10" dirty="0">
                <a:latin typeface="Arial MT"/>
                <a:cs typeface="Arial MT"/>
              </a:rPr>
              <a:t>Adequate </a:t>
            </a:r>
            <a:r>
              <a:rPr sz="2750" spc="5" dirty="0">
                <a:latin typeface="Arial MT"/>
                <a:cs typeface="Arial MT"/>
              </a:rPr>
              <a:t>bacterial </a:t>
            </a:r>
            <a:r>
              <a:rPr sz="2750" spc="10" dirty="0">
                <a:latin typeface="Arial MT"/>
                <a:cs typeface="Arial MT"/>
              </a:rPr>
              <a:t>concentrations (although populations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generally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increase</a:t>
            </a:r>
            <a:r>
              <a:rPr sz="2750" spc="5" dirty="0">
                <a:latin typeface="Arial MT"/>
                <a:cs typeface="Arial MT"/>
              </a:rPr>
              <a:t> if </a:t>
            </a:r>
            <a:r>
              <a:rPr sz="2750" spc="10" dirty="0">
                <a:latin typeface="Arial MT"/>
                <a:cs typeface="Arial MT"/>
              </a:rPr>
              <a:t>there</a:t>
            </a:r>
            <a:r>
              <a:rPr sz="2750" spc="5" dirty="0">
                <a:latin typeface="Arial MT"/>
                <a:cs typeface="Arial MT"/>
              </a:rPr>
              <a:t> is </a:t>
            </a:r>
            <a:r>
              <a:rPr sz="2750" spc="10" dirty="0">
                <a:latin typeface="Arial MT"/>
                <a:cs typeface="Arial MT"/>
              </a:rPr>
              <a:t>food present)</a:t>
            </a:r>
            <a:endParaRPr sz="2750">
              <a:latin typeface="Arial MT"/>
              <a:cs typeface="Arial MT"/>
            </a:endParaRPr>
          </a:p>
          <a:p>
            <a:pPr marL="352425" indent="-340360">
              <a:lnSpc>
                <a:spcPct val="100000"/>
              </a:lnSpc>
              <a:spcBef>
                <a:spcPts val="315"/>
              </a:spcBef>
              <a:buChar char="•"/>
              <a:tabLst>
                <a:tab pos="352425" algn="l"/>
                <a:tab pos="353060" algn="l"/>
              </a:tabLst>
            </a:pPr>
            <a:r>
              <a:rPr sz="2750" spc="5" dirty="0">
                <a:latin typeface="Arial MT"/>
                <a:cs typeface="Arial MT"/>
              </a:rPr>
              <a:t>Electron</a:t>
            </a:r>
            <a:r>
              <a:rPr sz="2750" spc="-2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acceptors</a:t>
            </a:r>
            <a:endParaRPr sz="2750">
              <a:latin typeface="Arial MT"/>
              <a:cs typeface="Arial MT"/>
            </a:endParaRPr>
          </a:p>
          <a:p>
            <a:pPr marL="352425" indent="-340360">
              <a:lnSpc>
                <a:spcPct val="100000"/>
              </a:lnSpc>
              <a:spcBef>
                <a:spcPts val="370"/>
              </a:spcBef>
              <a:buChar char="•"/>
              <a:tabLst>
                <a:tab pos="352425" algn="l"/>
                <a:tab pos="353060" algn="l"/>
              </a:tabLst>
            </a:pPr>
            <a:r>
              <a:rPr sz="2750" spc="5" dirty="0">
                <a:latin typeface="Arial MT"/>
                <a:cs typeface="Arial MT"/>
              </a:rPr>
              <a:t>Nutrients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(e.g.,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nitrogen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and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phosphorus)</a:t>
            </a:r>
            <a:endParaRPr sz="2750">
              <a:latin typeface="Arial MT"/>
              <a:cs typeface="Arial MT"/>
            </a:endParaRPr>
          </a:p>
          <a:p>
            <a:pPr marL="352425" indent="-340360">
              <a:lnSpc>
                <a:spcPct val="100000"/>
              </a:lnSpc>
              <a:spcBef>
                <a:spcPts val="365"/>
              </a:spcBef>
              <a:buChar char="•"/>
              <a:tabLst>
                <a:tab pos="352425" algn="l"/>
                <a:tab pos="353060" algn="l"/>
              </a:tabLst>
            </a:pPr>
            <a:r>
              <a:rPr sz="2750" spc="10" dirty="0">
                <a:latin typeface="Arial MT"/>
                <a:cs typeface="Arial MT"/>
              </a:rPr>
              <a:t>Non-toxic</a:t>
            </a:r>
            <a:r>
              <a:rPr sz="2750" spc="5" dirty="0">
                <a:latin typeface="Arial MT"/>
                <a:cs typeface="Arial MT"/>
              </a:rPr>
              <a:t> conditions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(NAPL pools are</a:t>
            </a:r>
            <a:r>
              <a:rPr sz="2750" spc="5" dirty="0">
                <a:latin typeface="Arial MT"/>
                <a:cs typeface="Arial MT"/>
              </a:rPr>
              <a:t> likely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to</a:t>
            </a:r>
            <a:r>
              <a:rPr sz="2750" spc="10" dirty="0">
                <a:latin typeface="Arial MT"/>
                <a:cs typeface="Arial MT"/>
              </a:rPr>
              <a:t> be </a:t>
            </a:r>
            <a:r>
              <a:rPr sz="2750" spc="5" dirty="0">
                <a:latin typeface="Arial MT"/>
                <a:cs typeface="Arial MT"/>
              </a:rPr>
              <a:t>toxic)</a:t>
            </a:r>
            <a:endParaRPr sz="2750">
              <a:latin typeface="Arial MT"/>
              <a:cs typeface="Arial MT"/>
            </a:endParaRPr>
          </a:p>
          <a:p>
            <a:pPr marL="352425" marR="261620" indent="-340360">
              <a:lnSpc>
                <a:spcPts val="2990"/>
              </a:lnSpc>
              <a:spcBef>
                <a:spcPts val="725"/>
              </a:spcBef>
              <a:buChar char="•"/>
              <a:tabLst>
                <a:tab pos="352425" algn="l"/>
                <a:tab pos="353060" algn="l"/>
              </a:tabLst>
            </a:pPr>
            <a:r>
              <a:rPr sz="2750" spc="10" dirty="0">
                <a:latin typeface="Arial MT"/>
                <a:cs typeface="Arial MT"/>
              </a:rPr>
              <a:t>Minimum carbon source (which may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exceed </a:t>
            </a:r>
            <a:r>
              <a:rPr sz="2750" spc="5" dirty="0">
                <a:latin typeface="Arial MT"/>
                <a:cs typeface="Arial MT"/>
              </a:rPr>
              <a:t>regulatory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limits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for toxic </a:t>
            </a:r>
            <a:r>
              <a:rPr sz="2750" spc="10" dirty="0">
                <a:latin typeface="Arial MT"/>
                <a:cs typeface="Arial MT"/>
              </a:rPr>
              <a:t>chemicals)</a:t>
            </a:r>
            <a:endParaRPr sz="27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50">
              <a:latin typeface="Arial MT"/>
              <a:cs typeface="Arial MT"/>
            </a:endParaRPr>
          </a:p>
          <a:p>
            <a:pPr marL="352425" marR="699770">
              <a:lnSpc>
                <a:spcPts val="3000"/>
              </a:lnSpc>
              <a:spcBef>
                <a:spcPts val="5"/>
              </a:spcBef>
            </a:pPr>
            <a:r>
              <a:rPr sz="2750" spc="10" dirty="0">
                <a:latin typeface="Arial MT"/>
                <a:cs typeface="Arial MT"/>
              </a:rPr>
              <a:t>Note </a:t>
            </a:r>
            <a:r>
              <a:rPr sz="2750" spc="5" dirty="0">
                <a:latin typeface="Arial MT"/>
                <a:cs typeface="Arial MT"/>
              </a:rPr>
              <a:t>that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rapid</a:t>
            </a:r>
            <a:r>
              <a:rPr sz="2750" spc="10" dirty="0">
                <a:latin typeface="Arial MT"/>
                <a:cs typeface="Arial MT"/>
              </a:rPr>
              <a:t> growth may be </a:t>
            </a:r>
            <a:r>
              <a:rPr sz="2750" spc="5" dirty="0">
                <a:latin typeface="Arial MT"/>
                <a:cs typeface="Arial MT"/>
              </a:rPr>
              <a:t>limited</a:t>
            </a:r>
            <a:r>
              <a:rPr sz="2750" spc="10" dirty="0">
                <a:latin typeface="Arial MT"/>
                <a:cs typeface="Arial MT"/>
              </a:rPr>
              <a:t> by </a:t>
            </a:r>
            <a:r>
              <a:rPr sz="2750" spc="5" dirty="0">
                <a:latin typeface="Arial MT"/>
                <a:cs typeface="Arial MT"/>
              </a:rPr>
              <a:t>diffusive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or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advective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transport</a:t>
            </a:r>
            <a:r>
              <a:rPr sz="2750" spc="1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of </a:t>
            </a:r>
            <a:r>
              <a:rPr sz="2750" spc="10" dirty="0">
                <a:latin typeface="Arial MT"/>
                <a:cs typeface="Arial MT"/>
              </a:rPr>
              <a:t>any</a:t>
            </a:r>
            <a:r>
              <a:rPr sz="2750" spc="5" dirty="0">
                <a:latin typeface="Arial MT"/>
                <a:cs typeface="Arial MT"/>
              </a:rPr>
              <a:t> of </a:t>
            </a:r>
            <a:r>
              <a:rPr sz="2750" spc="10" dirty="0">
                <a:latin typeface="Arial MT"/>
                <a:cs typeface="Arial MT"/>
              </a:rPr>
              <a:t>the above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6414" y="374142"/>
            <a:ext cx="551370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History</a:t>
            </a:r>
            <a:r>
              <a:rPr spc="-25" dirty="0"/>
              <a:t> </a:t>
            </a:r>
            <a:r>
              <a:rPr spc="5" dirty="0"/>
              <a:t>of</a:t>
            </a:r>
            <a:r>
              <a:rPr spc="-20" dirty="0"/>
              <a:t> </a:t>
            </a:r>
            <a:r>
              <a:rPr spc="5" dirty="0"/>
              <a:t>bioremediation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59" y="1492758"/>
            <a:ext cx="8639810" cy="41287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2425" marR="381635" indent="-340360">
              <a:lnSpc>
                <a:spcPts val="2990"/>
              </a:lnSpc>
              <a:spcBef>
                <a:spcPts val="480"/>
              </a:spcBef>
              <a:tabLst>
                <a:tab pos="5777230" algn="l"/>
              </a:tabLst>
            </a:pPr>
            <a:r>
              <a:rPr sz="2750" spc="10" dirty="0">
                <a:latin typeface="Arial MT"/>
                <a:cs typeface="Arial MT"/>
              </a:rPr>
              <a:t>1972</a:t>
            </a:r>
            <a:r>
              <a:rPr sz="2750" spc="2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-</a:t>
            </a:r>
            <a:r>
              <a:rPr sz="2750" spc="3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First</a:t>
            </a:r>
            <a:r>
              <a:rPr sz="2750" spc="3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commercial</a:t>
            </a:r>
            <a:r>
              <a:rPr sz="2750" spc="3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application:	</a:t>
            </a:r>
            <a:r>
              <a:rPr sz="2750" spc="10" dirty="0">
                <a:latin typeface="Arial MT"/>
                <a:cs typeface="Arial MT"/>
              </a:rPr>
              <a:t>Sun </a:t>
            </a:r>
            <a:r>
              <a:rPr sz="2750" spc="5" dirty="0">
                <a:latin typeface="Arial MT"/>
                <a:cs typeface="Arial MT"/>
              </a:rPr>
              <a:t>Oil pipeline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spill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in </a:t>
            </a:r>
            <a:r>
              <a:rPr sz="2750" spc="10" dirty="0">
                <a:latin typeface="Arial MT"/>
                <a:cs typeface="Arial MT"/>
              </a:rPr>
              <a:t>Ambler,</a:t>
            </a:r>
            <a:r>
              <a:rPr sz="27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Pennsylvania</a:t>
            </a:r>
            <a:endParaRPr sz="2750">
              <a:latin typeface="Arial MT"/>
              <a:cs typeface="Arial MT"/>
            </a:endParaRPr>
          </a:p>
          <a:p>
            <a:pPr marL="352425" marR="126364" indent="-340360">
              <a:lnSpc>
                <a:spcPts val="3000"/>
              </a:lnSpc>
              <a:spcBef>
                <a:spcPts val="670"/>
              </a:spcBef>
            </a:pPr>
            <a:r>
              <a:rPr sz="2750" spc="10" dirty="0">
                <a:latin typeface="Arial MT"/>
                <a:cs typeface="Arial MT"/>
              </a:rPr>
              <a:t>1970s </a:t>
            </a:r>
            <a:r>
              <a:rPr sz="2750" spc="5" dirty="0">
                <a:latin typeface="Arial MT"/>
                <a:cs typeface="Arial MT"/>
              </a:rPr>
              <a:t>- </a:t>
            </a:r>
            <a:r>
              <a:rPr sz="2750" spc="10" dirty="0">
                <a:latin typeface="Arial MT"/>
                <a:cs typeface="Arial MT"/>
              </a:rPr>
              <a:t>Continuing bioremediation </a:t>
            </a:r>
            <a:r>
              <a:rPr sz="2750" spc="5" dirty="0">
                <a:latin typeface="Arial MT"/>
                <a:cs typeface="Arial MT"/>
              </a:rPr>
              <a:t>projects </a:t>
            </a:r>
            <a:r>
              <a:rPr sz="2750" spc="10" dirty="0">
                <a:latin typeface="Arial MT"/>
                <a:cs typeface="Arial MT"/>
              </a:rPr>
              <a:t>by Richard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Raymond</a:t>
            </a:r>
            <a:r>
              <a:rPr sz="2750" spc="5" dirty="0">
                <a:latin typeface="Arial MT"/>
                <a:cs typeface="Arial MT"/>
              </a:rPr>
              <a:t> of</a:t>
            </a:r>
            <a:r>
              <a:rPr sz="2750" spc="10" dirty="0">
                <a:latin typeface="Arial MT"/>
                <a:cs typeface="Arial MT"/>
              </a:rPr>
              <a:t> Sun </a:t>
            </a:r>
            <a:r>
              <a:rPr sz="2750" spc="5" dirty="0">
                <a:latin typeface="Arial MT"/>
                <a:cs typeface="Arial MT"/>
              </a:rPr>
              <a:t>Oil</a:t>
            </a:r>
            <a:endParaRPr sz="2750">
              <a:latin typeface="Arial MT"/>
              <a:cs typeface="Arial MT"/>
            </a:endParaRPr>
          </a:p>
          <a:p>
            <a:pPr marL="352425" marR="5080" indent="-340360" algn="just">
              <a:lnSpc>
                <a:spcPct val="90800"/>
              </a:lnSpc>
              <a:spcBef>
                <a:spcPts val="620"/>
              </a:spcBef>
            </a:pPr>
            <a:r>
              <a:rPr sz="2750" spc="10" dirty="0">
                <a:latin typeface="Arial MT"/>
                <a:cs typeface="Arial MT"/>
              </a:rPr>
              <a:t>mid-1980s </a:t>
            </a:r>
            <a:r>
              <a:rPr sz="2750" spc="5" dirty="0">
                <a:latin typeface="Arial MT"/>
                <a:cs typeface="Arial MT"/>
              </a:rPr>
              <a:t>- </a:t>
            </a:r>
            <a:r>
              <a:rPr sz="2750" spc="10" dirty="0">
                <a:latin typeface="Arial MT"/>
                <a:cs typeface="Arial MT"/>
              </a:rPr>
              <a:t>emphasis on bioengineering organisms for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bioremediation.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This technology </a:t>
            </a:r>
            <a:r>
              <a:rPr sz="2750" spc="5" dirty="0">
                <a:latin typeface="Arial MT"/>
                <a:cs typeface="Arial MT"/>
              </a:rPr>
              <a:t>did </a:t>
            </a:r>
            <a:r>
              <a:rPr sz="2750" spc="10" dirty="0">
                <a:latin typeface="Arial MT"/>
                <a:cs typeface="Arial MT"/>
              </a:rPr>
              <a:t>not </a:t>
            </a:r>
            <a:r>
              <a:rPr sz="2750" spc="5" dirty="0">
                <a:latin typeface="Arial MT"/>
                <a:cs typeface="Arial MT"/>
              </a:rPr>
              <a:t>live </a:t>
            </a:r>
            <a:r>
              <a:rPr sz="2750" spc="10" dirty="0">
                <a:latin typeface="Arial MT"/>
                <a:cs typeface="Arial MT"/>
              </a:rPr>
              <a:t>up </a:t>
            </a:r>
            <a:r>
              <a:rPr sz="2750" spc="5" dirty="0">
                <a:latin typeface="Arial MT"/>
                <a:cs typeface="Arial MT"/>
              </a:rPr>
              <a:t>to its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initial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promise</a:t>
            </a:r>
            <a:endParaRPr sz="2750">
              <a:latin typeface="Arial MT"/>
              <a:cs typeface="Arial MT"/>
            </a:endParaRPr>
          </a:p>
          <a:p>
            <a:pPr marL="352425" marR="274320" indent="-340360">
              <a:lnSpc>
                <a:spcPct val="90800"/>
              </a:lnSpc>
              <a:spcBef>
                <a:spcPts val="670"/>
              </a:spcBef>
            </a:pPr>
            <a:r>
              <a:rPr sz="2750" spc="10" dirty="0">
                <a:latin typeface="Arial MT"/>
                <a:cs typeface="Arial MT"/>
              </a:rPr>
              <a:t>1990s</a:t>
            </a:r>
            <a:r>
              <a:rPr sz="2750" spc="5" dirty="0">
                <a:latin typeface="Arial MT"/>
                <a:cs typeface="Arial MT"/>
              </a:rPr>
              <a:t> -</a:t>
            </a:r>
            <a:r>
              <a:rPr sz="2750" spc="10" dirty="0">
                <a:latin typeface="Arial MT"/>
                <a:cs typeface="Arial MT"/>
              </a:rPr>
              <a:t> emphasis switched </a:t>
            </a:r>
            <a:r>
              <a:rPr sz="2750" spc="5" dirty="0">
                <a:latin typeface="Arial MT"/>
                <a:cs typeface="Arial MT"/>
              </a:rPr>
              <a:t>to</a:t>
            </a:r>
            <a:r>
              <a:rPr sz="2750" spc="10" dirty="0">
                <a:latin typeface="Arial MT"/>
                <a:cs typeface="Arial MT"/>
              </a:rPr>
              <a:t> greater</a:t>
            </a:r>
            <a:r>
              <a:rPr sz="2750" spc="5" dirty="0">
                <a:latin typeface="Arial MT"/>
                <a:cs typeface="Arial MT"/>
              </a:rPr>
              <a:t> reliance</a:t>
            </a:r>
            <a:r>
              <a:rPr sz="2750" spc="10" dirty="0">
                <a:latin typeface="Arial MT"/>
                <a:cs typeface="Arial MT"/>
              </a:rPr>
              <a:t> on </a:t>
            </a:r>
            <a:r>
              <a:rPr sz="2750" spc="1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natural </a:t>
            </a:r>
            <a:r>
              <a:rPr sz="2750" spc="10" dirty="0">
                <a:latin typeface="Arial MT"/>
                <a:cs typeface="Arial MT"/>
              </a:rPr>
              <a:t>microorganisms and techniques </a:t>
            </a:r>
            <a:r>
              <a:rPr sz="2750" spc="5" dirty="0">
                <a:latin typeface="Arial MT"/>
                <a:cs typeface="Arial MT"/>
              </a:rPr>
              <a:t>to </a:t>
            </a:r>
            <a:r>
              <a:rPr sz="2750" spc="10" dirty="0">
                <a:latin typeface="Arial MT"/>
                <a:cs typeface="Arial MT"/>
              </a:rPr>
              <a:t>enhance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their</a:t>
            </a:r>
            <a:r>
              <a:rPr sz="27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performance</a:t>
            </a:r>
            <a:endParaRPr sz="27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660" y="374142"/>
            <a:ext cx="5388610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Relative</a:t>
            </a:r>
            <a:r>
              <a:rPr spc="-45" dirty="0"/>
              <a:t> </a:t>
            </a:r>
            <a:r>
              <a:rPr spc="5" dirty="0"/>
              <a:t>biodegradability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2725" y="1162050"/>
            <a:ext cx="8373109" cy="48793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3030"/>
              </a:lnSpc>
              <a:spcBef>
                <a:spcPts val="120"/>
              </a:spcBef>
            </a:pPr>
            <a:r>
              <a:rPr sz="2750" spc="10" dirty="0">
                <a:latin typeface="Arial MT"/>
                <a:cs typeface="Arial MT"/>
              </a:rPr>
              <a:t>Simple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hydrocarbons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and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petroleum</a:t>
            </a:r>
            <a:r>
              <a:rPr sz="2750" spc="5" dirty="0">
                <a:latin typeface="Arial MT"/>
                <a:cs typeface="Arial MT"/>
              </a:rPr>
              <a:t> fuels</a:t>
            </a:r>
            <a:endParaRPr sz="2750">
              <a:latin typeface="Arial MT"/>
              <a:cs typeface="Arial MT"/>
            </a:endParaRPr>
          </a:p>
          <a:p>
            <a:pPr marL="748665" marR="5080" indent="-283210">
              <a:lnSpc>
                <a:spcPts val="2280"/>
              </a:lnSpc>
              <a:spcBef>
                <a:spcPts val="254"/>
              </a:spcBef>
            </a:pPr>
            <a:r>
              <a:rPr sz="2350" spc="10" dirty="0">
                <a:latin typeface="Arial MT"/>
                <a:cs typeface="Arial MT"/>
              </a:rPr>
              <a:t>degradability decreases as molecular weight and degree of </a:t>
            </a:r>
            <a:r>
              <a:rPr sz="2350" spc="-64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branching increase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ts val="3030"/>
              </a:lnSpc>
              <a:spcBef>
                <a:spcPts val="45"/>
              </a:spcBef>
            </a:pPr>
            <a:r>
              <a:rPr sz="2750" spc="10" dirty="0">
                <a:latin typeface="Arial MT"/>
                <a:cs typeface="Arial MT"/>
              </a:rPr>
              <a:t>Aromatic</a:t>
            </a:r>
            <a:r>
              <a:rPr sz="2750" spc="-3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hydrocarbons</a:t>
            </a:r>
            <a:endParaRPr sz="2750">
              <a:latin typeface="Arial MT"/>
              <a:cs typeface="Arial MT"/>
            </a:endParaRPr>
          </a:p>
          <a:p>
            <a:pPr marL="748665" marR="1078230" indent="-283210">
              <a:lnSpc>
                <a:spcPts val="2280"/>
              </a:lnSpc>
              <a:spcBef>
                <a:spcPts val="254"/>
              </a:spcBef>
            </a:pPr>
            <a:r>
              <a:rPr sz="2350" spc="10" dirty="0">
                <a:latin typeface="Arial MT"/>
                <a:cs typeface="Arial MT"/>
              </a:rPr>
              <a:t>one or two ring compounds degrade readily, higher </a:t>
            </a:r>
            <a:r>
              <a:rPr sz="2350" spc="-64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molecular</a:t>
            </a:r>
            <a:r>
              <a:rPr sz="2350" spc="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weight</a:t>
            </a:r>
            <a:r>
              <a:rPr sz="2350" spc="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compounds less</a:t>
            </a:r>
            <a:r>
              <a:rPr sz="2350" spc="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readily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750" spc="5" dirty="0">
                <a:latin typeface="Arial MT"/>
                <a:cs typeface="Arial MT"/>
              </a:rPr>
              <a:t>Alcohols,</a:t>
            </a:r>
            <a:r>
              <a:rPr sz="2750" spc="-2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esters</a:t>
            </a:r>
            <a:endParaRPr sz="2750">
              <a:latin typeface="Arial MT"/>
              <a:cs typeface="Arial MT"/>
            </a:endParaRPr>
          </a:p>
          <a:p>
            <a:pPr marL="12700" marR="1857375">
              <a:lnSpc>
                <a:spcPct val="100899"/>
              </a:lnSpc>
            </a:pPr>
            <a:r>
              <a:rPr sz="2750" spc="10" dirty="0">
                <a:latin typeface="Arial MT"/>
                <a:cs typeface="Arial MT"/>
              </a:rPr>
              <a:t>Nitrobenzenes and ethers degrade slowly </a:t>
            </a:r>
            <a:r>
              <a:rPr sz="2750" spc="-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Chlorinated</a:t>
            </a:r>
            <a:r>
              <a:rPr sz="2750" spc="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hydrocarbons</a:t>
            </a:r>
            <a:endParaRPr sz="2750">
              <a:latin typeface="Arial MT"/>
              <a:cs typeface="Arial MT"/>
            </a:endParaRPr>
          </a:p>
          <a:p>
            <a:pPr marL="466090">
              <a:lnSpc>
                <a:spcPts val="2010"/>
              </a:lnSpc>
            </a:pPr>
            <a:r>
              <a:rPr sz="2350" spc="10" dirty="0">
                <a:latin typeface="Arial MT"/>
                <a:cs typeface="Arial MT"/>
              </a:rPr>
              <a:t>decreasing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degradability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within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increasing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chlorine</a:t>
            </a:r>
            <a:endParaRPr sz="2350">
              <a:latin typeface="Arial MT"/>
              <a:cs typeface="Arial MT"/>
            </a:endParaRPr>
          </a:p>
          <a:p>
            <a:pPr marL="748665" marR="359410">
              <a:lnSpc>
                <a:spcPct val="80700"/>
              </a:lnSpc>
              <a:spcBef>
                <a:spcPts val="270"/>
              </a:spcBef>
            </a:pPr>
            <a:r>
              <a:rPr sz="2350" spc="10" dirty="0">
                <a:latin typeface="Arial MT"/>
                <a:cs typeface="Arial MT"/>
              </a:rPr>
              <a:t>substitution – highly chlorinated compounds </a:t>
            </a:r>
            <a:r>
              <a:rPr sz="2350" spc="5" dirty="0">
                <a:latin typeface="Arial MT"/>
                <a:cs typeface="Arial MT"/>
              </a:rPr>
              <a:t>like </a:t>
            </a:r>
            <a:r>
              <a:rPr sz="2350" spc="15" dirty="0">
                <a:latin typeface="Arial MT"/>
                <a:cs typeface="Arial MT"/>
              </a:rPr>
              <a:t>PCBs </a:t>
            </a:r>
            <a:r>
              <a:rPr sz="2350" spc="-64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and chlorinated solvents do not appreciably degrade </a:t>
            </a:r>
            <a:r>
              <a:rPr sz="2350" spc="15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aerobically</a:t>
            </a:r>
            <a:endParaRPr sz="2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750" spc="10" dirty="0">
                <a:latin typeface="Arial MT"/>
                <a:cs typeface="Arial MT"/>
              </a:rPr>
              <a:t>Pesticides</a:t>
            </a:r>
            <a:r>
              <a:rPr sz="2750" spc="-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are</a:t>
            </a:r>
            <a:r>
              <a:rPr sz="2750" spc="-5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not</a:t>
            </a:r>
            <a:r>
              <a:rPr sz="2750" spc="-5" dirty="0">
                <a:latin typeface="Arial MT"/>
                <a:cs typeface="Arial MT"/>
              </a:rPr>
              <a:t> </a:t>
            </a:r>
            <a:r>
              <a:rPr sz="2750" spc="5" dirty="0">
                <a:latin typeface="Arial MT"/>
                <a:cs typeface="Arial MT"/>
              </a:rPr>
              <a:t>readily</a:t>
            </a:r>
            <a:r>
              <a:rPr sz="2750" dirty="0">
                <a:latin typeface="Arial MT"/>
                <a:cs typeface="Arial MT"/>
              </a:rPr>
              <a:t> </a:t>
            </a:r>
            <a:r>
              <a:rPr sz="2750" spc="10" dirty="0">
                <a:latin typeface="Arial MT"/>
                <a:cs typeface="Arial MT"/>
              </a:rPr>
              <a:t>degraded</a:t>
            </a:r>
            <a:endParaRPr sz="275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063" y="1156461"/>
            <a:ext cx="226695" cy="5023485"/>
          </a:xfrm>
          <a:custGeom>
            <a:avLst/>
            <a:gdLst/>
            <a:ahLst/>
            <a:cxnLst/>
            <a:rect l="l" t="t" r="r" b="b"/>
            <a:pathLst>
              <a:path w="226694" h="5023485">
                <a:moveTo>
                  <a:pt x="226230" y="206037"/>
                </a:moveTo>
                <a:lnTo>
                  <a:pt x="224206" y="198881"/>
                </a:lnTo>
                <a:lnTo>
                  <a:pt x="112192" y="0"/>
                </a:lnTo>
                <a:lnTo>
                  <a:pt x="2464" y="199644"/>
                </a:lnTo>
                <a:lnTo>
                  <a:pt x="0" y="206799"/>
                </a:lnTo>
                <a:lnTo>
                  <a:pt x="464" y="214026"/>
                </a:lnTo>
                <a:lnTo>
                  <a:pt x="3643" y="220539"/>
                </a:lnTo>
                <a:lnTo>
                  <a:pt x="9322" y="225551"/>
                </a:lnTo>
                <a:lnTo>
                  <a:pt x="16478" y="227897"/>
                </a:lnTo>
                <a:lnTo>
                  <a:pt x="23705" y="227171"/>
                </a:lnTo>
                <a:lnTo>
                  <a:pt x="30218" y="223730"/>
                </a:lnTo>
                <a:lnTo>
                  <a:pt x="35230" y="217931"/>
                </a:lnTo>
                <a:lnTo>
                  <a:pt x="93904" y="111555"/>
                </a:lnTo>
                <a:lnTo>
                  <a:pt x="93904" y="38862"/>
                </a:lnTo>
                <a:lnTo>
                  <a:pt x="131242" y="38862"/>
                </a:lnTo>
                <a:lnTo>
                  <a:pt x="131475" y="111462"/>
                </a:lnTo>
                <a:lnTo>
                  <a:pt x="190678" y="217931"/>
                </a:lnTo>
                <a:lnTo>
                  <a:pt x="209430" y="227254"/>
                </a:lnTo>
                <a:lnTo>
                  <a:pt x="216586" y="224789"/>
                </a:lnTo>
                <a:lnTo>
                  <a:pt x="222277" y="219777"/>
                </a:lnTo>
                <a:lnTo>
                  <a:pt x="225540" y="213264"/>
                </a:lnTo>
                <a:lnTo>
                  <a:pt x="226230" y="206037"/>
                </a:lnTo>
                <a:close/>
              </a:path>
              <a:path w="226694" h="5023485">
                <a:moveTo>
                  <a:pt x="131475" y="111462"/>
                </a:moveTo>
                <a:lnTo>
                  <a:pt x="131242" y="38862"/>
                </a:lnTo>
                <a:lnTo>
                  <a:pt x="93904" y="38862"/>
                </a:lnTo>
                <a:lnTo>
                  <a:pt x="94125" y="111154"/>
                </a:lnTo>
                <a:lnTo>
                  <a:pt x="96190" y="107411"/>
                </a:lnTo>
                <a:lnTo>
                  <a:pt x="96190" y="48006"/>
                </a:lnTo>
                <a:lnTo>
                  <a:pt x="128956" y="48006"/>
                </a:lnTo>
                <a:lnTo>
                  <a:pt x="128956" y="106931"/>
                </a:lnTo>
                <a:lnTo>
                  <a:pt x="131475" y="111462"/>
                </a:lnTo>
                <a:close/>
              </a:path>
              <a:path w="226694" h="5023485">
                <a:moveTo>
                  <a:pt x="94125" y="111154"/>
                </a:moveTo>
                <a:lnTo>
                  <a:pt x="93904" y="38862"/>
                </a:lnTo>
                <a:lnTo>
                  <a:pt x="93904" y="111555"/>
                </a:lnTo>
                <a:lnTo>
                  <a:pt x="94125" y="111154"/>
                </a:lnTo>
                <a:close/>
              </a:path>
              <a:path w="226694" h="5023485">
                <a:moveTo>
                  <a:pt x="147244" y="5023104"/>
                </a:moveTo>
                <a:lnTo>
                  <a:pt x="131475" y="111462"/>
                </a:lnTo>
                <a:lnTo>
                  <a:pt x="112639" y="77588"/>
                </a:lnTo>
                <a:lnTo>
                  <a:pt x="94125" y="111154"/>
                </a:lnTo>
                <a:lnTo>
                  <a:pt x="109144" y="5023104"/>
                </a:lnTo>
                <a:lnTo>
                  <a:pt x="147244" y="5023104"/>
                </a:lnTo>
                <a:close/>
              </a:path>
              <a:path w="226694" h="5023485">
                <a:moveTo>
                  <a:pt x="128956" y="48006"/>
                </a:moveTo>
                <a:lnTo>
                  <a:pt x="96190" y="48006"/>
                </a:lnTo>
                <a:lnTo>
                  <a:pt x="112639" y="77588"/>
                </a:lnTo>
                <a:lnTo>
                  <a:pt x="128956" y="48006"/>
                </a:lnTo>
                <a:close/>
              </a:path>
              <a:path w="226694" h="5023485">
                <a:moveTo>
                  <a:pt x="112639" y="77588"/>
                </a:moveTo>
                <a:lnTo>
                  <a:pt x="96190" y="48006"/>
                </a:lnTo>
                <a:lnTo>
                  <a:pt x="96190" y="107411"/>
                </a:lnTo>
                <a:lnTo>
                  <a:pt x="112639" y="77588"/>
                </a:lnTo>
                <a:close/>
              </a:path>
              <a:path w="226694" h="5023485">
                <a:moveTo>
                  <a:pt x="128956" y="106931"/>
                </a:moveTo>
                <a:lnTo>
                  <a:pt x="128956" y="48006"/>
                </a:lnTo>
                <a:lnTo>
                  <a:pt x="112639" y="77588"/>
                </a:lnTo>
                <a:lnTo>
                  <a:pt x="128956" y="10693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1793" y="2013390"/>
            <a:ext cx="362585" cy="36252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350" spc="10" dirty="0">
                <a:latin typeface="Arial MT"/>
                <a:cs typeface="Arial MT"/>
              </a:rPr>
              <a:t>Increasing</a:t>
            </a:r>
            <a:r>
              <a:rPr sz="2350" spc="-40" dirty="0">
                <a:latin typeface="Arial MT"/>
                <a:cs typeface="Arial MT"/>
              </a:rPr>
              <a:t> </a:t>
            </a:r>
            <a:r>
              <a:rPr sz="2350" spc="10" dirty="0">
                <a:latin typeface="Arial MT"/>
                <a:cs typeface="Arial MT"/>
              </a:rPr>
              <a:t>biodegradability</a:t>
            </a:r>
            <a:endParaRPr sz="2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1953</Words>
  <Application>Microsoft Office PowerPoint</Application>
  <PresentationFormat>Custom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BIOREMEDIATION</vt:lpstr>
      <vt:lpstr>Bioremediation</vt:lpstr>
      <vt:lpstr>Bioremediation mechanism</vt:lpstr>
      <vt:lpstr>Electron acceptors</vt:lpstr>
      <vt:lpstr>Bacterial growth</vt:lpstr>
      <vt:lpstr>Limitations to biodegradation</vt:lpstr>
      <vt:lpstr>History of bioremediation</vt:lpstr>
      <vt:lpstr>Relative biodegradability</vt:lpstr>
      <vt:lpstr>Bioremediation technologies for soil</vt:lpstr>
      <vt:lpstr>Composting</vt:lpstr>
      <vt:lpstr>Slide 12</vt:lpstr>
      <vt:lpstr>Biopile</vt:lpstr>
      <vt:lpstr>Bioventing</vt:lpstr>
      <vt:lpstr>Bioremediation technology  for floating product</vt:lpstr>
      <vt:lpstr>Slide 16</vt:lpstr>
      <vt:lpstr>Bioremediation technologies  for ground water</vt:lpstr>
      <vt:lpstr>Amendment introduction methods</vt:lpstr>
      <vt:lpstr>Amendment introduction via injection wells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Biopile</dc:title>
  <dc:creator>Peter Shanahan</dc:creator>
  <cp:lastModifiedBy>dnr</cp:lastModifiedBy>
  <cp:revision>2</cp:revision>
  <dcterms:created xsi:type="dcterms:W3CDTF">2024-06-25T04:31:39Z</dcterms:created>
  <dcterms:modified xsi:type="dcterms:W3CDTF">2024-06-26T04:11:04Z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2004-09-01T00:00:00Z</vt:filetime>
  </property>
  <property fmtid="{D5CDD505-2E9C-101B-9397-08002B2CF9AE}" pid="3" name="Creator">
    <vt:lpwstr>Acrobat PDFMaker 6.0 for PowerPoint</vt:lpwstr>
  </property>
  <property fmtid="{D5CDD505-2E9C-101B-9397-08002B2CF9AE}" pid="4" name="LastSaved">
    <vt:filetime>2024-06-25T00:00:00Z</vt:filetime>
  </property>
</Properties>
</file>