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3" r:id="rId2"/>
    <p:sldId id="285" r:id="rId3"/>
    <p:sldId id="257" r:id="rId4"/>
    <p:sldId id="259" r:id="rId5"/>
    <p:sldId id="261" r:id="rId6"/>
    <p:sldId id="260" r:id="rId7"/>
    <p:sldId id="275" r:id="rId8"/>
    <p:sldId id="277" r:id="rId9"/>
    <p:sldId id="278" r:id="rId10"/>
    <p:sldId id="273" r:id="rId11"/>
    <p:sldId id="274" r:id="rId12"/>
    <p:sldId id="258" r:id="rId13"/>
    <p:sldId id="262" r:id="rId14"/>
    <p:sldId id="263" r:id="rId15"/>
    <p:sldId id="264" r:id="rId16"/>
    <p:sldId id="265" r:id="rId17"/>
    <p:sldId id="267" r:id="rId18"/>
    <p:sldId id="279" r:id="rId19"/>
    <p:sldId id="280" r:id="rId20"/>
    <p:sldId id="269" r:id="rId21"/>
    <p:sldId id="281" r:id="rId22"/>
    <p:sldId id="268" r:id="rId23"/>
    <p:sldId id="270" r:id="rId24"/>
    <p:sldId id="271" r:id="rId25"/>
    <p:sldId id="27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8D2CA-54AC-4AE9-A27D-A4CABFF3F6F7}" type="datetimeFigureOut">
              <a:rPr lang="en-IN" smtClean="0"/>
              <a:pPr/>
              <a:t>26-06-2024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DCC89-BC08-4167-83BF-ABF7D327BE9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1707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DCC89-BC08-4167-83BF-ABF7D327BE96}" type="slidenum">
              <a:rPr lang="en-IN" smtClean="0"/>
              <a:pPr/>
              <a:t>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39068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DCC89-BC08-4167-83BF-ABF7D327BE96}" type="slidenum">
              <a:rPr lang="en-IN" smtClean="0"/>
              <a:pPr/>
              <a:t>25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64189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4F2D-6054-4089-B347-7CE4DB426CEA}" type="datetimeFigureOut">
              <a:rPr lang="en-IN" smtClean="0"/>
              <a:pPr/>
              <a:t>26-06-2024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B58F-41DD-4A45-8C02-39A9A4D67F3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080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4F2D-6054-4089-B347-7CE4DB426CEA}" type="datetimeFigureOut">
              <a:rPr lang="en-IN" smtClean="0"/>
              <a:pPr/>
              <a:t>26-06-2024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B58F-41DD-4A45-8C02-39A9A4D67F3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6636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4F2D-6054-4089-B347-7CE4DB426CEA}" type="datetimeFigureOut">
              <a:rPr lang="en-IN" smtClean="0"/>
              <a:pPr/>
              <a:t>26-06-2024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B58F-41DD-4A45-8C02-39A9A4D67F3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406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4F2D-6054-4089-B347-7CE4DB426CEA}" type="datetimeFigureOut">
              <a:rPr lang="en-IN" smtClean="0"/>
              <a:pPr/>
              <a:t>26-06-2024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B58F-41DD-4A45-8C02-39A9A4D67F3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2839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4F2D-6054-4089-B347-7CE4DB426CEA}" type="datetimeFigureOut">
              <a:rPr lang="en-IN" smtClean="0"/>
              <a:pPr/>
              <a:t>26-06-2024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B58F-41DD-4A45-8C02-39A9A4D67F3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1717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4F2D-6054-4089-B347-7CE4DB426CEA}" type="datetimeFigureOut">
              <a:rPr lang="en-IN" smtClean="0"/>
              <a:pPr/>
              <a:t>26-06-2024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B58F-41DD-4A45-8C02-39A9A4D67F3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5829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4F2D-6054-4089-B347-7CE4DB426CEA}" type="datetimeFigureOut">
              <a:rPr lang="en-IN" smtClean="0"/>
              <a:pPr/>
              <a:t>26-06-2024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B58F-41DD-4A45-8C02-39A9A4D67F3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83419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4F2D-6054-4089-B347-7CE4DB426CEA}" type="datetimeFigureOut">
              <a:rPr lang="en-IN" smtClean="0"/>
              <a:pPr/>
              <a:t>26-06-2024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B58F-41DD-4A45-8C02-39A9A4D67F3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05221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4F2D-6054-4089-B347-7CE4DB426CEA}" type="datetimeFigureOut">
              <a:rPr lang="en-IN" smtClean="0"/>
              <a:pPr/>
              <a:t>26-06-2024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B58F-41DD-4A45-8C02-39A9A4D67F3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5455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4F2D-6054-4089-B347-7CE4DB426CEA}" type="datetimeFigureOut">
              <a:rPr lang="en-IN" smtClean="0"/>
              <a:pPr/>
              <a:t>26-06-2024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B58F-41DD-4A45-8C02-39A9A4D67F3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3858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4F2D-6054-4089-B347-7CE4DB426CEA}" type="datetimeFigureOut">
              <a:rPr lang="en-IN" smtClean="0"/>
              <a:pPr/>
              <a:t>26-06-2024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B58F-41DD-4A45-8C02-39A9A4D67F3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3202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A4F2D-6054-4089-B347-7CE4DB426CEA}" type="datetimeFigureOut">
              <a:rPr lang="en-IN" smtClean="0"/>
              <a:pPr/>
              <a:t>26-06-2024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8B58F-41DD-4A45-8C02-39A9A4D67F3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9875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Agrobacterium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pediaa.com/difference-between-dna-and-cdna/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975" y="925513"/>
            <a:ext cx="8007350" cy="301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960563" y="3727450"/>
            <a:ext cx="5735637" cy="17589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N" sz="2400" i="1" dirty="0">
                <a:solidFill>
                  <a:schemeClr val="tx1"/>
                </a:solidFill>
              </a:rPr>
              <a:t>Presented By: </a:t>
            </a:r>
          </a:p>
          <a:p>
            <a:pPr algn="ctr">
              <a:defRPr/>
            </a:pPr>
            <a:r>
              <a:rPr lang="en-IN" sz="2400" dirty="0">
                <a:solidFill>
                  <a:schemeClr val="tx1"/>
                </a:solidFill>
              </a:rPr>
              <a:t>P D R SATISH </a:t>
            </a:r>
          </a:p>
          <a:p>
            <a:pPr algn="ctr">
              <a:defRPr/>
            </a:pPr>
            <a:r>
              <a:rPr lang="en-IN" sz="2400" dirty="0">
                <a:solidFill>
                  <a:schemeClr val="tx1"/>
                </a:solidFill>
              </a:rPr>
              <a:t>ASSISTANT PROFESSOR </a:t>
            </a:r>
          </a:p>
          <a:p>
            <a:pPr algn="ctr">
              <a:defRPr/>
            </a:pPr>
            <a:endParaRPr lang="en-I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49694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 and mechanisms of transformation in laboratory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Bacterial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Artificial competence can be induced in laboratory procedures that involve making the cell passively permeable to DNA by exposing it to conditions that do not normally occur in nature.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Typically the cells are incubated in a solution containing divalent cations under cold conditions.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species of yeast, including Saccharomyces cerevisiae, may be transformed by exogenous DNA in the environment.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Several methods have been developed to facilitate this transformation at high frequency in the lab.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Yeast cells may be treated with enzymes to degrade their cell wall.</a:t>
            </a:r>
          </a:p>
        </p:txBody>
      </p:sp>
    </p:spTree>
    <p:extLst>
      <p:ext uri="{BB962C8B-B14F-4D97-AF65-F5344CB8AC3E}">
        <p14:creationId xmlns:p14="http://schemas.microsoft.com/office/powerpoint/2010/main" xmlns="" val="3461674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260648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Plants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number of methods are available to transfer DNA into plant cells. </a:t>
            </a:r>
          </a:p>
          <a:p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  <a:hlinkClick r:id="rId2" tooltip="Agrobacterium"/>
            </a:endParaRP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Agrobacterium"/>
              </a:rPr>
              <a:t>Agrobacterium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-mediated transformation is the easiest and most simple plant transformation.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Plant tissue (often leaves) are cut into small pieces.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10x10mm, and soaked for ten minutes in a fluid containing suspended 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Agrobacterium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bacteria will attach to many of the plant cells exposed by the cut.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1841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3/39/Bacterial_Transformation.svg/1280px-Bacterial_Transformatio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3528" y="6093296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image, a gene from bacterial cell 1 is moved to bacterial cell 2. This process of bacterial cell 2 taking up new genetic material is called transformation.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5990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352928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00274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785340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8272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92696"/>
            <a:ext cx="7143750" cy="578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39448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89679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Transfection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the process of deliberately introducing naked or purified nucleic acids into eukaryotic cells.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It may also refer to other methods and cell types, although other terms are often preferred: "transformation" is typically used to describe non-viral DNA transfer in bacteria and non-animal eukaryotic cells, including plant cells.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animal cells, transfection is the preferred term as transformation is also used to refer to progression to a cancerous state (carcinogenesis) in these cells. 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Transduction is often used to describe virus-mediated gene transfer into eukaryotic cells.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2905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fference Between Transfection and Transdu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20888"/>
            <a:ext cx="48768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36005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ethods of Transfection&#10;There are different methods of transfection. Each method has a&#10;different approach to be considered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10167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methods are divided into 3 categories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methods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Calcium Phosphate - Lipids - Cationic polymer </a:t>
            </a:r>
          </a:p>
          <a:p>
            <a:pPr marL="342900" indent="-342900">
              <a:buAutoNum type="arabicPeriod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Physical methods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Electroporation 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Microinjection </a:t>
            </a:r>
          </a:p>
          <a:p>
            <a:pPr marL="342900" indent="-342900">
              <a:buFontTx/>
              <a:buChar char="-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Laserfection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Tx/>
              <a:buChar char="-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Sonoporation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Biolistic particle delivery Methods of Transfection </a:t>
            </a:r>
          </a:p>
          <a:p>
            <a:pPr marL="342900" indent="-342900">
              <a:buAutoNum type="arabicPeriod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Biological method - Virus-based</a:t>
            </a:r>
          </a:p>
        </p:txBody>
      </p:sp>
    </p:spTree>
    <p:extLst>
      <p:ext uri="{BB962C8B-B14F-4D97-AF65-F5344CB8AC3E}">
        <p14:creationId xmlns:p14="http://schemas.microsoft.com/office/powerpoint/2010/main" xmlns="" val="3303333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260648"/>
            <a:ext cx="82809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                                               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 in bacteria was first demonstrated in 1928 by the British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bacteriologist 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Frederick Griffith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Griffith was interested in determining whether injections of heat-killed bacteria could be used to vaccinate mice against pneumonia. </a:t>
            </a:r>
            <a:r>
              <a:rPr lang="en-US" sz="2400" dirty="0"/>
              <a:t> 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 is the process by which genetic makeup of an organism is altered by the insertion of new gene(or exogenous DNA) into its genome .</a:t>
            </a:r>
          </a:p>
          <a:p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usually done using vectors such as plasmids.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8715029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 a complex with overall positive charge, allowing it to interact&#10;with negatively charge cell membrane and promote uptak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12968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153186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76672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 nucleic acids to cells in a culture dish with high efficiency.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Easy to use, minimal steps required; adaptable to high-throughput systems.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Using a highly active lipid will reduce the cost of lipid and nucleic acid, and achieve effective results.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Disadvantage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Not applicable to all cell types 1. Lipid-Mediated Gene Delivery ● Also referred as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lipofection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liposome-based gene transfection. ● Mode: Uses lipids to cause a cell to absorb exogenous DNA.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45147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Cell type&#10;Cell health&#10;Confluency&#10;Serum&#10;time&#10;DNA quality &amp; quantity&#10;Factors Influencing Transfection Efficiency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298542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www.bing.com/th?id=OIP.F2SxfGptoMq1jqpo7-019QHaG7&amp;pid=3.1&amp;w=300&amp;h=30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8892480" cy="6840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845146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04664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difference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between transfection and transformation.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that the transfection refers to the introduction of foreign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into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mammalian cells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the transformation refers to the introduction of foreign DNA into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bacterial, yeast or plant cells.  </a:t>
            </a:r>
            <a:endParaRPr lang="en-I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48196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ene transformation metho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784976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00019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6585" y="17802"/>
            <a:ext cx="8981074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en-I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molecular biology and genetics, transformation is the genetic alteration of a cell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resulting from the direct uptake and incorporation of exogenous genetic material from its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surroundings through the cell membrane(s).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transformation to take place,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recipient bacterium must be in a state of competence,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which might occur in nature as a time-limited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to environmental conditions such as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starvation and cell density, and may also be induced in a laboratory.</a:t>
            </a: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332317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560" y="1556792"/>
            <a:ext cx="86409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 is one of three forms of horizontal gene transfer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that occur in nature among bacteria, in which DNA encoding for a trait passes from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bacterium to another and is integrated into the recipient genome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 homologous recombination; the other two are transduction, carried out by means of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 bacteriophage, and conjugation, in which a gene is passed through direct contact between bacteria.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rial"/>
              </a:rPr>
              <a:t> </a:t>
            </a:r>
            <a:endParaRPr lang="en-US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2166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782" y="1772816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Transformation" may also be used to describe the insertion of new genetic material into nonbacterial cells, including animal and plant cells; however, because "</a:t>
            </a:r>
            <a:r>
              <a:rPr lang="en-US" sz="2400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 has a special meaning in relation to animal cells, indicating progression to a cancerous state, the process is usually called "</a:t>
            </a:r>
            <a:r>
              <a:rPr lang="en-US" sz="2400" b="0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transfection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en-US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0661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2636912"/>
            <a:ext cx="72008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transformation, the genetic material passes through the intervening medium, and uptake is completely dependent on the recipient bacterium.</a:t>
            </a:r>
            <a:endParaRPr lang="en-US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Competence refers to a temporary state of being able to take up exogenous DNA from the environment; it may be induced in a laboratory.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3959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214188"/>
            <a:ext cx="892899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types of transformation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transformation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transformation is a bacterial adaptation for DNA transfer that depends on the expression of numerous bacterial genes whose products appear to be responsible for this process.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general, transformation is a complex, energy-requiring developmental process.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for a bacterium to bind, take up and recombine exogenous DNA into its chromosome, it must become competent, that is, enter a special physiological state.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Artificial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transformation - chemical treatment. - physical treatment. - enzymatic treatment.</a:t>
            </a:r>
          </a:p>
        </p:txBody>
      </p:sp>
    </p:spTree>
    <p:extLst>
      <p:ext uri="{BB962C8B-B14F-4D97-AF65-F5344CB8AC3E}">
        <p14:creationId xmlns:p14="http://schemas.microsoft.com/office/powerpoint/2010/main" xmlns="" val="3941596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ORY OF TRANSFORMATION  1. Ice-cold CaCl2 Treatment – Cell becomes competent  2. Heat shock Treatment - Cell uptakes exo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9212" y="188640"/>
            <a:ext cx="7992888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71644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ectors:&#10;• Vectors -- the DNA carriers.&#10;Must have:&#10; Origin of replication.&#10; Antibiotic-resistant genes.&#10;• Allow the host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8424936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45301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455</Words>
  <Application>Microsoft Office PowerPoint</Application>
  <PresentationFormat>On-screen Show (4:3)</PresentationFormat>
  <Paragraphs>110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HP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Sudha kumari</dc:creator>
  <cp:lastModifiedBy>dnr</cp:lastModifiedBy>
  <cp:revision>47</cp:revision>
  <dcterms:created xsi:type="dcterms:W3CDTF">2021-06-08T05:28:24Z</dcterms:created>
  <dcterms:modified xsi:type="dcterms:W3CDTF">2024-06-26T04:24:04Z</dcterms:modified>
</cp:coreProperties>
</file>