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60" r:id="rId6"/>
    <p:sldId id="266" r:id="rId7"/>
    <p:sldId id="267" r:id="rId8"/>
    <p:sldId id="259" r:id="rId9"/>
    <p:sldId id="261" r:id="rId10"/>
    <p:sldId id="262" r:id="rId11"/>
    <p:sldId id="268" r:id="rId12"/>
    <p:sldId id="269" r:id="rId13"/>
    <p:sldId id="263" r:id="rId14"/>
    <p:sldId id="26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51016C2-6858-49AA-B6BB-7B1698206F53}" type="datetimeFigureOut">
              <a:rPr lang="en-US" smtClean="0"/>
              <a:pPr/>
              <a:t>12/17/2020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5A492A-7C8B-49D2-8B1A-85249409C4AD}"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51016C2-6858-49AA-B6BB-7B1698206F53}" type="datetimeFigureOut">
              <a:rPr lang="en-US" smtClean="0"/>
              <a:pPr/>
              <a:t>12/17/2020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5A492A-7C8B-49D2-8B1A-85249409C4A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51016C2-6858-49AA-B6BB-7B1698206F53}" type="datetimeFigureOut">
              <a:rPr lang="en-US" smtClean="0"/>
              <a:pPr/>
              <a:t>12/17/2020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5A492A-7C8B-49D2-8B1A-85249409C4A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51016C2-6858-49AA-B6BB-7B1698206F53}" type="datetimeFigureOut">
              <a:rPr lang="en-US" smtClean="0"/>
              <a:pPr/>
              <a:t>12/17/2020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5A492A-7C8B-49D2-8B1A-85249409C4AD}"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1016C2-6858-49AA-B6BB-7B1698206F53}" type="datetimeFigureOut">
              <a:rPr lang="en-US" smtClean="0"/>
              <a:pPr/>
              <a:t>12/17/2020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5A492A-7C8B-49D2-8B1A-85249409C4AD}"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51016C2-6858-49AA-B6BB-7B1698206F53}" type="datetimeFigureOut">
              <a:rPr lang="en-US" smtClean="0"/>
              <a:pPr/>
              <a:t>12/17/2020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5A492A-7C8B-49D2-8B1A-85249409C4AD}"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51016C2-6858-49AA-B6BB-7B1698206F53}" type="datetimeFigureOut">
              <a:rPr lang="en-US" smtClean="0"/>
              <a:pPr/>
              <a:t>12/17/2020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85A492A-7C8B-49D2-8B1A-85249409C4AD}"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51016C2-6858-49AA-B6BB-7B1698206F53}" type="datetimeFigureOut">
              <a:rPr lang="en-US" smtClean="0"/>
              <a:pPr/>
              <a:t>12/17/2020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85A492A-7C8B-49D2-8B1A-85249409C4AD}"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1016C2-6858-49AA-B6BB-7B1698206F53}" type="datetimeFigureOut">
              <a:rPr lang="en-US" smtClean="0"/>
              <a:pPr/>
              <a:t>12/17/2020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85A492A-7C8B-49D2-8B1A-85249409C4A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1016C2-6858-49AA-B6BB-7B1698206F53}" type="datetimeFigureOut">
              <a:rPr lang="en-US" smtClean="0"/>
              <a:pPr/>
              <a:t>12/17/2020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5A492A-7C8B-49D2-8B1A-85249409C4AD}"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1016C2-6858-49AA-B6BB-7B1698206F53}" type="datetimeFigureOut">
              <a:rPr lang="en-US" smtClean="0"/>
              <a:pPr/>
              <a:t>12/17/2020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5A492A-7C8B-49D2-8B1A-85249409C4AD}"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1016C2-6858-49AA-B6BB-7B1698206F53}" type="datetimeFigureOut">
              <a:rPr lang="en-US" smtClean="0"/>
              <a:pPr/>
              <a:t>12/17/2020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5A492A-7C8B-49D2-8B1A-85249409C4AD}"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3200" b="1" dirty="0" smtClean="0">
                <a:solidFill>
                  <a:schemeClr val="accent3">
                    <a:lumMod val="50000"/>
                  </a:schemeClr>
                </a:solidFill>
              </a:rPr>
              <a:t>PLANT BIODIVERSITY&amp; ITS IMPORTANCE</a:t>
            </a:r>
            <a:endParaRPr lang="en-IN" sz="3200" b="1" dirty="0">
              <a:solidFill>
                <a:schemeClr val="accent3">
                  <a:lumMod val="50000"/>
                </a:schemeClr>
              </a:solidFill>
            </a:endParaRPr>
          </a:p>
        </p:txBody>
      </p:sp>
      <p:sp>
        <p:nvSpPr>
          <p:cNvPr id="7" name="Content Placeholder 6"/>
          <p:cNvSpPr>
            <a:spLocks noGrp="1"/>
          </p:cNvSpPr>
          <p:nvPr>
            <p:ph idx="1"/>
          </p:nvPr>
        </p:nvSpPr>
        <p:spPr/>
        <p:txBody>
          <a:bodyPr>
            <a:normAutofit/>
          </a:bodyPr>
          <a:lstStyle/>
          <a:p>
            <a:pPr>
              <a:buNone/>
            </a:pPr>
            <a:r>
              <a:rPr lang="en-US" sz="2400" b="1" dirty="0" smtClean="0">
                <a:solidFill>
                  <a:srgbClr val="7030A0"/>
                </a:solidFill>
              </a:rPr>
              <a:t>     PRESENTED </a:t>
            </a:r>
          </a:p>
          <a:p>
            <a:pPr>
              <a:buNone/>
            </a:pPr>
            <a:r>
              <a:rPr lang="en-US" sz="2400" dirty="0" smtClean="0"/>
              <a:t>              </a:t>
            </a:r>
            <a:r>
              <a:rPr lang="en-US" sz="2400" b="1" dirty="0" smtClean="0">
                <a:solidFill>
                  <a:srgbClr val="92D050"/>
                </a:solidFill>
              </a:rPr>
              <a:t>BY</a:t>
            </a:r>
          </a:p>
          <a:p>
            <a:pPr>
              <a:buNone/>
            </a:pPr>
            <a:r>
              <a:rPr lang="en-US" sz="2400" dirty="0" smtClean="0"/>
              <a:t>     </a:t>
            </a:r>
            <a:r>
              <a:rPr lang="en-US" sz="2400" b="1" dirty="0" smtClean="0">
                <a:solidFill>
                  <a:srgbClr val="0070C0"/>
                </a:solidFill>
              </a:rPr>
              <a:t>DR.P.PRASANNA KUMARI</a:t>
            </a:r>
          </a:p>
          <a:p>
            <a:pPr>
              <a:buNone/>
            </a:pPr>
            <a:r>
              <a:rPr lang="en-US" sz="2400" dirty="0" smtClean="0"/>
              <a:t>     </a:t>
            </a:r>
            <a:r>
              <a:rPr lang="en-US" sz="2400" b="1" dirty="0" smtClean="0">
                <a:solidFill>
                  <a:srgbClr val="00B050"/>
                </a:solidFill>
              </a:rPr>
              <a:t>H.O.D BOTANY</a:t>
            </a:r>
          </a:p>
          <a:p>
            <a:pPr>
              <a:buNone/>
            </a:pPr>
            <a:r>
              <a:rPr lang="en-US" sz="2400" b="1" dirty="0" smtClean="0">
                <a:solidFill>
                  <a:srgbClr val="00B0F0"/>
                </a:solidFill>
              </a:rPr>
              <a:t>     DNR COLLEGE</a:t>
            </a:r>
          </a:p>
          <a:p>
            <a:pPr>
              <a:buNone/>
            </a:pPr>
            <a:r>
              <a:rPr lang="en-US" sz="2400" dirty="0"/>
              <a:t> </a:t>
            </a:r>
            <a:r>
              <a:rPr lang="en-US" sz="2400" dirty="0" smtClean="0"/>
              <a:t>    </a:t>
            </a:r>
            <a:r>
              <a:rPr lang="en-US" sz="2400" b="1" dirty="0" smtClean="0">
                <a:solidFill>
                  <a:schemeClr val="accent4">
                    <a:lumMod val="50000"/>
                  </a:schemeClr>
                </a:solidFill>
              </a:rPr>
              <a:t>BHIMAVARAM</a:t>
            </a:r>
          </a:p>
        </p:txBody>
      </p:sp>
      <p:sp>
        <p:nvSpPr>
          <p:cNvPr id="8" name="Rectangle 7"/>
          <p:cNvSpPr/>
          <p:nvPr/>
        </p:nvSpPr>
        <p:spPr>
          <a:xfrm>
            <a:off x="4357686" y="1285860"/>
            <a:ext cx="4286280" cy="4572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4098" name="Picture 2" descr="C:\Users\Botany Dept\Desktop\bio diversity.jpg"/>
          <p:cNvPicPr>
            <a:picLocks noChangeAspect="1" noChangeArrowheads="1"/>
          </p:cNvPicPr>
          <p:nvPr/>
        </p:nvPicPr>
        <p:blipFill>
          <a:blip r:embed="rId2"/>
          <a:srcRect/>
          <a:stretch>
            <a:fillRect/>
          </a:stretch>
        </p:blipFill>
        <p:spPr bwMode="auto">
          <a:xfrm>
            <a:off x="4557252" y="1500174"/>
            <a:ext cx="3872400" cy="400052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style>
          <a:lnRef idx="1">
            <a:schemeClr val="accent5"/>
          </a:lnRef>
          <a:fillRef idx="3">
            <a:schemeClr val="accent5"/>
          </a:fillRef>
          <a:effectRef idx="2">
            <a:schemeClr val="accent5"/>
          </a:effectRef>
          <a:fontRef idx="minor">
            <a:schemeClr val="lt1"/>
          </a:fontRef>
        </p:style>
        <p:txBody>
          <a:bodyPr>
            <a:normAutofit/>
          </a:bodyPr>
          <a:lstStyle/>
          <a:p>
            <a:endParaRPr lang="en-US" sz="2000" smtClean="0">
              <a:solidFill>
                <a:schemeClr val="tx1"/>
              </a:solidFill>
            </a:endParaRPr>
          </a:p>
          <a:p>
            <a:r>
              <a:rPr lang="en-US" sz="2000" smtClean="0">
                <a:solidFill>
                  <a:schemeClr val="tx1"/>
                </a:solidFill>
              </a:rPr>
              <a:t>6</a:t>
            </a:r>
            <a:r>
              <a:rPr lang="en-US" sz="2000" dirty="0" smtClean="0">
                <a:solidFill>
                  <a:schemeClr val="tx1"/>
                </a:solidFill>
              </a:rPr>
              <a:t>). Hence, new varieties of useful plants and new breeds of domesticated animals have to be constantly evolved for increased yield. (productivity, desired life time, disease resistance).</a:t>
            </a:r>
          </a:p>
          <a:p>
            <a:endParaRPr lang="en-US" sz="2000" dirty="0" smtClean="0">
              <a:solidFill>
                <a:schemeClr val="tx1"/>
              </a:solidFill>
            </a:endParaRPr>
          </a:p>
          <a:p>
            <a:r>
              <a:rPr lang="en-US" sz="2000" dirty="0" smtClean="0">
                <a:solidFill>
                  <a:schemeClr val="tx1"/>
                </a:solidFill>
              </a:rPr>
              <a:t>7).An effort to increase the quality and quantity of bio resources is possible only if we have adequate information and knowledge about their wild relatives. </a:t>
            </a:r>
          </a:p>
          <a:p>
            <a:endParaRPr lang="en-US" sz="2000" dirty="0" smtClean="0">
              <a:solidFill>
                <a:schemeClr val="tx1"/>
              </a:solidFill>
            </a:endParaRPr>
          </a:p>
          <a:p>
            <a:r>
              <a:rPr lang="en-US" sz="2000" dirty="0" smtClean="0">
                <a:solidFill>
                  <a:schemeClr val="tx1"/>
                </a:solidFill>
              </a:rPr>
              <a:t>8). Wild relatives are the genetic source for their further improvement through conventional or biotechnological methods.</a:t>
            </a:r>
          </a:p>
          <a:p>
            <a:endParaRPr lang="en-US" sz="2000" dirty="0" smtClean="0">
              <a:solidFill>
                <a:schemeClr val="tx1"/>
              </a:solidFill>
            </a:endParaRPr>
          </a:p>
          <a:p>
            <a:r>
              <a:rPr lang="en-US" sz="2000" dirty="0" smtClean="0">
                <a:solidFill>
                  <a:schemeClr val="tx1"/>
                </a:solidFill>
              </a:rPr>
              <a:t>9). Since bio diversity deals with biological resources it is very important to study critically for the germplasm of useful plants and animals along with their surroundings, especially for their wild relatives.</a:t>
            </a:r>
          </a:p>
          <a:p>
            <a:pPr>
              <a:buNone/>
            </a:pPr>
            <a:endParaRPr lang="en-IN" sz="20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en-US" b="1" dirty="0" smtClean="0">
                <a:solidFill>
                  <a:schemeClr val="tx2">
                    <a:lumMod val="60000"/>
                    <a:lumOff val="40000"/>
                  </a:schemeClr>
                </a:solidFill>
              </a:rPr>
              <a:t>GERMPLASM STORE</a:t>
            </a:r>
            <a:endParaRPr lang="en-IN" b="1" dirty="0">
              <a:solidFill>
                <a:schemeClr val="tx2">
                  <a:lumMod val="60000"/>
                  <a:lumOff val="40000"/>
                </a:schemeClr>
              </a:solidFill>
            </a:endParaRPr>
          </a:p>
        </p:txBody>
      </p:sp>
      <p:pic>
        <p:nvPicPr>
          <p:cNvPr id="2050" name="Picture 2" descr="C:\Users\Botany Dept\Desktop\GERMPLASM.jpg"/>
          <p:cNvPicPr>
            <a:picLocks noGrp="1" noChangeAspect="1" noChangeArrowheads="1"/>
          </p:cNvPicPr>
          <p:nvPr>
            <p:ph idx="1"/>
          </p:nvPr>
        </p:nvPicPr>
        <p:blipFill>
          <a:blip r:embed="rId2"/>
          <a:srcRect/>
          <a:stretch>
            <a:fillRect/>
          </a:stretch>
        </p:blipFill>
        <p:spPr bwMode="auto">
          <a:xfrm>
            <a:off x="500034" y="1785926"/>
            <a:ext cx="3857652" cy="4000528"/>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style>
          <a:lnRef idx="1">
            <a:schemeClr val="accent4"/>
          </a:lnRef>
          <a:fillRef idx="2">
            <a:schemeClr val="accent4"/>
          </a:fillRef>
          <a:effectRef idx="1">
            <a:schemeClr val="accent4"/>
          </a:effectRef>
          <a:fontRef idx="minor">
            <a:schemeClr val="dk1"/>
          </a:fontRef>
        </p:style>
        <p:txBody>
          <a:bodyPr>
            <a:normAutofit lnSpcReduction="10000"/>
          </a:bodyPr>
          <a:lstStyle/>
          <a:p>
            <a:endParaRPr lang="en-US" sz="2000" dirty="0" smtClean="0">
              <a:solidFill>
                <a:schemeClr val="tx1"/>
              </a:solidFill>
            </a:endParaRPr>
          </a:p>
          <a:p>
            <a:r>
              <a:rPr lang="en-US" sz="2000" dirty="0" smtClean="0">
                <a:solidFill>
                  <a:schemeClr val="tx1"/>
                </a:solidFill>
              </a:rPr>
              <a:t>10). Bio diversity provide knowledge to reconstruct and restore changed or altered ecosystem because of globalization and deforestation.</a:t>
            </a:r>
          </a:p>
          <a:p>
            <a:r>
              <a:rPr lang="en-US" sz="2000" dirty="0" smtClean="0">
                <a:solidFill>
                  <a:schemeClr val="tx1"/>
                </a:solidFill>
              </a:rPr>
              <a:t>11).biodiversity will offer new sources of food, medicine, and other requirements in the coming years.</a:t>
            </a:r>
          </a:p>
          <a:p>
            <a:endParaRPr lang="en-US" sz="2000" dirty="0" smtClean="0">
              <a:solidFill>
                <a:schemeClr val="tx1"/>
              </a:solidFill>
            </a:endParaRPr>
          </a:p>
          <a:p>
            <a:r>
              <a:rPr lang="en-US" sz="2000" dirty="0" smtClean="0">
                <a:solidFill>
                  <a:schemeClr val="tx1"/>
                </a:solidFill>
              </a:rPr>
              <a:t>12).Industrial development is possible only by exploring the great potential of the still unknown biological resources for which biodiversity is the way.</a:t>
            </a:r>
          </a:p>
          <a:p>
            <a:endParaRPr lang="en-US" sz="2000" dirty="0" smtClean="0">
              <a:solidFill>
                <a:schemeClr val="tx1"/>
              </a:solidFill>
            </a:endParaRPr>
          </a:p>
          <a:p>
            <a:r>
              <a:rPr lang="en-US" sz="2000" dirty="0" smtClean="0">
                <a:solidFill>
                  <a:schemeClr val="tx1"/>
                </a:solidFill>
              </a:rPr>
              <a:t>13). Biodiversity is the resource on which all human existence depends</a:t>
            </a:r>
          </a:p>
          <a:p>
            <a:endParaRPr lang="en-US" sz="2000" dirty="0" smtClean="0">
              <a:solidFill>
                <a:schemeClr val="tx1"/>
              </a:solidFill>
            </a:endParaRPr>
          </a:p>
          <a:p>
            <a:r>
              <a:rPr lang="en-US" sz="2000" dirty="0" smtClean="0">
                <a:solidFill>
                  <a:schemeClr val="tx1"/>
                </a:solidFill>
              </a:rPr>
              <a:t>A). Biodiversity is the pillar of human development.</a:t>
            </a:r>
          </a:p>
          <a:p>
            <a:r>
              <a:rPr lang="en-US" sz="2000" dirty="0" smtClean="0">
                <a:solidFill>
                  <a:schemeClr val="tx1"/>
                </a:solidFill>
              </a:rPr>
              <a:t>B). Practice of sustainable exploration of biological resources.</a:t>
            </a:r>
          </a:p>
          <a:p>
            <a:r>
              <a:rPr lang="en-US" sz="2000" dirty="0" smtClean="0">
                <a:solidFill>
                  <a:schemeClr val="tx1"/>
                </a:solidFill>
              </a:rPr>
              <a:t>C). The sustainable development is in four facets. They are</a:t>
            </a:r>
          </a:p>
          <a:p>
            <a:r>
              <a:rPr lang="en-US" sz="2000" dirty="0" smtClean="0">
                <a:solidFill>
                  <a:schemeClr val="tx1"/>
                </a:solidFill>
              </a:rPr>
              <a:t> economic, environmental, social and cultural facets of biodiversity.</a:t>
            </a:r>
          </a:p>
          <a:p>
            <a:pPr>
              <a:buNone/>
            </a:pPr>
            <a:r>
              <a:rPr lang="en-US" sz="2000" dirty="0" smtClean="0">
                <a:solidFill>
                  <a:schemeClr val="tx1"/>
                </a:solidFill>
              </a:rPr>
              <a:t>  </a:t>
            </a: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1143000"/>
          </a:xfrm>
        </p:spPr>
        <p:style>
          <a:lnRef idx="2">
            <a:schemeClr val="accent3">
              <a:shade val="50000"/>
            </a:schemeClr>
          </a:lnRef>
          <a:fillRef idx="1">
            <a:schemeClr val="accent3"/>
          </a:fillRef>
          <a:effectRef idx="0">
            <a:schemeClr val="accent3"/>
          </a:effectRef>
          <a:fontRef idx="minor">
            <a:schemeClr val="lt1"/>
          </a:fontRef>
        </p:style>
        <p:txBody>
          <a:bodyPr/>
          <a:lstStyle/>
          <a:p>
            <a:r>
              <a:rPr lang="en-US" b="1" dirty="0" smtClean="0">
                <a:solidFill>
                  <a:srgbClr val="7030A0"/>
                </a:solidFill>
              </a:rPr>
              <a:t>THANK YOU ALL</a:t>
            </a:r>
            <a:endParaRPr lang="en-IN" b="1" dirty="0">
              <a:solidFill>
                <a:srgbClr val="7030A0"/>
              </a:solidFill>
            </a:endParaRPr>
          </a:p>
        </p:txBody>
      </p:sp>
      <p:pic>
        <p:nvPicPr>
          <p:cNvPr id="1026" name="Picture 2" descr="C:\Users\Botany Dept\Desktop\download.jpg"/>
          <p:cNvPicPr>
            <a:picLocks noGrp="1" noChangeAspect="1" noChangeArrowheads="1"/>
          </p:cNvPicPr>
          <p:nvPr>
            <p:ph idx="1"/>
          </p:nvPr>
        </p:nvPicPr>
        <p:blipFill>
          <a:blip r:embed="rId2"/>
          <a:srcRect/>
          <a:stretch>
            <a:fillRect/>
          </a:stretch>
        </p:blipFill>
        <p:spPr bwMode="auto">
          <a:xfrm>
            <a:off x="500035" y="1785926"/>
            <a:ext cx="8072494" cy="4429148"/>
          </a:xfrm>
          <a:prstGeom prst="rect">
            <a:avLst/>
          </a:prstGeom>
        </p:spPr>
        <p:style>
          <a:lnRef idx="2">
            <a:schemeClr val="accent2"/>
          </a:lnRef>
          <a:fillRef idx="1">
            <a:schemeClr val="lt1"/>
          </a:fillRef>
          <a:effectRef idx="0">
            <a:schemeClr val="accent2"/>
          </a:effectRef>
          <a:fontRef idx="minor">
            <a:schemeClr val="dk1"/>
          </a:fontRef>
        </p:style>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785818"/>
          </a:xfrm>
        </p:spPr>
        <p:style>
          <a:lnRef idx="1">
            <a:schemeClr val="accent2"/>
          </a:lnRef>
          <a:fillRef idx="2">
            <a:schemeClr val="accent2"/>
          </a:fillRef>
          <a:effectRef idx="1">
            <a:schemeClr val="accent2"/>
          </a:effectRef>
          <a:fontRef idx="minor">
            <a:schemeClr val="dk1"/>
          </a:fontRef>
        </p:style>
        <p:txBody>
          <a:bodyPr/>
          <a:lstStyle/>
          <a:p>
            <a:r>
              <a:rPr lang="en-US" sz="3200" b="1" dirty="0" smtClean="0">
                <a:solidFill>
                  <a:srgbClr val="00B050"/>
                </a:solidFill>
              </a:rPr>
              <a:t>INTRODUCTION </a:t>
            </a:r>
            <a:r>
              <a:rPr lang="en-US" b="1" dirty="0" smtClean="0">
                <a:solidFill>
                  <a:srgbClr val="00B050"/>
                </a:solidFill>
              </a:rPr>
              <a:t> </a:t>
            </a:r>
            <a:r>
              <a:rPr lang="en-US" dirty="0" smtClean="0"/>
              <a:t>                                                                                       </a:t>
            </a:r>
            <a:endParaRPr lang="en-IN" dirty="0"/>
          </a:p>
        </p:txBody>
      </p:sp>
      <p:sp>
        <p:nvSpPr>
          <p:cNvPr id="3" name="Content Placeholder 2"/>
          <p:cNvSpPr>
            <a:spLocks noGrp="1"/>
          </p:cNvSpPr>
          <p:nvPr>
            <p:ph idx="1"/>
          </p:nvPr>
        </p:nvSpPr>
        <p:spPr>
          <a:xfrm>
            <a:off x="457200" y="1357298"/>
            <a:ext cx="8229600" cy="5143536"/>
          </a:xfrm>
        </p:spPr>
        <p:style>
          <a:lnRef idx="1">
            <a:schemeClr val="accent5"/>
          </a:lnRef>
          <a:fillRef idx="3">
            <a:schemeClr val="accent5"/>
          </a:fillRef>
          <a:effectRef idx="2">
            <a:schemeClr val="accent5"/>
          </a:effectRef>
          <a:fontRef idx="minor">
            <a:schemeClr val="lt1"/>
          </a:fontRef>
        </p:style>
        <p:txBody>
          <a:bodyPr>
            <a:normAutofit lnSpcReduction="10000"/>
          </a:bodyPr>
          <a:lstStyle/>
          <a:p>
            <a:r>
              <a:rPr lang="en-US" sz="2000" dirty="0" smtClean="0"/>
              <a:t>Nature manifest diversity in </a:t>
            </a:r>
            <a:r>
              <a:rPr lang="en-US" sz="2000" dirty="0" smtClean="0">
                <a:solidFill>
                  <a:srgbClr val="002060"/>
                </a:solidFill>
              </a:rPr>
              <a:t>plants, animals and microbes </a:t>
            </a:r>
            <a:r>
              <a:rPr lang="en-US" sz="2000" dirty="0" smtClean="0"/>
              <a:t>among the living domain, apart from non-living things of the nature.</a:t>
            </a:r>
          </a:p>
          <a:p>
            <a:endParaRPr lang="en-US" sz="2000" dirty="0" smtClean="0"/>
          </a:p>
          <a:p>
            <a:r>
              <a:rPr lang="en-US" sz="2000" dirty="0" smtClean="0"/>
              <a:t>Basis of natural biodiversity is </a:t>
            </a:r>
            <a:r>
              <a:rPr lang="en-US" sz="2000" dirty="0">
                <a:solidFill>
                  <a:srgbClr val="7030A0"/>
                </a:solidFill>
              </a:rPr>
              <a:t>v</a:t>
            </a:r>
            <a:r>
              <a:rPr lang="en-US" sz="2000" dirty="0" smtClean="0">
                <a:solidFill>
                  <a:srgbClr val="7030A0"/>
                </a:solidFill>
              </a:rPr>
              <a:t>ariation.</a:t>
            </a:r>
            <a:r>
              <a:rPr lang="en-US" sz="2000" dirty="0" smtClean="0"/>
              <a:t> Biodiversity is a complex and balanced network of different species,  which are mutually dependent upon each other.</a:t>
            </a:r>
          </a:p>
          <a:p>
            <a:endParaRPr lang="en-US" sz="2000" dirty="0" smtClean="0"/>
          </a:p>
          <a:p>
            <a:r>
              <a:rPr lang="en-US" sz="2000" dirty="0" smtClean="0"/>
              <a:t>We the human being are completely </a:t>
            </a:r>
            <a:r>
              <a:rPr lang="en-US" sz="2000" dirty="0" smtClean="0">
                <a:solidFill>
                  <a:srgbClr val="FF0000"/>
                </a:solidFill>
              </a:rPr>
              <a:t>dependent on the biodiversity </a:t>
            </a:r>
            <a:r>
              <a:rPr lang="en-US" sz="2000" dirty="0" smtClean="0"/>
              <a:t>for the </a:t>
            </a:r>
            <a:r>
              <a:rPr lang="en-US" sz="2000" dirty="0" smtClean="0">
                <a:solidFill>
                  <a:srgbClr val="002060"/>
                </a:solidFill>
              </a:rPr>
              <a:t>food, fuel, fiber, and medicine. </a:t>
            </a:r>
            <a:r>
              <a:rPr lang="en-US" sz="2000" dirty="0" smtClean="0"/>
              <a:t>Thus he becomes a component of biodiversity.</a:t>
            </a:r>
          </a:p>
          <a:p>
            <a:endParaRPr lang="en-US" sz="2000" dirty="0" smtClean="0"/>
          </a:p>
          <a:p>
            <a:r>
              <a:rPr lang="en-US" sz="2000" dirty="0" smtClean="0"/>
              <a:t>Biodiversity is a condition for </a:t>
            </a:r>
            <a:r>
              <a:rPr lang="en-US" sz="2000" dirty="0" smtClean="0">
                <a:solidFill>
                  <a:schemeClr val="tx1"/>
                </a:solidFill>
              </a:rPr>
              <a:t>the long- term sustainability of the environment.</a:t>
            </a:r>
          </a:p>
          <a:p>
            <a:endParaRPr lang="en-US" sz="2000" dirty="0" smtClean="0"/>
          </a:p>
          <a:p>
            <a:r>
              <a:rPr lang="en-US" sz="2000" dirty="0" smtClean="0"/>
              <a:t>Bio means </a:t>
            </a:r>
            <a:r>
              <a:rPr lang="en-US" sz="2000" i="1" dirty="0" smtClean="0">
                <a:solidFill>
                  <a:srgbClr val="FFC000"/>
                </a:solidFill>
              </a:rPr>
              <a:t>li</a:t>
            </a:r>
            <a:r>
              <a:rPr lang="en-US" sz="2000" b="1" i="1" dirty="0" smtClean="0">
                <a:solidFill>
                  <a:srgbClr val="FFC000"/>
                </a:solidFill>
              </a:rPr>
              <a:t>fe</a:t>
            </a:r>
            <a:r>
              <a:rPr lang="en-US" sz="2000" dirty="0" smtClean="0"/>
              <a:t> and diversity means </a:t>
            </a:r>
            <a:r>
              <a:rPr lang="en-US" sz="2000" i="1" dirty="0" smtClean="0">
                <a:solidFill>
                  <a:srgbClr val="FFC000"/>
                </a:solidFill>
              </a:rPr>
              <a:t>variation</a:t>
            </a:r>
            <a:r>
              <a:rPr lang="en-US" sz="2000" dirty="0" smtClean="0"/>
              <a:t>. Hence, biodiversity means variation in life forms.</a:t>
            </a:r>
          </a:p>
          <a:p>
            <a:endParaRPr lang="en-IN"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500042"/>
            <a:ext cx="8229600" cy="5626121"/>
          </a:xfrm>
        </p:spPr>
        <p:style>
          <a:lnRef idx="1">
            <a:schemeClr val="accent4"/>
          </a:lnRef>
          <a:fillRef idx="2">
            <a:schemeClr val="accent4"/>
          </a:fillRef>
          <a:effectRef idx="1">
            <a:schemeClr val="accent4"/>
          </a:effectRef>
          <a:fontRef idx="minor">
            <a:schemeClr val="dk1"/>
          </a:fontRef>
        </p:style>
        <p:txBody>
          <a:bodyPr>
            <a:normAutofit fontScale="32500" lnSpcReduction="20000"/>
          </a:bodyPr>
          <a:lstStyle/>
          <a:p>
            <a:pPr>
              <a:buNone/>
            </a:pPr>
            <a:endParaRPr lang="en-US" sz="2000" dirty="0" smtClean="0"/>
          </a:p>
          <a:p>
            <a:pPr>
              <a:buNone/>
            </a:pPr>
            <a:endParaRPr lang="en-US" sz="2000" dirty="0"/>
          </a:p>
          <a:p>
            <a:pPr>
              <a:buNone/>
            </a:pPr>
            <a:endParaRPr lang="en-US" sz="2000" dirty="0" smtClean="0"/>
          </a:p>
          <a:p>
            <a:pPr>
              <a:buNone/>
            </a:pPr>
            <a:r>
              <a:rPr lang="en-US" sz="8000" dirty="0" smtClean="0"/>
              <a:t>Biodiversity has many interpretations and it is commonly used to replace the long established and more clearly defined terms “species diversity” and “species richness”.</a:t>
            </a:r>
          </a:p>
          <a:p>
            <a:pPr>
              <a:buNone/>
            </a:pPr>
            <a:endParaRPr lang="en-US" sz="8000" dirty="0" smtClean="0"/>
          </a:p>
          <a:p>
            <a:pPr>
              <a:buNone/>
            </a:pPr>
            <a:r>
              <a:rPr lang="en-US" sz="8000" dirty="0" smtClean="0"/>
              <a:t>Biologist most often define biodiversity in terms of SPECIES DIVERSITY and SPECIES RICHENESS.</a:t>
            </a:r>
          </a:p>
          <a:p>
            <a:pPr>
              <a:buNone/>
            </a:pPr>
            <a:endParaRPr lang="en-US" sz="8000" dirty="0" smtClean="0"/>
          </a:p>
          <a:p>
            <a:pPr>
              <a:buNone/>
            </a:pPr>
            <a:r>
              <a:rPr lang="en-US" sz="8000" dirty="0" smtClean="0"/>
              <a:t>Species diversity refers to the various kinds of species inhabiting in that particular area.</a:t>
            </a:r>
            <a:endParaRPr lang="en-US" sz="8000" dirty="0"/>
          </a:p>
          <a:p>
            <a:pPr>
              <a:buNone/>
            </a:pPr>
            <a:endParaRPr lang="en-US" sz="8000" dirty="0" smtClean="0"/>
          </a:p>
          <a:p>
            <a:pPr>
              <a:buNone/>
            </a:pPr>
            <a:r>
              <a:rPr lang="en-US" sz="8000" dirty="0" smtClean="0"/>
              <a:t>Species richness refers the number of individuals of a species in a particular area.</a:t>
            </a:r>
          </a:p>
          <a:p>
            <a:pPr>
              <a:buNone/>
            </a:pPr>
            <a:endParaRPr lang="en-US" sz="3600" dirty="0" smtClean="0"/>
          </a:p>
          <a:p>
            <a:pPr>
              <a:buNone/>
            </a:pPr>
            <a:endParaRPr lang="en-US" sz="2000" dirty="0" smtClean="0"/>
          </a:p>
          <a:p>
            <a:pPr>
              <a:buNone/>
            </a:pPr>
            <a:r>
              <a:rPr lang="en-US" dirty="0" smtClean="0"/>
              <a:t> </a:t>
            </a:r>
          </a:p>
          <a:p>
            <a:pPr>
              <a:buNone/>
            </a:pP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n-US" b="1" dirty="0" smtClean="0">
                <a:solidFill>
                  <a:srgbClr val="0070C0"/>
                </a:solidFill>
              </a:rPr>
              <a:t>SPECIES DIVERSITY</a:t>
            </a:r>
            <a:endParaRPr lang="en-IN" b="1" dirty="0">
              <a:solidFill>
                <a:srgbClr val="0070C0"/>
              </a:solidFill>
            </a:endParaRPr>
          </a:p>
        </p:txBody>
      </p:sp>
      <p:pic>
        <p:nvPicPr>
          <p:cNvPr id="1026" name="Picture 2" descr="C:\Users\Botany Dept\Desktop\species diversity.jpg"/>
          <p:cNvPicPr>
            <a:picLocks noGrp="1" noChangeAspect="1" noChangeArrowheads="1"/>
          </p:cNvPicPr>
          <p:nvPr>
            <p:ph idx="1"/>
          </p:nvPr>
        </p:nvPicPr>
        <p:blipFill>
          <a:blip r:embed="rId2"/>
          <a:srcRect/>
          <a:stretch>
            <a:fillRect/>
          </a:stretch>
        </p:blipFill>
        <p:spPr bwMode="auto">
          <a:xfrm>
            <a:off x="571472" y="1785926"/>
            <a:ext cx="4548210" cy="4286280"/>
          </a:xfrm>
          <a:prstGeom prst="rect">
            <a:avLst/>
          </a:prstGeom>
          <a:noFill/>
        </p:spPr>
      </p:pic>
      <p:pic>
        <p:nvPicPr>
          <p:cNvPr id="1027" name="Picture 3" descr="C:\Users\Botany Dept\Desktop\rice diversity.jpg"/>
          <p:cNvPicPr>
            <a:picLocks noChangeAspect="1" noChangeArrowheads="1"/>
          </p:cNvPicPr>
          <p:nvPr/>
        </p:nvPicPr>
        <p:blipFill>
          <a:blip r:embed="rId3"/>
          <a:srcRect/>
          <a:stretch>
            <a:fillRect/>
          </a:stretch>
        </p:blipFill>
        <p:spPr bwMode="auto">
          <a:xfrm>
            <a:off x="5357818" y="1785926"/>
            <a:ext cx="3571900" cy="4000528"/>
          </a:xfrm>
          <a:prstGeom prst="rect">
            <a:avLst/>
          </a:prstGeom>
          <a:noFill/>
        </p:spPr>
      </p:pic>
      <p:sp>
        <p:nvSpPr>
          <p:cNvPr id="7" name="TextBox 6"/>
          <p:cNvSpPr txBox="1"/>
          <p:nvPr/>
        </p:nvSpPr>
        <p:spPr>
          <a:xfrm>
            <a:off x="5643570" y="5786454"/>
            <a:ext cx="2214578" cy="369332"/>
          </a:xfrm>
          <a:prstGeom prst="rect">
            <a:avLst/>
          </a:prstGeom>
          <a:noFill/>
        </p:spPr>
        <p:txBody>
          <a:bodyPr wrap="square" rtlCol="0">
            <a:spAutoFit/>
          </a:bodyPr>
          <a:lstStyle/>
          <a:p>
            <a:r>
              <a:rPr lang="en-US" b="1" dirty="0" smtClean="0">
                <a:solidFill>
                  <a:srgbClr val="FF0000"/>
                </a:solidFill>
              </a:rPr>
              <a:t>RICE   SPECIES</a:t>
            </a:r>
            <a:endParaRPr lang="en-IN" b="1" dirty="0">
              <a:solidFill>
                <a:srgbClr val="FF0000"/>
              </a:solidFill>
            </a:endParaRPr>
          </a:p>
        </p:txBody>
      </p:sp>
      <p:sp>
        <p:nvSpPr>
          <p:cNvPr id="8" name="TextBox 7"/>
          <p:cNvSpPr txBox="1"/>
          <p:nvPr/>
        </p:nvSpPr>
        <p:spPr>
          <a:xfrm>
            <a:off x="1714480" y="5857892"/>
            <a:ext cx="1482650" cy="369332"/>
          </a:xfrm>
          <a:prstGeom prst="rect">
            <a:avLst/>
          </a:prstGeom>
          <a:noFill/>
        </p:spPr>
        <p:txBody>
          <a:bodyPr wrap="square" rtlCol="0">
            <a:spAutoFit/>
          </a:bodyPr>
          <a:lstStyle/>
          <a:p>
            <a:r>
              <a:rPr lang="en-US" b="1" dirty="0" smtClean="0">
                <a:solidFill>
                  <a:schemeClr val="tx2">
                    <a:lumMod val="75000"/>
                  </a:schemeClr>
                </a:solidFill>
              </a:rPr>
              <a:t>PEAR SPECIES</a:t>
            </a:r>
            <a:endParaRPr lang="en-IN" b="1" dirty="0">
              <a:solidFill>
                <a:schemeClr val="tx2">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126055"/>
          </a:xfrm>
        </p:spPr>
        <p:style>
          <a:lnRef idx="1">
            <a:schemeClr val="accent2"/>
          </a:lnRef>
          <a:fillRef idx="2">
            <a:schemeClr val="accent2"/>
          </a:fillRef>
          <a:effectRef idx="1">
            <a:schemeClr val="accent2"/>
          </a:effectRef>
          <a:fontRef idx="minor">
            <a:schemeClr val="dk1"/>
          </a:fontRef>
        </p:style>
        <p:txBody>
          <a:bodyPr>
            <a:normAutofit lnSpcReduction="10000"/>
          </a:bodyPr>
          <a:lstStyle/>
          <a:p>
            <a:pPr>
              <a:buNone/>
            </a:pPr>
            <a:endParaRPr lang="en-US" sz="2000" b="1" dirty="0" smtClean="0">
              <a:solidFill>
                <a:srgbClr val="FF0000"/>
              </a:solidFill>
            </a:endParaRPr>
          </a:p>
          <a:p>
            <a:pPr>
              <a:buNone/>
            </a:pPr>
            <a:r>
              <a:rPr lang="en-US" sz="2000" b="1" dirty="0" smtClean="0">
                <a:solidFill>
                  <a:srgbClr val="FF0000"/>
                </a:solidFill>
              </a:rPr>
              <a:t>DEFINITIONS:</a:t>
            </a:r>
          </a:p>
          <a:p>
            <a:pPr>
              <a:buNone/>
            </a:pPr>
            <a:endParaRPr lang="en-US" sz="2000" b="1" dirty="0" smtClean="0">
              <a:solidFill>
                <a:srgbClr val="FF0000"/>
              </a:solidFill>
            </a:endParaRPr>
          </a:p>
          <a:p>
            <a:pPr>
              <a:buNone/>
            </a:pPr>
            <a:r>
              <a:rPr lang="en-US" sz="2000" b="1" dirty="0" smtClean="0"/>
              <a:t>1). </a:t>
            </a:r>
            <a:r>
              <a:rPr lang="en-US" sz="2000" dirty="0" smtClean="0"/>
              <a:t>Biologist most often define biodiversity as the “totality of genes, species and ecosystems of a region. 3 biological variety are species, gene and ecosystem.</a:t>
            </a:r>
          </a:p>
          <a:p>
            <a:pPr>
              <a:buNone/>
            </a:pPr>
            <a:r>
              <a:rPr lang="en-US" sz="2000" dirty="0" smtClean="0"/>
              <a:t>2).  In 2003 Campbell defined 4</a:t>
            </a:r>
            <a:r>
              <a:rPr lang="en-US" sz="2000" baseline="30000" dirty="0" smtClean="0"/>
              <a:t>th</a:t>
            </a:r>
            <a:r>
              <a:rPr lang="en-US" sz="2000" dirty="0" smtClean="0"/>
              <a:t> critical diversity called molecular diversity.</a:t>
            </a:r>
          </a:p>
          <a:p>
            <a:pPr>
              <a:buNone/>
            </a:pPr>
            <a:endParaRPr lang="en-US" sz="2000" dirty="0" smtClean="0"/>
          </a:p>
          <a:p>
            <a:pPr>
              <a:buNone/>
            </a:pPr>
            <a:r>
              <a:rPr lang="en-US" sz="2000" dirty="0" smtClean="0"/>
              <a:t>3). Wilcox defined biodiversity as variety of life forms of all levels of biological systems. (molecular, organismic, population, species and ecosystem.)</a:t>
            </a:r>
          </a:p>
          <a:p>
            <a:pPr>
              <a:buNone/>
            </a:pPr>
            <a:r>
              <a:rPr lang="en-US" sz="2000" dirty="0" smtClean="0"/>
              <a:t>4).Global biodiversity strategy (UNED1992) defined biodiversity as “The totality of genes, species and ecosystems of a region.”</a:t>
            </a:r>
          </a:p>
          <a:p>
            <a:pPr>
              <a:buNone/>
            </a:pPr>
            <a:r>
              <a:rPr lang="en-US" sz="2000" dirty="0" smtClean="0"/>
              <a:t>5). </a:t>
            </a:r>
            <a:r>
              <a:rPr lang="en-US" sz="2000" dirty="0" err="1" smtClean="0"/>
              <a:t>Saundlund</a:t>
            </a:r>
            <a:r>
              <a:rPr lang="en-US" sz="2000" dirty="0" smtClean="0"/>
              <a:t> et al (1993) defined biodiversity as “ The structural and functional variety of life forms at genetic, population, species, community and ecosystem levels.”</a:t>
            </a:r>
          </a:p>
          <a:p>
            <a:pPr>
              <a:buNone/>
            </a:pPr>
            <a:endParaRPr lang="en-US" sz="1400" dirty="0" smtClean="0"/>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ECOSYSTEM DIVERSITY</a:t>
            </a:r>
            <a:endParaRPr lang="en-IN" dirty="0"/>
          </a:p>
        </p:txBody>
      </p:sp>
      <p:pic>
        <p:nvPicPr>
          <p:cNvPr id="2050" name="Picture 2" descr="C:\Users\Botany Dept\Desktop\ecosys.jpg"/>
          <p:cNvPicPr>
            <a:picLocks noGrp="1" noChangeAspect="1" noChangeArrowheads="1"/>
          </p:cNvPicPr>
          <p:nvPr>
            <p:ph idx="1"/>
          </p:nvPr>
        </p:nvPicPr>
        <p:blipFill>
          <a:blip r:embed="rId2"/>
          <a:srcRect/>
          <a:stretch>
            <a:fillRect/>
          </a:stretch>
        </p:blipFill>
        <p:spPr bwMode="auto">
          <a:xfrm>
            <a:off x="500034" y="2000240"/>
            <a:ext cx="4143404" cy="4214842"/>
          </a:xfrm>
          <a:prstGeom prst="rect">
            <a:avLst/>
          </a:prstGeom>
          <a:noFill/>
        </p:spPr>
      </p:pic>
      <p:pic>
        <p:nvPicPr>
          <p:cNvPr id="2051" name="Picture 3" descr="C:\Users\Botany Dept\Desktop\diversity of animals.jpg"/>
          <p:cNvPicPr>
            <a:picLocks noChangeAspect="1" noChangeArrowheads="1"/>
          </p:cNvPicPr>
          <p:nvPr/>
        </p:nvPicPr>
        <p:blipFill>
          <a:blip r:embed="rId3"/>
          <a:srcRect/>
          <a:stretch>
            <a:fillRect/>
          </a:stretch>
        </p:blipFill>
        <p:spPr bwMode="auto">
          <a:xfrm>
            <a:off x="4791412" y="2428868"/>
            <a:ext cx="3733470" cy="3824448"/>
          </a:xfrm>
          <a:prstGeom prst="rect">
            <a:avLst/>
          </a:prstGeom>
          <a:noFill/>
        </p:spPr>
      </p:pic>
      <p:sp>
        <p:nvSpPr>
          <p:cNvPr id="6" name="TextBox 5"/>
          <p:cNvSpPr txBox="1"/>
          <p:nvPr/>
        </p:nvSpPr>
        <p:spPr>
          <a:xfrm>
            <a:off x="5429256" y="1928802"/>
            <a:ext cx="2365006" cy="369332"/>
          </a:xfrm>
          <a:prstGeom prst="rect">
            <a:avLst/>
          </a:prstGeom>
          <a:noFill/>
        </p:spPr>
        <p:txBody>
          <a:bodyPr wrap="none" rtlCol="0">
            <a:spAutoFit/>
          </a:bodyPr>
          <a:lstStyle/>
          <a:p>
            <a:r>
              <a:rPr lang="en-US" b="1" dirty="0" smtClean="0">
                <a:solidFill>
                  <a:schemeClr val="accent2">
                    <a:lumMod val="75000"/>
                  </a:schemeClr>
                </a:solidFill>
              </a:rPr>
              <a:t>ECOSYSTEM DIVERSITY</a:t>
            </a:r>
            <a:endParaRPr lang="en-IN" b="1" dirty="0">
              <a:solidFill>
                <a:schemeClr val="accent2">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en-US" b="1" dirty="0" smtClean="0">
                <a:solidFill>
                  <a:srgbClr val="7030A0"/>
                </a:solidFill>
              </a:rPr>
              <a:t>GENETIC DIVERSITY</a:t>
            </a:r>
            <a:endParaRPr lang="en-IN" b="1" dirty="0">
              <a:solidFill>
                <a:srgbClr val="7030A0"/>
              </a:solidFill>
            </a:endParaRPr>
          </a:p>
        </p:txBody>
      </p:sp>
      <p:pic>
        <p:nvPicPr>
          <p:cNvPr id="3075" name="Picture 3" descr="C:\Users\Botany Dept\Desktop\genetic.jpg"/>
          <p:cNvPicPr>
            <a:picLocks noGrp="1" noChangeAspect="1" noChangeArrowheads="1"/>
          </p:cNvPicPr>
          <p:nvPr>
            <p:ph idx="1"/>
          </p:nvPr>
        </p:nvPicPr>
        <p:blipFill>
          <a:blip r:embed="rId2"/>
          <a:srcRect/>
          <a:stretch>
            <a:fillRect/>
          </a:stretch>
        </p:blipFill>
        <p:spPr bwMode="auto">
          <a:xfrm>
            <a:off x="785786" y="1928802"/>
            <a:ext cx="3500462" cy="3929090"/>
          </a:xfrm>
          <a:prstGeom prst="rect">
            <a:avLst/>
          </a:prstGeom>
          <a:noFill/>
        </p:spPr>
      </p:pic>
      <p:pic>
        <p:nvPicPr>
          <p:cNvPr id="1026" name="Picture 2" descr="C:\Users\Botany Dept\Desktop\download (1).jpg"/>
          <p:cNvPicPr>
            <a:picLocks noChangeAspect="1" noChangeArrowheads="1"/>
          </p:cNvPicPr>
          <p:nvPr/>
        </p:nvPicPr>
        <p:blipFill>
          <a:blip r:embed="rId3"/>
          <a:srcRect/>
          <a:stretch>
            <a:fillRect/>
          </a:stretch>
        </p:blipFill>
        <p:spPr bwMode="auto">
          <a:xfrm>
            <a:off x="4786314" y="1928802"/>
            <a:ext cx="3857652" cy="392909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29288"/>
          </a:xfrm>
        </p:spPr>
        <p:style>
          <a:lnRef idx="1">
            <a:schemeClr val="accent2"/>
          </a:lnRef>
          <a:fillRef idx="2">
            <a:schemeClr val="accent2"/>
          </a:fillRef>
          <a:effectRef idx="1">
            <a:schemeClr val="accent2"/>
          </a:effectRef>
          <a:fontRef idx="minor">
            <a:schemeClr val="dk1"/>
          </a:fontRef>
        </p:style>
        <p:txBody>
          <a:bodyPr>
            <a:normAutofit fontScale="47500" lnSpcReduction="20000"/>
          </a:bodyPr>
          <a:lstStyle/>
          <a:p>
            <a:pPr>
              <a:buNone/>
            </a:pPr>
            <a:endParaRPr lang="en-US" sz="2000" dirty="0" smtClean="0"/>
          </a:p>
          <a:p>
            <a:pPr>
              <a:buNone/>
            </a:pPr>
            <a:r>
              <a:rPr lang="en-US" sz="4200" b="1" dirty="0" smtClean="0">
                <a:solidFill>
                  <a:srgbClr val="00B050"/>
                </a:solidFill>
              </a:rPr>
              <a:t>Concepts of Biodiversity:</a:t>
            </a:r>
          </a:p>
          <a:p>
            <a:pPr>
              <a:buNone/>
            </a:pPr>
            <a:endParaRPr lang="en-US" sz="2000" b="1" dirty="0" smtClean="0">
              <a:solidFill>
                <a:srgbClr val="00B050"/>
              </a:solidFill>
            </a:endParaRPr>
          </a:p>
          <a:p>
            <a:pPr>
              <a:buNone/>
            </a:pPr>
            <a:r>
              <a:rPr lang="en-US" sz="3800" dirty="0" smtClean="0"/>
              <a:t>1).Biodiversity is the variety of life on earth.</a:t>
            </a:r>
          </a:p>
          <a:p>
            <a:pPr>
              <a:buNone/>
            </a:pPr>
            <a:endParaRPr lang="en-US" sz="3800" dirty="0" smtClean="0"/>
          </a:p>
          <a:p>
            <a:pPr>
              <a:buNone/>
            </a:pPr>
            <a:r>
              <a:rPr lang="en-US" sz="3800" dirty="0" smtClean="0"/>
              <a:t>2).It is generally described at three levels: Genetic, Species and ecosystem diversities</a:t>
            </a:r>
          </a:p>
          <a:p>
            <a:pPr>
              <a:buNone/>
            </a:pPr>
            <a:endParaRPr lang="en-US" sz="3800" dirty="0" smtClean="0"/>
          </a:p>
          <a:p>
            <a:pPr>
              <a:buNone/>
            </a:pPr>
            <a:r>
              <a:rPr lang="en-US" sz="3800" dirty="0" smtClean="0"/>
              <a:t>3).All life forms that make up diversity, including humans, are ultimately connected to all other life forms and to their physical environment.</a:t>
            </a:r>
          </a:p>
          <a:p>
            <a:pPr>
              <a:buNone/>
            </a:pPr>
            <a:endParaRPr lang="en-US" sz="3800" dirty="0" smtClean="0"/>
          </a:p>
          <a:p>
            <a:pPr>
              <a:buNone/>
            </a:pPr>
            <a:r>
              <a:rPr lang="en-US" sz="3800" dirty="0" smtClean="0"/>
              <a:t>4). No one living element of any ecosystem can survive independent of the others.</a:t>
            </a:r>
          </a:p>
          <a:p>
            <a:pPr>
              <a:buNone/>
            </a:pPr>
            <a:endParaRPr lang="en-US" sz="3800" dirty="0" smtClean="0"/>
          </a:p>
          <a:p>
            <a:pPr>
              <a:buNone/>
            </a:pPr>
            <a:r>
              <a:rPr lang="en-US" sz="3800" dirty="0" smtClean="0"/>
              <a:t>5). Connections among living and non-living elements keep the environment functioning and healthy.</a:t>
            </a:r>
          </a:p>
          <a:p>
            <a:pPr>
              <a:buNone/>
            </a:pPr>
            <a:endParaRPr lang="en-US" sz="3800" dirty="0" smtClean="0"/>
          </a:p>
          <a:p>
            <a:pPr>
              <a:buNone/>
            </a:pPr>
            <a:r>
              <a:rPr lang="en-US" sz="3800" dirty="0" smtClean="0"/>
              <a:t>6). Human impact on the environment directly or indirectly affect the function of other living things and by extension ourselves. </a:t>
            </a:r>
          </a:p>
          <a:p>
            <a:pPr>
              <a:buNone/>
            </a:pPr>
            <a:endParaRPr lang="en-US" sz="2000" dirty="0" smtClean="0"/>
          </a:p>
          <a:p>
            <a:pPr>
              <a:buNone/>
            </a:pPr>
            <a:endParaRPr lang="en-US" dirty="0" smtClean="0"/>
          </a:p>
          <a:p>
            <a:pPr>
              <a:buNone/>
            </a:pPr>
            <a:endParaRPr lang="en-US" dirty="0" smtClean="0"/>
          </a:p>
          <a:p>
            <a:pPr>
              <a:buNone/>
            </a:pPr>
            <a:endParaRPr lang="en-US" dirty="0" smtClean="0"/>
          </a:p>
          <a:p>
            <a:pPr>
              <a:buNone/>
            </a:pPr>
            <a:r>
              <a:rPr lang="en-US" dirty="0" smtClean="0"/>
              <a:t> </a:t>
            </a:r>
            <a:r>
              <a:rPr lang="en-US" sz="2000" dirty="0" smtClean="0"/>
              <a:t> </a:t>
            </a:r>
          </a:p>
          <a:p>
            <a:pPr>
              <a:buNone/>
            </a:pPr>
            <a:endParaRPr lang="en-US" sz="2800" dirty="0" smtClean="0"/>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b="1" dirty="0" smtClean="0">
                <a:solidFill>
                  <a:srgbClr val="0070C0"/>
                </a:solidFill>
              </a:rPr>
              <a:t>SCOPE OF BIODIVERSITY</a:t>
            </a:r>
            <a:endParaRPr lang="en-IN" b="1" dirty="0">
              <a:solidFill>
                <a:srgbClr val="0070C0"/>
              </a:solidFill>
            </a:endParaRPr>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lnSpcReduction="10000"/>
          </a:bodyPr>
          <a:lstStyle/>
          <a:p>
            <a:r>
              <a:rPr lang="en-US" sz="2000" dirty="0" smtClean="0"/>
              <a:t>1). The science of biodiversity is the unifying force to provide a connection within the broad field of biology.</a:t>
            </a:r>
          </a:p>
          <a:p>
            <a:r>
              <a:rPr lang="en-US" sz="2000" dirty="0" smtClean="0"/>
              <a:t>2). Biodiversity is the backbone for agriculture, aquaculture, animal husbandry and forestry. It is host of applied branches of biology. E g: microbiology.</a:t>
            </a:r>
          </a:p>
          <a:p>
            <a:r>
              <a:rPr lang="en-US" sz="2000" dirty="0" smtClean="0"/>
              <a:t>3). Biodiversity stands at the very foundation of development in a rapidly changing world.</a:t>
            </a:r>
          </a:p>
          <a:p>
            <a:r>
              <a:rPr lang="en-US" sz="2000" dirty="0" smtClean="0"/>
              <a:t>4).To satisfy the rapidly growing population basic needs like food, shelter etc. will multiply load on environment.</a:t>
            </a:r>
          </a:p>
          <a:p>
            <a:r>
              <a:rPr lang="en-US" sz="2000" dirty="0" smtClean="0"/>
              <a:t> Green revolution almost achieved its goal in product from agriculture and reached stagnation.</a:t>
            </a:r>
          </a:p>
          <a:p>
            <a:r>
              <a:rPr lang="en-US" sz="2000" dirty="0" smtClean="0"/>
              <a:t>5). At present the fresh water supply is scarce. The uncultivated land is little. Soil quality has already started deteriorating world wide.   </a:t>
            </a:r>
          </a:p>
          <a:p>
            <a:r>
              <a:rPr lang="en-US" sz="2000" dirty="0" smtClean="0"/>
              <a:t>    </a:t>
            </a:r>
            <a:endParaRPr lang="en-IN"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TotalTime>
  <Words>831</Words>
  <Application>Microsoft Office PowerPoint</Application>
  <PresentationFormat>On-screen Show (4:3)</PresentationFormat>
  <Paragraphs>95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PLANT BIODIVERSITY&amp; ITS IMPORTANCE</vt:lpstr>
      <vt:lpstr>INTRODUCTION                                                                                         </vt:lpstr>
      <vt:lpstr>Slide 3</vt:lpstr>
      <vt:lpstr>SPECIES DIVERSITY</vt:lpstr>
      <vt:lpstr>Slide 5</vt:lpstr>
      <vt:lpstr>ECOSYSTEM DIVERSITY</vt:lpstr>
      <vt:lpstr>GENETIC DIVERSITY</vt:lpstr>
      <vt:lpstr>Slide 8</vt:lpstr>
      <vt:lpstr>SCOPE OF BIODIVERSITY</vt:lpstr>
      <vt:lpstr>Slide 10</vt:lpstr>
      <vt:lpstr>GERMPLASM STORE</vt:lpstr>
      <vt:lpstr>Slide 12</vt:lpstr>
      <vt:lpstr>Slide 13</vt:lpstr>
      <vt:lpstr>THANK YOU ALL</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 BIODIVERSITY&amp; ITS IMPORTANCE</dc:title>
  <dc:creator>Botany Dept</dc:creator>
  <cp:lastModifiedBy>Botany Dept</cp:lastModifiedBy>
  <cp:revision>64</cp:revision>
  <dcterms:created xsi:type="dcterms:W3CDTF">2020-12-11T04:35:15Z</dcterms:created>
  <dcterms:modified xsi:type="dcterms:W3CDTF">2020-12-18T05:55:42Z</dcterms:modified>
</cp:coreProperties>
</file>