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80160"/>
            <a:ext cx="533400" cy="228600"/>
          </a:xfrm>
          <a:custGeom>
            <a:avLst/>
            <a:gdLst/>
            <a:ahLst/>
            <a:cxnLst/>
            <a:rect l="l" t="t" r="r" b="b"/>
            <a:pathLst>
              <a:path w="533400" h="228600">
                <a:moveTo>
                  <a:pt x="533400" y="0"/>
                </a:moveTo>
                <a:lnTo>
                  <a:pt x="0" y="0"/>
                </a:lnTo>
                <a:lnTo>
                  <a:pt x="0" y="228600"/>
                </a:lnTo>
                <a:lnTo>
                  <a:pt x="533400" y="228600"/>
                </a:lnTo>
                <a:lnTo>
                  <a:pt x="533400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91312" y="1280160"/>
            <a:ext cx="8552815" cy="228600"/>
          </a:xfrm>
          <a:custGeom>
            <a:avLst/>
            <a:gdLst/>
            <a:ahLst/>
            <a:cxnLst/>
            <a:rect l="l" t="t" r="r" b="b"/>
            <a:pathLst>
              <a:path w="8552815" h="228600">
                <a:moveTo>
                  <a:pt x="8552688" y="0"/>
                </a:moveTo>
                <a:lnTo>
                  <a:pt x="0" y="0"/>
                </a:lnTo>
                <a:lnTo>
                  <a:pt x="0" y="228600"/>
                </a:lnTo>
                <a:lnTo>
                  <a:pt x="8552688" y="228600"/>
                </a:lnTo>
                <a:lnTo>
                  <a:pt x="8552688" y="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1692" y="263093"/>
            <a:ext cx="7760614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75F5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2577" y="1524000"/>
            <a:ext cx="8238845" cy="4185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971540"/>
          </a:xfrm>
          <a:custGeom>
            <a:avLst/>
            <a:gdLst/>
            <a:ahLst/>
            <a:cxnLst/>
            <a:rect l="l" t="t" r="r" b="b"/>
            <a:pathLst>
              <a:path w="9144000" h="5971540">
                <a:moveTo>
                  <a:pt x="0" y="5971032"/>
                </a:moveTo>
                <a:lnTo>
                  <a:pt x="9144000" y="5971032"/>
                </a:lnTo>
                <a:lnTo>
                  <a:pt x="9144000" y="0"/>
                </a:lnTo>
                <a:lnTo>
                  <a:pt x="0" y="0"/>
                </a:lnTo>
                <a:lnTo>
                  <a:pt x="0" y="5971032"/>
                </a:lnTo>
                <a:close/>
              </a:path>
            </a:pathLst>
          </a:custGeom>
          <a:solidFill>
            <a:srgbClr val="775F5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5971032"/>
            <a:ext cx="9144000" cy="887094"/>
            <a:chOff x="0" y="5971032"/>
            <a:chExt cx="9144000" cy="887094"/>
          </a:xfrm>
        </p:grpSpPr>
        <p:sp>
          <p:nvSpPr>
            <p:cNvPr id="4" name="object 4"/>
            <p:cNvSpPr/>
            <p:nvPr/>
          </p:nvSpPr>
          <p:spPr>
            <a:xfrm>
              <a:off x="0" y="5971032"/>
              <a:ext cx="9144000" cy="887094"/>
            </a:xfrm>
            <a:custGeom>
              <a:avLst/>
              <a:gdLst/>
              <a:ahLst/>
              <a:cxnLst/>
              <a:rect l="l" t="t" r="r" b="b"/>
              <a:pathLst>
                <a:path w="9144000" h="887095">
                  <a:moveTo>
                    <a:pt x="9144000" y="0"/>
                  </a:moveTo>
                  <a:lnTo>
                    <a:pt x="0" y="0"/>
                  </a:lnTo>
                  <a:lnTo>
                    <a:pt x="0" y="886968"/>
                  </a:lnTo>
                  <a:lnTo>
                    <a:pt x="9144000" y="88696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053328"/>
              <a:ext cx="2240280" cy="713740"/>
            </a:xfrm>
            <a:custGeom>
              <a:avLst/>
              <a:gdLst/>
              <a:ahLst/>
              <a:cxnLst/>
              <a:rect l="l" t="t" r="r" b="b"/>
              <a:pathLst>
                <a:path w="2240280" h="713740">
                  <a:moveTo>
                    <a:pt x="2240280" y="0"/>
                  </a:moveTo>
                  <a:lnTo>
                    <a:pt x="0" y="0"/>
                  </a:lnTo>
                  <a:lnTo>
                    <a:pt x="0" y="713232"/>
                  </a:lnTo>
                  <a:lnTo>
                    <a:pt x="2240280" y="713232"/>
                  </a:lnTo>
                  <a:lnTo>
                    <a:pt x="2240280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59151" y="6044184"/>
              <a:ext cx="6784975" cy="713740"/>
            </a:xfrm>
            <a:custGeom>
              <a:avLst/>
              <a:gdLst/>
              <a:ahLst/>
              <a:cxnLst/>
              <a:rect l="l" t="t" r="r" b="b"/>
              <a:pathLst>
                <a:path w="6784975" h="713740">
                  <a:moveTo>
                    <a:pt x="6784848" y="0"/>
                  </a:moveTo>
                  <a:lnTo>
                    <a:pt x="0" y="0"/>
                  </a:lnTo>
                  <a:lnTo>
                    <a:pt x="0" y="713231"/>
                  </a:lnTo>
                  <a:lnTo>
                    <a:pt x="6784848" y="713231"/>
                  </a:lnTo>
                  <a:lnTo>
                    <a:pt x="6784848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7200" y="838200"/>
            <a:ext cx="8382000" cy="13792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sz="4400" b="1" spc="-630" dirty="0">
                <a:solidFill>
                  <a:srgbClr val="EBDDC3"/>
                </a:solidFill>
                <a:latin typeface="Arial"/>
                <a:cs typeface="Arial"/>
              </a:rPr>
              <a:t>CH</a:t>
            </a:r>
            <a:r>
              <a:rPr sz="4400" b="1" spc="-575" dirty="0">
                <a:solidFill>
                  <a:srgbClr val="EBDDC3"/>
                </a:solidFill>
                <a:latin typeface="Arial"/>
                <a:cs typeface="Arial"/>
              </a:rPr>
              <a:t>E</a:t>
            </a:r>
            <a:r>
              <a:rPr sz="4400" b="1" spc="-200" dirty="0">
                <a:solidFill>
                  <a:srgbClr val="EBDDC3"/>
                </a:solidFill>
                <a:latin typeface="Arial"/>
                <a:cs typeface="Arial"/>
              </a:rPr>
              <a:t>M</a:t>
            </a:r>
            <a:r>
              <a:rPr sz="4400" b="1" spc="-65" dirty="0">
                <a:solidFill>
                  <a:srgbClr val="EBDDC3"/>
                </a:solidFill>
                <a:latin typeface="Arial"/>
                <a:cs typeface="Arial"/>
              </a:rPr>
              <a:t>I</a:t>
            </a:r>
            <a:r>
              <a:rPr sz="4400" b="1" spc="-720" dirty="0">
                <a:solidFill>
                  <a:srgbClr val="EBDDC3"/>
                </a:solidFill>
                <a:latin typeface="Arial"/>
                <a:cs typeface="Arial"/>
              </a:rPr>
              <a:t>ST</a:t>
            </a:r>
            <a:r>
              <a:rPr sz="4400" b="1" spc="-990" dirty="0">
                <a:solidFill>
                  <a:srgbClr val="EBDDC3"/>
                </a:solidFill>
                <a:latin typeface="Arial"/>
                <a:cs typeface="Arial"/>
              </a:rPr>
              <a:t>R</a:t>
            </a:r>
            <a:r>
              <a:rPr sz="4400" b="1" spc="-375" dirty="0">
                <a:solidFill>
                  <a:srgbClr val="EBDDC3"/>
                </a:solidFill>
                <a:latin typeface="Arial"/>
                <a:cs typeface="Arial"/>
              </a:rPr>
              <a:t>Y</a:t>
            </a:r>
            <a:r>
              <a:rPr sz="4400" b="1" spc="-55" dirty="0">
                <a:solidFill>
                  <a:srgbClr val="EBDDC3"/>
                </a:solidFill>
                <a:latin typeface="Arial"/>
                <a:cs typeface="Arial"/>
              </a:rPr>
              <a:t> </a:t>
            </a:r>
            <a:r>
              <a:rPr sz="4400" b="1" spc="-190">
                <a:solidFill>
                  <a:srgbClr val="EBDDC3"/>
                </a:solidFill>
                <a:latin typeface="Arial"/>
                <a:cs typeface="Arial"/>
              </a:rPr>
              <a:t>O</a:t>
            </a:r>
            <a:r>
              <a:rPr sz="4400" b="1" spc="-585">
                <a:solidFill>
                  <a:srgbClr val="EBDDC3"/>
                </a:solidFill>
                <a:latin typeface="Arial"/>
                <a:cs typeface="Arial"/>
              </a:rPr>
              <a:t>F</a:t>
            </a:r>
            <a:r>
              <a:rPr sz="4400" b="1" spc="-15">
                <a:solidFill>
                  <a:srgbClr val="EBDDC3"/>
                </a:solidFill>
                <a:latin typeface="Arial"/>
                <a:cs typeface="Arial"/>
              </a:rPr>
              <a:t> </a:t>
            </a:r>
            <a:endParaRPr lang="en-US" sz="4400" b="1" spc="-15" dirty="0" smtClean="0">
              <a:solidFill>
                <a:srgbClr val="EBDDC3"/>
              </a:solidFill>
              <a:latin typeface="Arial"/>
              <a:cs typeface="Arial"/>
            </a:endParaRPr>
          </a:p>
          <a:p>
            <a:pPr marR="5080">
              <a:lnSpc>
                <a:spcPct val="100000"/>
              </a:lnSpc>
              <a:spcBef>
                <a:spcPts val="95"/>
              </a:spcBef>
            </a:pPr>
            <a:r>
              <a:rPr lang="en-US" sz="4400" b="1" spc="-395" dirty="0" smtClean="0">
                <a:solidFill>
                  <a:srgbClr val="EBDDC3"/>
                </a:solidFill>
                <a:latin typeface="Arial"/>
                <a:cs typeface="Arial"/>
              </a:rPr>
              <a:t>                           </a:t>
            </a:r>
            <a:r>
              <a:rPr sz="4400" b="1" spc="-395" smtClean="0">
                <a:solidFill>
                  <a:srgbClr val="EBDDC3"/>
                </a:solidFill>
                <a:latin typeface="Arial"/>
                <a:cs typeface="Arial"/>
              </a:rPr>
              <a:t>D</a:t>
            </a:r>
            <a:r>
              <a:rPr sz="4400" b="1" spc="-100" smtClean="0">
                <a:solidFill>
                  <a:srgbClr val="EBDDC3"/>
                </a:solidFill>
                <a:latin typeface="Arial"/>
                <a:cs typeface="Arial"/>
              </a:rPr>
              <a:t>-</a:t>
            </a:r>
            <a:r>
              <a:rPr sz="4400" b="1" spc="-905" smtClean="0">
                <a:solidFill>
                  <a:srgbClr val="EBDDC3"/>
                </a:solidFill>
                <a:latin typeface="Arial"/>
                <a:cs typeface="Arial"/>
              </a:rPr>
              <a:t>B</a:t>
            </a:r>
            <a:r>
              <a:rPr sz="4400" b="1" spc="-819" smtClean="0">
                <a:solidFill>
                  <a:srgbClr val="EBDDC3"/>
                </a:solidFill>
                <a:latin typeface="Arial"/>
                <a:cs typeface="Arial"/>
              </a:rPr>
              <a:t>L</a:t>
            </a:r>
            <a:r>
              <a:rPr sz="4400" b="1" spc="-400" smtClean="0">
                <a:solidFill>
                  <a:srgbClr val="EBDDC3"/>
                </a:solidFill>
                <a:latin typeface="Arial"/>
                <a:cs typeface="Arial"/>
              </a:rPr>
              <a:t>OCK</a:t>
            </a:r>
            <a:r>
              <a:rPr lang="en-US" sz="4400" b="1" spc="-400" dirty="0" smtClean="0">
                <a:solidFill>
                  <a:srgbClr val="EBDDC3"/>
                </a:solidFill>
                <a:latin typeface="Arial"/>
                <a:cs typeface="Arial"/>
              </a:rPr>
              <a:t>  </a:t>
            </a:r>
            <a:r>
              <a:rPr sz="4400" b="1" spc="-635" smtClean="0">
                <a:solidFill>
                  <a:srgbClr val="EBDDC3"/>
                </a:solidFill>
                <a:latin typeface="Arial"/>
                <a:cs typeface="Arial"/>
              </a:rPr>
              <a:t>ELEMENTS</a:t>
            </a:r>
            <a:endParaRPr sz="4400">
              <a:latin typeface="Arial"/>
              <a:cs typeface="Arial"/>
            </a:endParaRPr>
          </a:p>
        </p:txBody>
      </p:sp>
      <p:sp>
        <p:nvSpPr>
          <p:cNvPr id="9" name="Title 7"/>
          <p:cNvSpPr>
            <a:spLocks noGrp="1"/>
          </p:cNvSpPr>
          <p:nvPr/>
        </p:nvSpPr>
        <p:spPr>
          <a:xfrm>
            <a:off x="5108245" y="4313872"/>
            <a:ext cx="3883355" cy="14773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200" b="1" dirty="0" smtClean="0">
                <a:solidFill>
                  <a:srgbClr val="002060"/>
                </a:solidFill>
              </a:rPr>
              <a:t>Dr. N. </a:t>
            </a:r>
            <a:r>
              <a:rPr lang="en-US" sz="3200" b="1" dirty="0" err="1" smtClean="0">
                <a:solidFill>
                  <a:srgbClr val="002060"/>
                </a:solidFill>
              </a:rPr>
              <a:t>Vijaya</a:t>
            </a:r>
            <a:r>
              <a:rPr lang="en-US" sz="3200" b="1" dirty="0" smtClean="0">
                <a:solidFill>
                  <a:srgbClr val="002060"/>
                </a:solidFill>
              </a:rPr>
              <a:t> Kumar</a:t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Lecturer in Chemistry</a:t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3200" b="1" dirty="0" smtClean="0">
                <a:solidFill>
                  <a:srgbClr val="002060"/>
                </a:solidFill>
              </a:rPr>
              <a:t>DNR College (A)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138125"/>
            <a:ext cx="18865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40" dirty="0"/>
              <a:t>Reactivity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54861"/>
            <a:ext cx="8002270" cy="438467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332740" marR="5080" indent="-320040" algn="just">
              <a:lnSpc>
                <a:spcPct val="80000"/>
              </a:lnSpc>
              <a:spcBef>
                <a:spcPts val="63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sz="2200" spc="-275" dirty="0">
                <a:latin typeface="Microsoft Sans Serif"/>
                <a:cs typeface="Microsoft Sans Serif"/>
              </a:rPr>
              <a:t>A</a:t>
            </a:r>
            <a:r>
              <a:rPr sz="2200" spc="-215" dirty="0">
                <a:latin typeface="Microsoft Sans Serif"/>
                <a:cs typeface="Microsoft Sans Serif"/>
              </a:rPr>
              <a:t>s</a:t>
            </a:r>
            <a:r>
              <a:rPr sz="2200" spc="7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w</a:t>
            </a:r>
            <a:r>
              <a:rPr sz="2200" spc="-105" dirty="0">
                <a:latin typeface="Microsoft Sans Serif"/>
                <a:cs typeface="Microsoft Sans Serif"/>
              </a:rPr>
              <a:t>e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g</a:t>
            </a:r>
            <a:r>
              <a:rPr sz="2200" spc="-65" dirty="0">
                <a:latin typeface="Microsoft Sans Serif"/>
                <a:cs typeface="Microsoft Sans Serif"/>
              </a:rPr>
              <a:t>o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125" dirty="0">
                <a:latin typeface="Microsoft Sans Serif"/>
                <a:cs typeface="Microsoft Sans Serif"/>
              </a:rPr>
              <a:t>f</a:t>
            </a:r>
            <a:r>
              <a:rPr sz="2200" spc="-40" dirty="0">
                <a:latin typeface="Microsoft Sans Serif"/>
                <a:cs typeface="Microsoft Sans Serif"/>
              </a:rPr>
              <a:t>r</a:t>
            </a:r>
            <a:r>
              <a:rPr sz="2200" spc="-240" dirty="0">
                <a:latin typeface="Microsoft Sans Serif"/>
                <a:cs typeface="Microsoft Sans Serif"/>
              </a:rPr>
              <a:t>om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top</a:t>
            </a:r>
            <a:r>
              <a:rPr sz="2200" spc="7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lef</a:t>
            </a:r>
            <a:r>
              <a:rPr sz="2200" spc="-10" dirty="0">
                <a:latin typeface="Microsoft Sans Serif"/>
                <a:cs typeface="Microsoft Sans Serif"/>
              </a:rPr>
              <a:t>t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b</a:t>
            </a:r>
            <a:r>
              <a:rPr sz="2200" spc="-55" dirty="0">
                <a:latin typeface="Microsoft Sans Serif"/>
                <a:cs typeface="Microsoft Sans Serif"/>
              </a:rPr>
              <a:t>ot</a:t>
            </a:r>
            <a:r>
              <a:rPr sz="2200" spc="-35" dirty="0">
                <a:latin typeface="Microsoft Sans Serif"/>
                <a:cs typeface="Microsoft Sans Serif"/>
              </a:rPr>
              <a:t>t</a:t>
            </a:r>
            <a:r>
              <a:rPr sz="2200" spc="-240" dirty="0">
                <a:latin typeface="Microsoft Sans Serif"/>
                <a:cs typeface="Microsoft Sans Serif"/>
              </a:rPr>
              <a:t>om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90" dirty="0">
                <a:latin typeface="Microsoft Sans Serif"/>
                <a:cs typeface="Microsoft Sans Serif"/>
              </a:rPr>
              <a:t>igh</a:t>
            </a:r>
            <a:r>
              <a:rPr sz="2200" spc="-55" dirty="0">
                <a:latin typeface="Microsoft Sans Serif"/>
                <a:cs typeface="Microsoft Sans Serif"/>
              </a:rPr>
              <a:t>t</a:t>
            </a:r>
            <a:r>
              <a:rPr sz="2200" spc="85" dirty="0">
                <a:latin typeface="Microsoft Sans Serif"/>
                <a:cs typeface="Microsoft Sans Serif"/>
              </a:rPr>
              <a:t> </a:t>
            </a:r>
            <a:r>
              <a:rPr sz="2200" spc="-270" dirty="0">
                <a:latin typeface="Microsoft Sans Serif"/>
                <a:cs typeface="Microsoft Sans Serif"/>
              </a:rPr>
              <a:t>c</a:t>
            </a:r>
            <a:r>
              <a:rPr sz="2200" spc="-75" dirty="0">
                <a:latin typeface="Microsoft Sans Serif"/>
                <a:cs typeface="Microsoft Sans Serif"/>
              </a:rPr>
              <a:t>o</a:t>
            </a:r>
            <a:r>
              <a:rPr sz="2200" spc="10" dirty="0">
                <a:latin typeface="Microsoft Sans Serif"/>
                <a:cs typeface="Microsoft Sans Serif"/>
              </a:rPr>
              <a:t>r</a:t>
            </a:r>
            <a:r>
              <a:rPr sz="2200" spc="-270" dirty="0">
                <a:latin typeface="Microsoft Sans Serif"/>
                <a:cs typeface="Microsoft Sans Serif"/>
              </a:rPr>
              <a:t>n</a:t>
            </a:r>
            <a:r>
              <a:rPr sz="2200" spc="-60" dirty="0">
                <a:latin typeface="Microsoft Sans Serif"/>
                <a:cs typeface="Microsoft Sans Serif"/>
              </a:rPr>
              <a:t>er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14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6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blo</a:t>
            </a:r>
            <a:r>
              <a:rPr sz="2200" spc="-75" dirty="0">
                <a:latin typeface="Microsoft Sans Serif"/>
                <a:cs typeface="Microsoft Sans Serif"/>
              </a:rPr>
              <a:t>c</a:t>
            </a:r>
            <a:r>
              <a:rPr sz="2200" spc="-145" dirty="0">
                <a:latin typeface="Microsoft Sans Serif"/>
                <a:cs typeface="Microsoft Sans Serif"/>
              </a:rPr>
              <a:t>k</a:t>
            </a:r>
            <a:r>
              <a:rPr sz="2200" spc="-125" dirty="0">
                <a:latin typeface="Microsoft Sans Serif"/>
                <a:cs typeface="Microsoft Sans Serif"/>
              </a:rPr>
              <a:t>,  </a:t>
            </a:r>
            <a:r>
              <a:rPr sz="2200" spc="-100" dirty="0">
                <a:latin typeface="Microsoft Sans Serif"/>
                <a:cs typeface="Microsoft Sans Serif"/>
              </a:rPr>
              <a:t>electronegativities</a:t>
            </a:r>
            <a:r>
              <a:rPr sz="2200" spc="-9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generally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increase,</a:t>
            </a:r>
            <a:r>
              <a:rPr sz="2200" spc="-15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densities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-85" dirty="0">
                <a:latin typeface="Microsoft Sans Serif"/>
                <a:cs typeface="Microsoft Sans Serif"/>
              </a:rPr>
              <a:t> electrical</a:t>
            </a:r>
            <a:r>
              <a:rPr sz="2200" spc="-8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 </a:t>
            </a:r>
            <a:r>
              <a:rPr sz="2200" spc="-8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thermal</a:t>
            </a:r>
            <a:r>
              <a:rPr sz="2200" spc="-10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conductivities</a:t>
            </a:r>
            <a:r>
              <a:rPr sz="2200" spc="-135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increase,</a:t>
            </a:r>
            <a:r>
              <a:rPr sz="2200" spc="-15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-8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enthalpies</a:t>
            </a:r>
            <a:r>
              <a:rPr sz="2200" spc="-12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00" dirty="0">
                <a:latin typeface="Microsoft Sans Serif"/>
                <a:cs typeface="Microsoft Sans Serif"/>
              </a:rPr>
              <a:t>hydration</a:t>
            </a:r>
            <a:r>
              <a:rPr sz="2200" spc="-9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2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metal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cations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decrease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magnitude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Font typeface="Wingdings"/>
              <a:buChar char=""/>
            </a:pPr>
            <a:endParaRPr sz="3050">
              <a:latin typeface="Microsoft Sans Serif"/>
              <a:cs typeface="Microsoft Sans Serif"/>
            </a:endParaRPr>
          </a:p>
          <a:p>
            <a:pPr marL="332740" marR="8890" indent="-320040" algn="just">
              <a:lnSpc>
                <a:spcPct val="80000"/>
              </a:lnSpc>
              <a:spcBef>
                <a:spcPts val="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408940" algn="l"/>
              </a:tabLst>
            </a:pPr>
            <a:r>
              <a:rPr dirty="0"/>
              <a:t>	</a:t>
            </a:r>
            <a:r>
              <a:rPr sz="2200" spc="-180" dirty="0">
                <a:latin typeface="Microsoft Sans Serif"/>
                <a:cs typeface="Microsoft Sans Serif"/>
              </a:rPr>
              <a:t>Consistent </a:t>
            </a:r>
            <a:r>
              <a:rPr sz="2200" spc="-110" dirty="0">
                <a:latin typeface="Microsoft Sans Serif"/>
                <a:cs typeface="Microsoft Sans Serif"/>
              </a:rPr>
              <a:t>with </a:t>
            </a:r>
            <a:r>
              <a:rPr sz="2200" spc="-160" dirty="0">
                <a:latin typeface="Microsoft Sans Serif"/>
                <a:cs typeface="Microsoft Sans Serif"/>
              </a:rPr>
              <a:t>this </a:t>
            </a:r>
            <a:r>
              <a:rPr sz="2200" spc="-90" dirty="0">
                <a:latin typeface="Microsoft Sans Serif"/>
                <a:cs typeface="Microsoft Sans Serif"/>
              </a:rPr>
              <a:t>trend,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10" dirty="0">
                <a:latin typeface="Microsoft Sans Serif"/>
                <a:cs typeface="Microsoft Sans Serif"/>
              </a:rPr>
              <a:t>transition </a:t>
            </a:r>
            <a:r>
              <a:rPr sz="2200" spc="-150" dirty="0">
                <a:latin typeface="Microsoft Sans Serif"/>
                <a:cs typeface="Microsoft Sans Serif"/>
              </a:rPr>
              <a:t>metals </a:t>
            </a:r>
            <a:r>
              <a:rPr sz="2200" spc="-165" dirty="0">
                <a:latin typeface="Microsoft Sans Serif"/>
                <a:cs typeface="Microsoft Sans Serif"/>
              </a:rPr>
              <a:t>become </a:t>
            </a:r>
            <a:r>
              <a:rPr sz="2200" spc="-70" dirty="0">
                <a:latin typeface="Microsoft Sans Serif"/>
                <a:cs typeface="Microsoft Sans Serif"/>
              </a:rPr>
              <a:t>steadily </a:t>
            </a:r>
            <a:r>
              <a:rPr sz="2200" spc="-220" dirty="0">
                <a:latin typeface="Microsoft Sans Serif"/>
                <a:cs typeface="Microsoft Sans Serif"/>
              </a:rPr>
              <a:t>less </a:t>
            </a:r>
            <a:r>
              <a:rPr sz="2200" spc="-21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reactive and </a:t>
            </a:r>
            <a:r>
              <a:rPr sz="2200" spc="-155" dirty="0">
                <a:latin typeface="Microsoft Sans Serif"/>
                <a:cs typeface="Microsoft Sans Serif"/>
              </a:rPr>
              <a:t>more</a:t>
            </a:r>
            <a:r>
              <a:rPr sz="2200" spc="270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“noble”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30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character </a:t>
            </a:r>
            <a:r>
              <a:rPr sz="2200" spc="-100" dirty="0">
                <a:latin typeface="Microsoft Sans Serif"/>
                <a:cs typeface="Microsoft Sans Serif"/>
              </a:rPr>
              <a:t>from </a:t>
            </a:r>
            <a:r>
              <a:rPr sz="2200" spc="-15" dirty="0">
                <a:latin typeface="Microsoft Sans Serif"/>
                <a:cs typeface="Microsoft Sans Serif"/>
              </a:rPr>
              <a:t>left </a:t>
            </a:r>
            <a:r>
              <a:rPr sz="2200" spc="-70" dirty="0">
                <a:latin typeface="Microsoft Sans Serif"/>
                <a:cs typeface="Microsoft Sans Serif"/>
              </a:rPr>
              <a:t>to </a:t>
            </a:r>
            <a:r>
              <a:rPr sz="2200" spc="-55" dirty="0">
                <a:latin typeface="Microsoft Sans Serif"/>
                <a:cs typeface="Microsoft Sans Serif"/>
              </a:rPr>
              <a:t>right </a:t>
            </a:r>
            <a:r>
              <a:rPr sz="2200" spc="-195" dirty="0">
                <a:latin typeface="Microsoft Sans Serif"/>
                <a:cs typeface="Microsoft Sans Serif"/>
              </a:rPr>
              <a:t>across</a:t>
            </a:r>
            <a:r>
              <a:rPr sz="2200" spc="19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 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row.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D8046"/>
              </a:buClr>
              <a:buFont typeface="Wingdings"/>
              <a:buChar char=""/>
            </a:pPr>
            <a:endParaRPr sz="2650">
              <a:latin typeface="Microsoft Sans Serif"/>
              <a:cs typeface="Microsoft Sans Serif"/>
            </a:endParaRPr>
          </a:p>
          <a:p>
            <a:pPr marL="332740" indent="-320040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160" dirty="0">
                <a:latin typeface="Microsoft Sans Serif"/>
                <a:cs typeface="Microsoft Sans Serif"/>
              </a:rPr>
              <a:t>Most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16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8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react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with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mineral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acids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liberate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ts val="2375"/>
              </a:lnSpc>
            </a:pPr>
            <a:r>
              <a:rPr sz="2200" spc="-320" dirty="0">
                <a:latin typeface="Microsoft Sans Serif"/>
                <a:cs typeface="Microsoft Sans Serif"/>
              </a:rPr>
              <a:t>h</a:t>
            </a:r>
            <a:r>
              <a:rPr sz="2200" spc="-95" dirty="0">
                <a:latin typeface="Microsoft Sans Serif"/>
                <a:cs typeface="Microsoft Sans Serif"/>
              </a:rPr>
              <a:t>y</a:t>
            </a:r>
            <a:r>
              <a:rPr sz="2200" spc="-5" dirty="0">
                <a:latin typeface="Microsoft Sans Serif"/>
                <a:cs typeface="Microsoft Sans Serif"/>
              </a:rPr>
              <a:t>d</a:t>
            </a:r>
            <a:r>
              <a:rPr sz="2200" spc="-40" dirty="0">
                <a:latin typeface="Microsoft Sans Serif"/>
                <a:cs typeface="Microsoft Sans Serif"/>
              </a:rPr>
              <a:t>r</a:t>
            </a:r>
            <a:r>
              <a:rPr sz="2200" spc="-65" dirty="0">
                <a:latin typeface="Microsoft Sans Serif"/>
                <a:cs typeface="Microsoft Sans Serif"/>
              </a:rPr>
              <a:t>o</a:t>
            </a:r>
            <a:r>
              <a:rPr sz="2200" spc="-114" dirty="0">
                <a:latin typeface="Microsoft Sans Serif"/>
                <a:cs typeface="Microsoft Sans Serif"/>
              </a:rPr>
              <a:t>g</a:t>
            </a:r>
            <a:r>
              <a:rPr sz="2200" spc="-190" dirty="0">
                <a:latin typeface="Microsoft Sans Serif"/>
                <a:cs typeface="Microsoft Sans Serif"/>
              </a:rPr>
              <a:t>en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g</a:t>
            </a:r>
            <a:r>
              <a:rPr sz="2200" spc="-185" dirty="0">
                <a:latin typeface="Microsoft Sans Serif"/>
                <a:cs typeface="Microsoft Sans Serif"/>
              </a:rPr>
              <a:t>as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332740" indent="-320040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220" dirty="0">
                <a:latin typeface="Microsoft Sans Serif"/>
                <a:cs typeface="Microsoft Sans Serif"/>
              </a:rPr>
              <a:t>They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are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mostly</a:t>
            </a:r>
            <a:r>
              <a:rPr sz="2200" spc="15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having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high</a:t>
            </a:r>
            <a:r>
              <a:rPr sz="2200" spc="15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ionization</a:t>
            </a:r>
            <a:r>
              <a:rPr sz="2200" spc="15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potential</a:t>
            </a:r>
            <a:r>
              <a:rPr sz="2200" spc="15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are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15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general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ts val="2375"/>
              </a:lnSpc>
            </a:pPr>
            <a:r>
              <a:rPr sz="2200" spc="-215" dirty="0">
                <a:latin typeface="Microsoft Sans Serif"/>
                <a:cs typeface="Microsoft Sans Serif"/>
              </a:rPr>
              <a:t>les</a:t>
            </a:r>
            <a:r>
              <a:rPr sz="2200" spc="-245" dirty="0">
                <a:latin typeface="Microsoft Sans Serif"/>
                <a:cs typeface="Microsoft Sans Serif"/>
              </a:rPr>
              <a:t>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95" dirty="0">
                <a:latin typeface="Microsoft Sans Serif"/>
                <a:cs typeface="Microsoft Sans Serif"/>
              </a:rPr>
              <a:t>eact</a:t>
            </a:r>
            <a:r>
              <a:rPr sz="2200" spc="-55" dirty="0">
                <a:latin typeface="Microsoft Sans Serif"/>
                <a:cs typeface="Microsoft Sans Serif"/>
              </a:rPr>
              <a:t>i</a:t>
            </a:r>
            <a:r>
              <a:rPr sz="2200" spc="-195" dirty="0">
                <a:latin typeface="Microsoft Sans Serif"/>
                <a:cs typeface="Microsoft Sans Serif"/>
              </a:rPr>
              <a:t>v</a:t>
            </a:r>
            <a:r>
              <a:rPr sz="2200" spc="-140" dirty="0">
                <a:latin typeface="Microsoft Sans Serif"/>
                <a:cs typeface="Microsoft Sans Serif"/>
              </a:rPr>
              <a:t>e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31972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15" dirty="0"/>
              <a:t>C</a:t>
            </a:r>
            <a:r>
              <a:rPr sz="3600" spc="-45" dirty="0"/>
              <a:t>a</a:t>
            </a:r>
            <a:r>
              <a:rPr sz="3600" spc="-200" dirty="0"/>
              <a:t>talytic</a:t>
            </a:r>
            <a:r>
              <a:rPr sz="3600" spc="-45" dirty="0"/>
              <a:t> </a:t>
            </a:r>
            <a:r>
              <a:rPr sz="3600" spc="-325" dirty="0"/>
              <a:t>a</a:t>
            </a:r>
            <a:r>
              <a:rPr sz="3600" spc="-320" dirty="0"/>
              <a:t>c</a:t>
            </a:r>
            <a:r>
              <a:rPr sz="3600" spc="-140" dirty="0"/>
              <a:t>tivity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70101"/>
            <a:ext cx="7994015" cy="73914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32740" marR="5080" indent="-320040" algn="just">
              <a:lnSpc>
                <a:spcPct val="80000"/>
              </a:lnSpc>
              <a:spcBef>
                <a:spcPts val="5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1800" spc="-210" dirty="0">
                <a:latin typeface="Microsoft Sans Serif"/>
                <a:cs typeface="Microsoft Sans Serif"/>
              </a:rPr>
              <a:t>The</a:t>
            </a:r>
            <a:r>
              <a:rPr sz="1800" spc="-204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rate </a:t>
            </a:r>
            <a:r>
              <a:rPr sz="1800" dirty="0">
                <a:latin typeface="Microsoft Sans Serif"/>
                <a:cs typeface="Microsoft Sans Serif"/>
              </a:rPr>
              <a:t>of </a:t>
            </a:r>
            <a:r>
              <a:rPr sz="1800" spc="-130" dirty="0">
                <a:latin typeface="Microsoft Sans Serif"/>
                <a:cs typeface="Microsoft Sans Serif"/>
              </a:rPr>
              <a:t>chemical </a:t>
            </a:r>
            <a:r>
              <a:rPr sz="1800" spc="-85" dirty="0">
                <a:latin typeface="Microsoft Sans Serif"/>
                <a:cs typeface="Microsoft Sans Serif"/>
              </a:rPr>
              <a:t>reaction </a:t>
            </a:r>
            <a:r>
              <a:rPr sz="1800" spc="-125" dirty="0">
                <a:latin typeface="Microsoft Sans Serif"/>
                <a:cs typeface="Microsoft Sans Serif"/>
              </a:rPr>
              <a:t>increase</a:t>
            </a:r>
            <a:r>
              <a:rPr sz="1800" spc="-120" dirty="0">
                <a:latin typeface="Microsoft Sans Serif"/>
                <a:cs typeface="Microsoft Sans Serif"/>
              </a:rPr>
              <a:t> </a:t>
            </a:r>
            <a:r>
              <a:rPr sz="1800" spc="-60" dirty="0">
                <a:latin typeface="Microsoft Sans Serif"/>
                <a:cs typeface="Microsoft Sans Serif"/>
              </a:rPr>
              <a:t>by </a:t>
            </a:r>
            <a:r>
              <a:rPr sz="1800" spc="-110" dirty="0">
                <a:latin typeface="Microsoft Sans Serif"/>
                <a:cs typeface="Microsoft Sans Serif"/>
              </a:rPr>
              <a:t>decrease </a:t>
            </a:r>
            <a:r>
              <a:rPr sz="1800" spc="-125" dirty="0">
                <a:latin typeface="Microsoft Sans Serif"/>
                <a:cs typeface="Microsoft Sans Serif"/>
              </a:rPr>
              <a:t>in</a:t>
            </a:r>
            <a:r>
              <a:rPr sz="1800" spc="-120" dirty="0">
                <a:latin typeface="Microsoft Sans Serif"/>
                <a:cs typeface="Microsoft Sans Serif"/>
              </a:rPr>
              <a:t> </a:t>
            </a:r>
            <a:r>
              <a:rPr sz="1800" spc="-85" dirty="0">
                <a:latin typeface="Microsoft Sans Serif"/>
                <a:cs typeface="Microsoft Sans Serif"/>
              </a:rPr>
              <a:t>energy </a:t>
            </a:r>
            <a:r>
              <a:rPr sz="1800" dirty="0">
                <a:latin typeface="Microsoft Sans Serif"/>
                <a:cs typeface="Microsoft Sans Serif"/>
              </a:rPr>
              <a:t>of </a:t>
            </a:r>
            <a:r>
              <a:rPr sz="1800" spc="-80" dirty="0">
                <a:latin typeface="Microsoft Sans Serif"/>
                <a:cs typeface="Microsoft Sans Serif"/>
              </a:rPr>
              <a:t>activation </a:t>
            </a:r>
            <a:r>
              <a:rPr sz="1800" dirty="0">
                <a:latin typeface="Microsoft Sans Serif"/>
                <a:cs typeface="Microsoft Sans Serif"/>
              </a:rPr>
              <a:t>of </a:t>
            </a:r>
            <a:r>
              <a:rPr sz="1800" spc="-114" dirty="0">
                <a:latin typeface="Microsoft Sans Serif"/>
                <a:cs typeface="Microsoft Sans Serif"/>
              </a:rPr>
              <a:t>the 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reactant.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215" dirty="0">
                <a:latin typeface="Microsoft Sans Serif"/>
                <a:cs typeface="Microsoft Sans Serif"/>
              </a:rPr>
              <a:t>This</a:t>
            </a:r>
            <a:r>
              <a:rPr sz="1800" spc="-210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decrease</a:t>
            </a:r>
            <a:r>
              <a:rPr sz="1800" spc="-105" dirty="0">
                <a:latin typeface="Microsoft Sans Serif"/>
                <a:cs typeface="Microsoft Sans Serif"/>
              </a:rPr>
              <a:t> </a:t>
            </a:r>
            <a:r>
              <a:rPr sz="1800" spc="-170" dirty="0">
                <a:latin typeface="Microsoft Sans Serif"/>
                <a:cs typeface="Microsoft Sans Serif"/>
              </a:rPr>
              <a:t>is</a:t>
            </a:r>
            <a:r>
              <a:rPr sz="1800" spc="-165" dirty="0">
                <a:latin typeface="Microsoft Sans Serif"/>
                <a:cs typeface="Microsoft Sans Serif"/>
              </a:rPr>
              <a:t> </a:t>
            </a:r>
            <a:r>
              <a:rPr sz="1800" spc="-150" dirty="0">
                <a:latin typeface="Microsoft Sans Serif"/>
                <a:cs typeface="Microsoft Sans Serif"/>
              </a:rPr>
              <a:t>caused</a:t>
            </a:r>
            <a:r>
              <a:rPr sz="1800" spc="-145" dirty="0">
                <a:latin typeface="Microsoft Sans Serif"/>
                <a:cs typeface="Microsoft Sans Serif"/>
              </a:rPr>
              <a:t> </a:t>
            </a:r>
            <a:r>
              <a:rPr sz="1800" spc="-60" dirty="0">
                <a:latin typeface="Microsoft Sans Serif"/>
                <a:cs typeface="Microsoft Sans Serif"/>
              </a:rPr>
              <a:t>by</a:t>
            </a:r>
            <a:r>
              <a:rPr sz="1800" spc="-55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catalyst,</a:t>
            </a:r>
            <a:r>
              <a:rPr sz="1800" spc="-75" dirty="0">
                <a:latin typeface="Microsoft Sans Serif"/>
                <a:cs typeface="Microsoft Sans Serif"/>
              </a:rPr>
              <a:t> </a:t>
            </a:r>
            <a:r>
              <a:rPr sz="1800" spc="-30" dirty="0">
                <a:latin typeface="Microsoft Sans Serif"/>
                <a:cs typeface="Microsoft Sans Serif"/>
              </a:rPr>
              <a:t>probably </a:t>
            </a:r>
            <a:r>
              <a:rPr sz="1800" spc="-55" dirty="0">
                <a:latin typeface="Microsoft Sans Serif"/>
                <a:cs typeface="Microsoft Sans Serif"/>
              </a:rPr>
              <a:t>altering</a:t>
            </a:r>
            <a:r>
              <a:rPr sz="1800" spc="-50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70" dirty="0">
                <a:latin typeface="Microsoft Sans Serif"/>
                <a:cs typeface="Microsoft Sans Serif"/>
              </a:rPr>
              <a:t>path</a:t>
            </a:r>
            <a:r>
              <a:rPr sz="1800" spc="-65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of 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reaction.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692" y="3859733"/>
            <a:ext cx="8001634" cy="1794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indent="-320040" algn="just">
              <a:lnSpc>
                <a:spcPts val="1945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1800" spc="-185" dirty="0">
                <a:latin typeface="Microsoft Sans Serif"/>
                <a:cs typeface="Microsoft Sans Serif"/>
              </a:rPr>
              <a:t>Bonds</a:t>
            </a:r>
            <a:r>
              <a:rPr sz="1800" spc="340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are</a:t>
            </a:r>
            <a:r>
              <a:rPr sz="1800" spc="345" dirty="0">
                <a:latin typeface="Microsoft Sans Serif"/>
                <a:cs typeface="Microsoft Sans Serif"/>
              </a:rPr>
              <a:t> </a:t>
            </a:r>
            <a:r>
              <a:rPr sz="1800" spc="-70" dirty="0">
                <a:latin typeface="Microsoft Sans Serif"/>
                <a:cs typeface="Microsoft Sans Serif"/>
              </a:rPr>
              <a:t>formed</a:t>
            </a:r>
            <a:r>
              <a:rPr sz="1800" spc="325" dirty="0">
                <a:latin typeface="Microsoft Sans Serif"/>
                <a:cs typeface="Microsoft Sans Serif"/>
              </a:rPr>
              <a:t> </a:t>
            </a:r>
            <a:r>
              <a:rPr sz="1800" spc="-100" dirty="0">
                <a:latin typeface="Microsoft Sans Serif"/>
                <a:cs typeface="Microsoft Sans Serif"/>
              </a:rPr>
              <a:t>between</a:t>
            </a:r>
            <a:r>
              <a:rPr sz="1800" spc="345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reactant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spc="-150" dirty="0">
                <a:latin typeface="Microsoft Sans Serif"/>
                <a:cs typeface="Microsoft Sans Serif"/>
              </a:rPr>
              <a:t>molecules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and</a:t>
            </a:r>
            <a:r>
              <a:rPr sz="1800" spc="325" dirty="0">
                <a:latin typeface="Microsoft Sans Serif"/>
                <a:cs typeface="Microsoft Sans Serif"/>
              </a:rPr>
              <a:t> </a:t>
            </a:r>
            <a:r>
              <a:rPr sz="1800" spc="-150" dirty="0">
                <a:latin typeface="Microsoft Sans Serif"/>
                <a:cs typeface="Microsoft Sans Serif"/>
              </a:rPr>
              <a:t>atoms</a:t>
            </a:r>
            <a:r>
              <a:rPr sz="1800" spc="340" dirty="0">
                <a:latin typeface="Microsoft Sans Serif"/>
                <a:cs typeface="Microsoft Sans Serif"/>
              </a:rPr>
              <a:t> </a:t>
            </a:r>
            <a:r>
              <a:rPr sz="1800" spc="-155" dirty="0">
                <a:latin typeface="Microsoft Sans Serif"/>
                <a:cs typeface="Microsoft Sans Serif"/>
              </a:rPr>
              <a:t>on</a:t>
            </a:r>
            <a:r>
              <a:rPr sz="1800" spc="335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spc="-105" dirty="0">
                <a:latin typeface="Microsoft Sans Serif"/>
                <a:cs typeface="Microsoft Sans Serif"/>
              </a:rPr>
              <a:t>surface</a:t>
            </a:r>
            <a:r>
              <a:rPr sz="1800" spc="35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of</a:t>
            </a:r>
            <a:r>
              <a:rPr sz="1800" spc="380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endParaRPr sz="1800">
              <a:latin typeface="Microsoft Sans Serif"/>
              <a:cs typeface="Microsoft Sans Serif"/>
            </a:endParaRPr>
          </a:p>
          <a:p>
            <a:pPr marL="332740" algn="just">
              <a:lnSpc>
                <a:spcPts val="1945"/>
              </a:lnSpc>
            </a:pPr>
            <a:r>
              <a:rPr sz="1800" spc="-75" dirty="0">
                <a:latin typeface="Microsoft Sans Serif"/>
                <a:cs typeface="Microsoft Sans Serif"/>
              </a:rPr>
              <a:t>catalyst</a:t>
            </a:r>
            <a:r>
              <a:rPr sz="1800" spc="50" dirty="0">
                <a:latin typeface="Microsoft Sans Serif"/>
                <a:cs typeface="Microsoft Sans Serif"/>
              </a:rPr>
              <a:t> </a:t>
            </a:r>
            <a:r>
              <a:rPr sz="1800" spc="-65" dirty="0">
                <a:latin typeface="Microsoft Sans Serif"/>
                <a:cs typeface="Microsoft Sans Serif"/>
              </a:rPr>
              <a:t>(first</a:t>
            </a:r>
            <a:r>
              <a:rPr sz="1800" spc="45" dirty="0">
                <a:latin typeface="Microsoft Sans Serif"/>
                <a:cs typeface="Microsoft Sans Serif"/>
              </a:rPr>
              <a:t> </a:t>
            </a:r>
            <a:r>
              <a:rPr sz="1800" spc="-105" dirty="0">
                <a:latin typeface="Microsoft Sans Serif"/>
                <a:cs typeface="Microsoft Sans Serif"/>
              </a:rPr>
              <a:t>row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spc="-100" dirty="0">
                <a:latin typeface="Microsoft Sans Serif"/>
                <a:cs typeface="Microsoft Sans Serif"/>
              </a:rPr>
              <a:t>transition</a:t>
            </a:r>
            <a:r>
              <a:rPr sz="1800" spc="85" dirty="0">
                <a:latin typeface="Microsoft Sans Serif"/>
                <a:cs typeface="Microsoft Sans Serif"/>
              </a:rPr>
              <a:t> </a:t>
            </a:r>
            <a:r>
              <a:rPr sz="1800" spc="-130" dirty="0">
                <a:latin typeface="Microsoft Sans Serif"/>
                <a:cs typeface="Microsoft Sans Serif"/>
              </a:rPr>
              <a:t>metals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229" dirty="0">
                <a:latin typeface="Microsoft Sans Serif"/>
                <a:cs typeface="Microsoft Sans Serif"/>
              </a:rPr>
              <a:t>uses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3d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and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120" dirty="0">
                <a:latin typeface="Microsoft Sans Serif"/>
                <a:cs typeface="Microsoft Sans Serif"/>
              </a:rPr>
              <a:t>4s-electrons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for</a:t>
            </a:r>
            <a:r>
              <a:rPr sz="1800" spc="30" dirty="0">
                <a:latin typeface="Microsoft Sans Serif"/>
                <a:cs typeface="Microsoft Sans Serif"/>
              </a:rPr>
              <a:t> </a:t>
            </a:r>
            <a:r>
              <a:rPr sz="1800" spc="-95" dirty="0">
                <a:latin typeface="Microsoft Sans Serif"/>
                <a:cs typeface="Microsoft Sans Serif"/>
              </a:rPr>
              <a:t>bonding).</a:t>
            </a:r>
            <a:endParaRPr sz="18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ts val="1945"/>
              </a:lnSpc>
              <a:spcBef>
                <a:spcPts val="26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2740" algn="l"/>
              </a:tabLst>
            </a:pPr>
            <a:r>
              <a:rPr sz="1800" spc="-215" dirty="0">
                <a:latin typeface="Microsoft Sans Serif"/>
                <a:cs typeface="Microsoft Sans Serif"/>
              </a:rPr>
              <a:t>This</a:t>
            </a:r>
            <a:r>
              <a:rPr sz="1800" spc="440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results</a:t>
            </a:r>
            <a:r>
              <a:rPr sz="1800" spc="440" dirty="0">
                <a:latin typeface="Microsoft Sans Serif"/>
                <a:cs typeface="Microsoft Sans Serif"/>
              </a:rPr>
              <a:t> </a:t>
            </a:r>
            <a:r>
              <a:rPr sz="1800" spc="-120" dirty="0">
                <a:latin typeface="Microsoft Sans Serif"/>
                <a:cs typeface="Microsoft Sans Serif"/>
              </a:rPr>
              <a:t>in</a:t>
            </a:r>
            <a:r>
              <a:rPr sz="1800" spc="440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455" dirty="0">
                <a:latin typeface="Microsoft Sans Serif"/>
                <a:cs typeface="Microsoft Sans Serif"/>
              </a:rPr>
              <a:t> </a:t>
            </a:r>
            <a:r>
              <a:rPr sz="1800" spc="-75" dirty="0">
                <a:latin typeface="Microsoft Sans Serif"/>
                <a:cs typeface="Microsoft Sans Serif"/>
              </a:rPr>
              <a:t>formation</a:t>
            </a:r>
            <a:r>
              <a:rPr sz="1800" spc="425" dirty="0">
                <a:latin typeface="Microsoft Sans Serif"/>
                <a:cs typeface="Microsoft Sans Serif"/>
              </a:rPr>
              <a:t> </a:t>
            </a:r>
            <a:r>
              <a:rPr sz="1800" dirty="0">
                <a:latin typeface="Microsoft Sans Serif"/>
                <a:cs typeface="Microsoft Sans Serif"/>
              </a:rPr>
              <a:t>of</a:t>
            </a:r>
            <a:r>
              <a:rPr sz="1800" spc="465" dirty="0">
                <a:latin typeface="Microsoft Sans Serif"/>
                <a:cs typeface="Microsoft Sans Serif"/>
              </a:rPr>
              <a:t> </a:t>
            </a:r>
            <a:r>
              <a:rPr sz="1800" spc="-85" dirty="0">
                <a:latin typeface="Microsoft Sans Serif"/>
                <a:cs typeface="Microsoft Sans Serif"/>
              </a:rPr>
              <a:t>reaction</a:t>
            </a:r>
            <a:r>
              <a:rPr sz="1800" spc="445" dirty="0">
                <a:latin typeface="Microsoft Sans Serif"/>
                <a:cs typeface="Microsoft Sans Serif"/>
              </a:rPr>
              <a:t> </a:t>
            </a:r>
            <a:r>
              <a:rPr sz="1800" spc="-95" dirty="0">
                <a:latin typeface="Microsoft Sans Serif"/>
                <a:cs typeface="Microsoft Sans Serif"/>
              </a:rPr>
              <a:t>intermediates</a:t>
            </a:r>
            <a:r>
              <a:rPr sz="1800" spc="450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which</a:t>
            </a:r>
            <a:r>
              <a:rPr sz="1800" spc="420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provides</a:t>
            </a:r>
            <a:r>
              <a:rPr sz="1800" spc="445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450" dirty="0">
                <a:latin typeface="Microsoft Sans Serif"/>
                <a:cs typeface="Microsoft Sans Serif"/>
              </a:rPr>
              <a:t> </a:t>
            </a:r>
            <a:r>
              <a:rPr sz="1800" spc="-85" dirty="0">
                <a:latin typeface="Microsoft Sans Serif"/>
                <a:cs typeface="Microsoft Sans Serif"/>
              </a:rPr>
              <a:t>lower</a:t>
            </a:r>
            <a:endParaRPr sz="1800">
              <a:latin typeface="Microsoft Sans Serif"/>
              <a:cs typeface="Microsoft Sans Serif"/>
            </a:endParaRPr>
          </a:p>
          <a:p>
            <a:pPr marL="332740" algn="just">
              <a:lnSpc>
                <a:spcPts val="1945"/>
              </a:lnSpc>
            </a:pPr>
            <a:r>
              <a:rPr sz="1800" spc="-85" dirty="0">
                <a:latin typeface="Microsoft Sans Serif"/>
                <a:cs typeface="Microsoft Sans Serif"/>
              </a:rPr>
              <a:t>activation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energy</a:t>
            </a:r>
            <a:r>
              <a:rPr sz="1800" spc="20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and</a:t>
            </a:r>
            <a:r>
              <a:rPr sz="1800" spc="25" dirty="0">
                <a:latin typeface="Microsoft Sans Serif"/>
                <a:cs typeface="Microsoft Sans Serif"/>
              </a:rPr>
              <a:t> </a:t>
            </a:r>
            <a:r>
              <a:rPr sz="1800" spc="-75" dirty="0">
                <a:latin typeface="Microsoft Sans Serif"/>
                <a:cs typeface="Microsoft Sans Serif"/>
              </a:rPr>
              <a:t>therefore,</a:t>
            </a:r>
            <a:r>
              <a:rPr sz="1800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increases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rate</a:t>
            </a:r>
            <a:r>
              <a:rPr sz="1800" spc="40" dirty="0">
                <a:latin typeface="Microsoft Sans Serif"/>
                <a:cs typeface="Microsoft Sans Serif"/>
              </a:rPr>
              <a:t> </a:t>
            </a:r>
            <a:r>
              <a:rPr sz="1800" spc="5" dirty="0">
                <a:latin typeface="Microsoft Sans Serif"/>
                <a:cs typeface="Microsoft Sans Serif"/>
              </a:rPr>
              <a:t>of</a:t>
            </a:r>
            <a:r>
              <a:rPr sz="1800" spc="55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reaction.</a:t>
            </a:r>
            <a:endParaRPr sz="1800">
              <a:latin typeface="Microsoft Sans Serif"/>
              <a:cs typeface="Microsoft Sans Serif"/>
            </a:endParaRPr>
          </a:p>
          <a:p>
            <a:pPr marL="332740" marR="6350" indent="-320040" algn="just">
              <a:lnSpc>
                <a:spcPts val="1730"/>
              </a:lnSpc>
              <a:spcBef>
                <a:spcPts val="68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96875" algn="l"/>
              </a:tabLst>
            </a:pPr>
            <a:r>
              <a:rPr dirty="0"/>
              <a:t>	</a:t>
            </a:r>
            <a:r>
              <a:rPr sz="1800" spc="-210" dirty="0">
                <a:latin typeface="Microsoft Sans Serif"/>
                <a:cs typeface="Microsoft Sans Serif"/>
              </a:rPr>
              <a:t>These</a:t>
            </a:r>
            <a:r>
              <a:rPr sz="1800" spc="-204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reaction </a:t>
            </a:r>
            <a:r>
              <a:rPr sz="1800" spc="-95" dirty="0">
                <a:latin typeface="Microsoft Sans Serif"/>
                <a:cs typeface="Microsoft Sans Serif"/>
              </a:rPr>
              <a:t>intermediates </a:t>
            </a:r>
            <a:r>
              <a:rPr sz="1800" spc="-145" dirty="0">
                <a:latin typeface="Microsoft Sans Serif"/>
                <a:cs typeface="Microsoft Sans Serif"/>
              </a:rPr>
              <a:t>decompose</a:t>
            </a:r>
            <a:r>
              <a:rPr sz="1800" spc="-140" dirty="0">
                <a:latin typeface="Microsoft Sans Serif"/>
                <a:cs typeface="Microsoft Sans Serif"/>
              </a:rPr>
              <a:t> </a:t>
            </a:r>
            <a:r>
              <a:rPr sz="1800" spc="-65" dirty="0">
                <a:latin typeface="Microsoft Sans Serif"/>
                <a:cs typeface="Microsoft Sans Serif"/>
              </a:rPr>
              <a:t>to </a:t>
            </a:r>
            <a:r>
              <a:rPr sz="1800" spc="-75" dirty="0">
                <a:latin typeface="Microsoft Sans Serif"/>
                <a:cs typeface="Microsoft Sans Serif"/>
              </a:rPr>
              <a:t>form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product and </a:t>
            </a:r>
            <a:r>
              <a:rPr sz="1800" spc="-75" dirty="0">
                <a:latin typeface="Microsoft Sans Serif"/>
                <a:cs typeface="Microsoft Sans Serif"/>
              </a:rPr>
              <a:t>regenerate </a:t>
            </a:r>
            <a:r>
              <a:rPr sz="1800" spc="-114" dirty="0">
                <a:latin typeface="Microsoft Sans Serif"/>
                <a:cs typeface="Microsoft Sans Serif"/>
              </a:rPr>
              <a:t>the </a:t>
            </a:r>
            <a:r>
              <a:rPr sz="1800" spc="-110" dirty="0">
                <a:latin typeface="Microsoft Sans Serif"/>
                <a:cs typeface="Microsoft Sans Serif"/>
              </a:rPr>
              <a:t> </a:t>
            </a:r>
            <a:r>
              <a:rPr sz="1800" spc="-80" dirty="0">
                <a:latin typeface="Microsoft Sans Serif"/>
                <a:cs typeface="Microsoft Sans Serif"/>
              </a:rPr>
              <a:t>catalyst. </a:t>
            </a:r>
            <a:r>
              <a:rPr sz="1800" spc="-100" dirty="0">
                <a:latin typeface="Microsoft Sans Serif"/>
                <a:cs typeface="Microsoft Sans Serif"/>
              </a:rPr>
              <a:t>Many</a:t>
            </a:r>
            <a:r>
              <a:rPr sz="1800" spc="-95" dirty="0">
                <a:latin typeface="Microsoft Sans Serif"/>
                <a:cs typeface="Microsoft Sans Serif"/>
              </a:rPr>
              <a:t> transition </a:t>
            </a:r>
            <a:r>
              <a:rPr sz="1800" spc="-130" dirty="0">
                <a:latin typeface="Microsoft Sans Serif"/>
                <a:cs typeface="Microsoft Sans Serif"/>
              </a:rPr>
              <a:t>metals</a:t>
            </a:r>
            <a:r>
              <a:rPr sz="1800" spc="-125" dirty="0">
                <a:latin typeface="Microsoft Sans Serif"/>
                <a:cs typeface="Microsoft Sans Serif"/>
              </a:rPr>
              <a:t> </a:t>
            </a:r>
            <a:r>
              <a:rPr sz="1800" spc="-40" dirty="0">
                <a:latin typeface="Microsoft Sans Serif"/>
                <a:cs typeface="Microsoft Sans Serif"/>
              </a:rPr>
              <a:t>are </a:t>
            </a:r>
            <a:r>
              <a:rPr sz="1800" spc="-160" dirty="0">
                <a:latin typeface="Microsoft Sans Serif"/>
                <a:cs typeface="Microsoft Sans Serif"/>
              </a:rPr>
              <a:t>used</a:t>
            </a:r>
            <a:r>
              <a:rPr sz="1800" spc="-155" dirty="0">
                <a:latin typeface="Microsoft Sans Serif"/>
                <a:cs typeface="Microsoft Sans Serif"/>
              </a:rPr>
              <a:t> </a:t>
            </a:r>
            <a:r>
              <a:rPr sz="1800" spc="-160" dirty="0">
                <a:latin typeface="Microsoft Sans Serif"/>
                <a:cs typeface="Microsoft Sans Serif"/>
              </a:rPr>
              <a:t>as</a:t>
            </a:r>
            <a:r>
              <a:rPr sz="1800" spc="155" dirty="0">
                <a:latin typeface="Microsoft Sans Serif"/>
                <a:cs typeface="Microsoft Sans Serif"/>
              </a:rPr>
              <a:t> </a:t>
            </a:r>
            <a:r>
              <a:rPr sz="1800" spc="-105" dirty="0">
                <a:latin typeface="Microsoft Sans Serif"/>
                <a:cs typeface="Microsoft Sans Serif"/>
              </a:rPr>
              <a:t>catalysts</a:t>
            </a:r>
            <a:r>
              <a:rPr sz="1800" spc="270" dirty="0">
                <a:latin typeface="Microsoft Sans Serif"/>
                <a:cs typeface="Microsoft Sans Serif"/>
              </a:rPr>
              <a:t> </a:t>
            </a:r>
            <a:r>
              <a:rPr sz="1800" spc="-15" dirty="0">
                <a:latin typeface="Microsoft Sans Serif"/>
                <a:cs typeface="Microsoft Sans Serif"/>
              </a:rPr>
              <a:t>for </a:t>
            </a:r>
            <a:r>
              <a:rPr sz="1800" spc="-114" dirty="0">
                <a:latin typeface="Microsoft Sans Serif"/>
                <a:cs typeface="Microsoft Sans Serif"/>
              </a:rPr>
              <a:t>reactions.</a:t>
            </a:r>
            <a:r>
              <a:rPr sz="1800" spc="245" dirty="0">
                <a:latin typeface="Microsoft Sans Serif"/>
                <a:cs typeface="Microsoft Sans Serif"/>
              </a:rPr>
              <a:t> </a:t>
            </a:r>
            <a:r>
              <a:rPr sz="1800" spc="-185" dirty="0">
                <a:latin typeface="Microsoft Sans Serif"/>
                <a:cs typeface="Microsoft Sans Serif"/>
              </a:rPr>
              <a:t>Fe,</a:t>
            </a:r>
            <a:r>
              <a:rPr sz="1800" spc="110" dirty="0">
                <a:latin typeface="Microsoft Sans Serif"/>
                <a:cs typeface="Microsoft Sans Serif"/>
              </a:rPr>
              <a:t> </a:t>
            </a:r>
            <a:r>
              <a:rPr sz="1800" spc="-160" dirty="0">
                <a:latin typeface="Microsoft Sans Serif"/>
                <a:cs typeface="Microsoft Sans Serif"/>
              </a:rPr>
              <a:t>Co,</a:t>
            </a:r>
            <a:r>
              <a:rPr sz="1800" spc="160" dirty="0">
                <a:latin typeface="Microsoft Sans Serif"/>
                <a:cs typeface="Microsoft Sans Serif"/>
              </a:rPr>
              <a:t> </a:t>
            </a:r>
            <a:r>
              <a:rPr sz="1800" spc="-140" dirty="0">
                <a:latin typeface="Microsoft Sans Serif"/>
                <a:cs typeface="Microsoft Sans Serif"/>
              </a:rPr>
              <a:t>Pt,</a:t>
            </a:r>
            <a:r>
              <a:rPr sz="1800" spc="195" dirty="0">
                <a:latin typeface="Microsoft Sans Serif"/>
                <a:cs typeface="Microsoft Sans Serif"/>
              </a:rPr>
              <a:t> </a:t>
            </a:r>
            <a:r>
              <a:rPr sz="1800" spc="-150" dirty="0">
                <a:latin typeface="Microsoft Sans Serif"/>
                <a:cs typeface="Microsoft Sans Serif"/>
              </a:rPr>
              <a:t>Cr, </a:t>
            </a:r>
            <a:r>
              <a:rPr sz="1800" spc="-145" dirty="0">
                <a:latin typeface="Microsoft Sans Serif"/>
                <a:cs typeface="Microsoft Sans Serif"/>
              </a:rPr>
              <a:t> Mn,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10" dirty="0">
                <a:latin typeface="Microsoft Sans Serif"/>
                <a:cs typeface="Microsoft Sans Serif"/>
              </a:rPr>
              <a:t>etc.,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45" dirty="0">
                <a:latin typeface="Microsoft Sans Serif"/>
                <a:cs typeface="Microsoft Sans Serif"/>
              </a:rPr>
              <a:t>are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14" dirty="0">
                <a:latin typeface="Microsoft Sans Serif"/>
                <a:cs typeface="Microsoft Sans Serif"/>
              </a:rPr>
              <a:t>the</a:t>
            </a:r>
            <a:r>
              <a:rPr sz="1800" spc="35" dirty="0">
                <a:latin typeface="Microsoft Sans Serif"/>
                <a:cs typeface="Microsoft Sans Serif"/>
              </a:rPr>
              <a:t> </a:t>
            </a:r>
            <a:r>
              <a:rPr sz="1800" spc="-155" dirty="0">
                <a:latin typeface="Microsoft Sans Serif"/>
                <a:cs typeface="Microsoft Sans Serif"/>
              </a:rPr>
              <a:t>commonly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55" dirty="0">
                <a:latin typeface="Microsoft Sans Serif"/>
                <a:cs typeface="Microsoft Sans Serif"/>
              </a:rPr>
              <a:t>used</a:t>
            </a:r>
            <a:r>
              <a:rPr sz="1800" spc="-5" dirty="0">
                <a:latin typeface="Microsoft Sans Serif"/>
                <a:cs typeface="Microsoft Sans Serif"/>
              </a:rPr>
              <a:t> </a:t>
            </a:r>
            <a:r>
              <a:rPr sz="1800" spc="-100" dirty="0">
                <a:latin typeface="Microsoft Sans Serif"/>
                <a:cs typeface="Microsoft Sans Serif"/>
              </a:rPr>
              <a:t>transition</a:t>
            </a:r>
            <a:r>
              <a:rPr sz="1800" spc="80" dirty="0">
                <a:latin typeface="Microsoft Sans Serif"/>
                <a:cs typeface="Microsoft Sans Serif"/>
              </a:rPr>
              <a:t> </a:t>
            </a:r>
            <a:r>
              <a:rPr sz="1800" spc="-95" dirty="0">
                <a:latin typeface="Microsoft Sans Serif"/>
                <a:cs typeface="Microsoft Sans Serif"/>
              </a:rPr>
              <a:t>metal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105" dirty="0">
                <a:latin typeface="Microsoft Sans Serif"/>
                <a:cs typeface="Microsoft Sans Serif"/>
              </a:rPr>
              <a:t>catalysts.</a:t>
            </a:r>
            <a:endParaRPr sz="18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6878" y="2870200"/>
            <a:ext cx="6055191" cy="8579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1564005"/>
            <a:ext cx="699262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9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000" spc="-65" dirty="0">
                <a:latin typeface="Microsoft Sans Serif"/>
                <a:cs typeface="Microsoft Sans Serif"/>
              </a:rPr>
              <a:t>Catalytic</a:t>
            </a:r>
            <a:r>
              <a:rPr sz="2000" spc="-5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property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6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3d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155" dirty="0">
                <a:latin typeface="Microsoft Sans Serif"/>
                <a:cs typeface="Microsoft Sans Serif"/>
              </a:rPr>
              <a:t>series</a:t>
            </a:r>
            <a:r>
              <a:rPr sz="2000" spc="-20" dirty="0">
                <a:latin typeface="Microsoft Sans Serif"/>
                <a:cs typeface="Microsoft Sans Serif"/>
              </a:rPr>
              <a:t> </a:t>
            </a:r>
            <a:r>
              <a:rPr sz="2000" spc="-165" dirty="0">
                <a:latin typeface="Microsoft Sans Serif"/>
                <a:cs typeface="Microsoft Sans Serif"/>
              </a:rPr>
              <a:t>elements</a:t>
            </a:r>
            <a:r>
              <a:rPr sz="2000" spc="10" dirty="0">
                <a:latin typeface="Microsoft Sans Serif"/>
                <a:cs typeface="Microsoft Sans Serif"/>
              </a:rPr>
              <a:t> </a:t>
            </a:r>
            <a:r>
              <a:rPr sz="2000" spc="-125" dirty="0">
                <a:latin typeface="Microsoft Sans Serif"/>
                <a:cs typeface="Microsoft Sans Serif"/>
              </a:rPr>
              <a:t>also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65" dirty="0">
                <a:latin typeface="Microsoft Sans Serif"/>
                <a:cs typeface="Microsoft Sans Serif"/>
              </a:rPr>
              <a:t>explained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-175" dirty="0">
                <a:latin typeface="Microsoft Sans Serif"/>
                <a:cs typeface="Microsoft Sans Serif"/>
              </a:rPr>
              <a:t>as</a:t>
            </a:r>
            <a:r>
              <a:rPr sz="2000" spc="35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follow.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1796" y="1895932"/>
            <a:ext cx="7569834" cy="817880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262255" marR="5080" indent="-250190">
              <a:lnSpc>
                <a:spcPct val="80100"/>
              </a:lnSpc>
              <a:spcBef>
                <a:spcPts val="570"/>
              </a:spcBef>
            </a:pPr>
            <a:r>
              <a:rPr sz="20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i)</a:t>
            </a:r>
            <a:r>
              <a:rPr sz="2000" b="0" spc="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04" dirty="0">
                <a:solidFill>
                  <a:srgbClr val="000000"/>
                </a:solidFill>
                <a:latin typeface="Microsoft Sans Serif"/>
                <a:cs typeface="Microsoft Sans Serif"/>
              </a:rPr>
              <a:t>Due</a:t>
            </a:r>
            <a:r>
              <a:rPr sz="2000" b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65" dirty="0">
                <a:solidFill>
                  <a:srgbClr val="000000"/>
                </a:solidFill>
                <a:latin typeface="Microsoft Sans Serif"/>
                <a:cs typeface="Microsoft Sans Serif"/>
              </a:rPr>
              <a:t>to</a:t>
            </a:r>
            <a:r>
              <a:rPr sz="2000" b="0" spc="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50" dirty="0">
                <a:solidFill>
                  <a:srgbClr val="000000"/>
                </a:solidFill>
                <a:latin typeface="Microsoft Sans Serif"/>
                <a:cs typeface="Microsoft Sans Serif"/>
              </a:rPr>
              <a:t>variable</a:t>
            </a:r>
            <a:r>
              <a:rPr sz="20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70" dirty="0">
                <a:solidFill>
                  <a:srgbClr val="000000"/>
                </a:solidFill>
                <a:latin typeface="Microsoft Sans Serif"/>
                <a:cs typeface="Microsoft Sans Serif"/>
              </a:rPr>
              <a:t>oxidation</a:t>
            </a:r>
            <a:r>
              <a:rPr sz="2000" b="0" spc="-4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35" dirty="0">
                <a:solidFill>
                  <a:srgbClr val="000000"/>
                </a:solidFill>
                <a:latin typeface="Microsoft Sans Serif"/>
                <a:cs typeface="Microsoft Sans Serif"/>
              </a:rPr>
              <a:t>states</a:t>
            </a:r>
            <a:r>
              <a:rPr sz="2000" b="0" spc="-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5" dirty="0">
                <a:solidFill>
                  <a:srgbClr val="000000"/>
                </a:solidFill>
                <a:latin typeface="Microsoft Sans Serif"/>
                <a:cs typeface="Microsoft Sans Serif"/>
              </a:rPr>
              <a:t>of</a:t>
            </a:r>
            <a:r>
              <a:rPr sz="2000" b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05" dirty="0">
                <a:solidFill>
                  <a:srgbClr val="000000"/>
                </a:solidFill>
                <a:latin typeface="Microsoft Sans Serif"/>
                <a:cs typeface="Microsoft Sans Serif"/>
              </a:rPr>
              <a:t>transition</a:t>
            </a:r>
            <a:r>
              <a:rPr sz="2000" b="0" spc="-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40" dirty="0">
                <a:solidFill>
                  <a:srgbClr val="000000"/>
                </a:solidFill>
                <a:latin typeface="Microsoft Sans Serif"/>
                <a:cs typeface="Microsoft Sans Serif"/>
              </a:rPr>
              <a:t>metals</a:t>
            </a:r>
            <a:r>
              <a:rPr sz="2000" b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they</a:t>
            </a:r>
            <a:r>
              <a:rPr sz="2000" b="0" spc="1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65" dirty="0">
                <a:solidFill>
                  <a:srgbClr val="000000"/>
                </a:solidFill>
                <a:latin typeface="Microsoft Sans Serif"/>
                <a:cs typeface="Microsoft Sans Serif"/>
              </a:rPr>
              <a:t>can</a:t>
            </a:r>
            <a:r>
              <a:rPr sz="2000" b="0" spc="1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80" dirty="0">
                <a:solidFill>
                  <a:srgbClr val="000000"/>
                </a:solidFill>
                <a:latin typeface="Microsoft Sans Serif"/>
                <a:cs typeface="Microsoft Sans Serif"/>
              </a:rPr>
              <a:t>absorb</a:t>
            </a:r>
            <a:r>
              <a:rPr sz="2000" b="0" spc="-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95" dirty="0">
                <a:solidFill>
                  <a:srgbClr val="000000"/>
                </a:solidFill>
                <a:latin typeface="Microsoft Sans Serif"/>
                <a:cs typeface="Microsoft Sans Serif"/>
              </a:rPr>
              <a:t>and </a:t>
            </a:r>
            <a:r>
              <a:rPr sz="2000" b="0" spc="-5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85" dirty="0">
                <a:solidFill>
                  <a:srgbClr val="000000"/>
                </a:solidFill>
                <a:latin typeface="Microsoft Sans Serif"/>
                <a:cs typeface="Microsoft Sans Serif"/>
              </a:rPr>
              <a:t>re-emit</a:t>
            </a:r>
            <a:r>
              <a:rPr sz="2000" b="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5" dirty="0">
                <a:solidFill>
                  <a:srgbClr val="000000"/>
                </a:solidFill>
                <a:latin typeface="Microsoft Sans Serif"/>
                <a:cs typeface="Microsoft Sans Serif"/>
              </a:rPr>
              <a:t>a</a:t>
            </a:r>
            <a:r>
              <a:rPr sz="2000" b="0" spc="2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75" dirty="0">
                <a:solidFill>
                  <a:srgbClr val="000000"/>
                </a:solidFill>
                <a:latin typeface="Microsoft Sans Serif"/>
                <a:cs typeface="Microsoft Sans Serif"/>
              </a:rPr>
              <a:t>wide</a:t>
            </a:r>
            <a:r>
              <a:rPr sz="20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range</a:t>
            </a:r>
            <a:r>
              <a:rPr sz="20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dirty="0">
                <a:solidFill>
                  <a:srgbClr val="000000"/>
                </a:solidFill>
                <a:latin typeface="Microsoft Sans Serif"/>
                <a:cs typeface="Microsoft Sans Serif"/>
              </a:rPr>
              <a:t>of</a:t>
            </a:r>
            <a:r>
              <a:rPr sz="2000" b="0" spc="5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20" dirty="0">
                <a:solidFill>
                  <a:srgbClr val="000000"/>
                </a:solidFill>
                <a:latin typeface="Microsoft Sans Serif"/>
                <a:cs typeface="Microsoft Sans Serif"/>
              </a:rPr>
              <a:t>energies.</a:t>
            </a:r>
            <a:r>
              <a:rPr sz="2000" b="0" spc="1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275" dirty="0">
                <a:solidFill>
                  <a:srgbClr val="000000"/>
                </a:solidFill>
                <a:latin typeface="Microsoft Sans Serif"/>
                <a:cs typeface="Microsoft Sans Serif"/>
              </a:rPr>
              <a:t>Thus,</a:t>
            </a:r>
            <a:r>
              <a:rPr sz="2000" b="0" spc="-21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they</a:t>
            </a:r>
            <a:r>
              <a:rPr sz="2000" b="0" spc="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65" dirty="0">
                <a:solidFill>
                  <a:srgbClr val="000000"/>
                </a:solidFill>
                <a:latin typeface="Microsoft Sans Serif"/>
                <a:cs typeface="Microsoft Sans Serif"/>
              </a:rPr>
              <a:t>can</a:t>
            </a:r>
            <a:r>
              <a:rPr sz="2000" b="0" spc="1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70" dirty="0">
                <a:solidFill>
                  <a:srgbClr val="000000"/>
                </a:solidFill>
                <a:latin typeface="Microsoft Sans Serif"/>
                <a:cs typeface="Microsoft Sans Serif"/>
              </a:rPr>
              <a:t>provide</a:t>
            </a:r>
            <a:r>
              <a:rPr sz="2000" b="0" spc="2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55" dirty="0">
                <a:solidFill>
                  <a:srgbClr val="000000"/>
                </a:solidFill>
                <a:latin typeface="Microsoft Sans Serif"/>
                <a:cs typeface="Microsoft Sans Serif"/>
              </a:rPr>
              <a:t>necessary </a:t>
            </a:r>
            <a:r>
              <a:rPr sz="2000" b="0" spc="-15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90" dirty="0">
                <a:solidFill>
                  <a:srgbClr val="000000"/>
                </a:solidFill>
                <a:latin typeface="Microsoft Sans Serif"/>
                <a:cs typeface="Microsoft Sans Serif"/>
              </a:rPr>
              <a:t>activation</a:t>
            </a:r>
            <a:r>
              <a:rPr sz="2000" b="0" spc="5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2000" b="0" spc="-110" dirty="0">
                <a:solidFill>
                  <a:srgbClr val="000000"/>
                </a:solidFill>
                <a:latin typeface="Microsoft Sans Serif"/>
                <a:cs typeface="Microsoft Sans Serif"/>
              </a:rPr>
              <a:t>energy.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692" y="4186554"/>
            <a:ext cx="7999095" cy="17145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32740" marR="5715" indent="-320040">
              <a:lnSpc>
                <a:spcPts val="2400"/>
              </a:lnSpc>
              <a:spcBef>
                <a:spcPts val="675"/>
              </a:spcBef>
              <a:tabLst>
                <a:tab pos="490855" algn="l"/>
                <a:tab pos="1543050" algn="l"/>
                <a:tab pos="1844675" algn="l"/>
                <a:tab pos="2454910" algn="l"/>
                <a:tab pos="2832735" algn="l"/>
                <a:tab pos="3272154" algn="l"/>
                <a:tab pos="3933190" algn="l"/>
                <a:tab pos="4543425" algn="l"/>
                <a:tab pos="4643755" algn="l"/>
                <a:tab pos="5308600" algn="l"/>
                <a:tab pos="5961380" algn="l"/>
                <a:tab pos="6439535" algn="l"/>
                <a:tab pos="6720205" algn="l"/>
                <a:tab pos="7007225" algn="l"/>
              </a:tabLst>
            </a:pPr>
            <a:r>
              <a:rPr sz="2500" spc="-60" dirty="0">
                <a:latin typeface="Microsoft Sans Serif"/>
                <a:cs typeface="Microsoft Sans Serif"/>
              </a:rPr>
              <a:t>iii)		</a:t>
            </a:r>
            <a:r>
              <a:rPr sz="2500" spc="-545" dirty="0">
                <a:latin typeface="Microsoft Sans Serif"/>
                <a:cs typeface="Microsoft Sans Serif"/>
              </a:rPr>
              <a:t>T</a:t>
            </a:r>
            <a:r>
              <a:rPr sz="2500" spc="-20" dirty="0">
                <a:latin typeface="Microsoft Sans Serif"/>
                <a:cs typeface="Microsoft Sans Serif"/>
              </a:rPr>
              <a:t>r</a:t>
            </a:r>
            <a:r>
              <a:rPr sz="2500" spc="-254" dirty="0">
                <a:latin typeface="Microsoft Sans Serif"/>
                <a:cs typeface="Microsoft Sans Serif"/>
              </a:rPr>
              <a:t>an</a:t>
            </a:r>
            <a:r>
              <a:rPr sz="2500" spc="-220" dirty="0">
                <a:latin typeface="Microsoft Sans Serif"/>
                <a:cs typeface="Microsoft Sans Serif"/>
              </a:rPr>
              <a:t>s</a:t>
            </a:r>
            <a:r>
              <a:rPr sz="2500" spc="-45" dirty="0">
                <a:latin typeface="Microsoft Sans Serif"/>
                <a:cs typeface="Microsoft Sans Serif"/>
              </a:rPr>
              <a:t>iti</a:t>
            </a:r>
            <a:r>
              <a:rPr sz="2500" spc="-85" dirty="0">
                <a:latin typeface="Microsoft Sans Serif"/>
                <a:cs typeface="Microsoft Sans Serif"/>
              </a:rPr>
              <a:t>o</a:t>
            </a:r>
            <a:r>
              <a:rPr sz="2500" spc="-300" dirty="0">
                <a:latin typeface="Microsoft Sans Serif"/>
                <a:cs typeface="Microsoft Sans Serif"/>
              </a:rPr>
              <a:t>n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430" dirty="0">
                <a:latin typeface="Microsoft Sans Serif"/>
                <a:cs typeface="Microsoft Sans Serif"/>
              </a:rPr>
              <a:t>m</a:t>
            </a:r>
            <a:r>
              <a:rPr sz="2500" spc="-55" dirty="0">
                <a:latin typeface="Microsoft Sans Serif"/>
                <a:cs typeface="Microsoft Sans Serif"/>
              </a:rPr>
              <a:t>et</a:t>
            </a:r>
            <a:r>
              <a:rPr sz="2500" spc="-85" dirty="0">
                <a:latin typeface="Microsoft Sans Serif"/>
                <a:cs typeface="Microsoft Sans Serif"/>
              </a:rPr>
              <a:t>a</a:t>
            </a:r>
            <a:r>
              <a:rPr sz="2500" spc="-145" dirty="0">
                <a:latin typeface="Microsoft Sans Serif"/>
                <a:cs typeface="Microsoft Sans Serif"/>
              </a:rPr>
              <a:t>l</a:t>
            </a:r>
            <a:r>
              <a:rPr sz="2500" spc="-305" dirty="0">
                <a:latin typeface="Microsoft Sans Serif"/>
                <a:cs typeface="Microsoft Sans Serif"/>
              </a:rPr>
              <a:t>s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25" dirty="0">
                <a:latin typeface="Microsoft Sans Serif"/>
                <a:cs typeface="Microsoft Sans Serif"/>
              </a:rPr>
              <a:t>p</a:t>
            </a:r>
            <a:r>
              <a:rPr sz="2500" spc="-300" dirty="0">
                <a:latin typeface="Microsoft Sans Serif"/>
                <a:cs typeface="Microsoft Sans Serif"/>
              </a:rPr>
              <a:t>o</a:t>
            </a:r>
            <a:r>
              <a:rPr sz="2500" spc="-265" dirty="0">
                <a:latin typeface="Microsoft Sans Serif"/>
                <a:cs typeface="Microsoft Sans Serif"/>
              </a:rPr>
              <a:t>s</a:t>
            </a:r>
            <a:r>
              <a:rPr sz="2500" spc="-415" dirty="0">
                <a:latin typeface="Microsoft Sans Serif"/>
                <a:cs typeface="Microsoft Sans Serif"/>
              </a:rPr>
              <a:t>s</a:t>
            </a:r>
            <a:r>
              <a:rPr sz="2500" spc="-300" dirty="0">
                <a:latin typeface="Microsoft Sans Serif"/>
                <a:cs typeface="Microsoft Sans Serif"/>
              </a:rPr>
              <a:t>e</a:t>
            </a:r>
            <a:r>
              <a:rPr sz="2500" spc="-265" dirty="0">
                <a:latin typeface="Microsoft Sans Serif"/>
                <a:cs typeface="Microsoft Sans Serif"/>
              </a:rPr>
              <a:t>s</a:t>
            </a:r>
            <a:r>
              <a:rPr sz="2500" spc="-420" dirty="0">
                <a:latin typeface="Microsoft Sans Serif"/>
                <a:cs typeface="Microsoft Sans Serif"/>
              </a:rPr>
              <a:t>s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140" dirty="0">
                <a:latin typeface="Microsoft Sans Serif"/>
                <a:cs typeface="Microsoft Sans Serif"/>
              </a:rPr>
              <a:t>f</a:t>
            </a:r>
            <a:r>
              <a:rPr sz="2500" dirty="0">
                <a:latin typeface="Microsoft Sans Serif"/>
                <a:cs typeface="Microsoft Sans Serif"/>
              </a:rPr>
              <a:t>r</a:t>
            </a:r>
            <a:r>
              <a:rPr sz="2500" spc="-145" dirty="0">
                <a:latin typeface="Microsoft Sans Serif"/>
                <a:cs typeface="Microsoft Sans Serif"/>
              </a:rPr>
              <a:t>ee</a:t>
            </a:r>
            <a:r>
              <a:rPr sz="2500" dirty="0">
                <a:latin typeface="Microsoft Sans Serif"/>
                <a:cs typeface="Microsoft Sans Serif"/>
              </a:rPr>
              <a:t>		</a:t>
            </a:r>
            <a:r>
              <a:rPr sz="2500" spc="-200" dirty="0">
                <a:latin typeface="Microsoft Sans Serif"/>
                <a:cs typeface="Microsoft Sans Serif"/>
              </a:rPr>
              <a:t>v</a:t>
            </a:r>
            <a:r>
              <a:rPr sz="2500" spc="-25" dirty="0">
                <a:latin typeface="Microsoft Sans Serif"/>
                <a:cs typeface="Microsoft Sans Serif"/>
              </a:rPr>
              <a:t>a</a:t>
            </a:r>
            <a:r>
              <a:rPr sz="2500" spc="-145" dirty="0">
                <a:latin typeface="Microsoft Sans Serif"/>
                <a:cs typeface="Microsoft Sans Serif"/>
              </a:rPr>
              <a:t>le</a:t>
            </a:r>
            <a:r>
              <a:rPr sz="2500" spc="-185" dirty="0">
                <a:latin typeface="Microsoft Sans Serif"/>
                <a:cs typeface="Microsoft Sans Serif"/>
              </a:rPr>
              <a:t>n</a:t>
            </a:r>
            <a:r>
              <a:rPr sz="2500" spc="-220" dirty="0">
                <a:latin typeface="Microsoft Sans Serif"/>
                <a:cs typeface="Microsoft Sans Serif"/>
              </a:rPr>
              <a:t>cies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245" dirty="0">
                <a:latin typeface="Microsoft Sans Serif"/>
                <a:cs typeface="Microsoft Sans Serif"/>
              </a:rPr>
              <a:t>o</a:t>
            </a:r>
            <a:r>
              <a:rPr sz="2500" spc="-220" dirty="0">
                <a:latin typeface="Microsoft Sans Serif"/>
                <a:cs typeface="Microsoft Sans Serif"/>
              </a:rPr>
              <a:t>n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415" dirty="0">
                <a:latin typeface="Microsoft Sans Serif"/>
                <a:cs typeface="Microsoft Sans Serif"/>
              </a:rPr>
              <a:t>s</a:t>
            </a:r>
            <a:r>
              <a:rPr sz="2500" spc="-315" dirty="0">
                <a:latin typeface="Microsoft Sans Serif"/>
                <a:cs typeface="Microsoft Sans Serif"/>
              </a:rPr>
              <a:t>u</a:t>
            </a:r>
            <a:r>
              <a:rPr sz="2500" dirty="0">
                <a:latin typeface="Microsoft Sans Serif"/>
                <a:cs typeface="Microsoft Sans Serif"/>
              </a:rPr>
              <a:t>r</a:t>
            </a:r>
            <a:r>
              <a:rPr sz="2500" spc="140" dirty="0">
                <a:latin typeface="Microsoft Sans Serif"/>
                <a:cs typeface="Microsoft Sans Serif"/>
              </a:rPr>
              <a:t>f</a:t>
            </a:r>
            <a:r>
              <a:rPr sz="2500" spc="-25" dirty="0">
                <a:latin typeface="Microsoft Sans Serif"/>
                <a:cs typeface="Microsoft Sans Serif"/>
              </a:rPr>
              <a:t>a</a:t>
            </a:r>
            <a:r>
              <a:rPr sz="2500" spc="-204" dirty="0">
                <a:latin typeface="Microsoft Sans Serif"/>
                <a:cs typeface="Microsoft Sans Serif"/>
              </a:rPr>
              <a:t>c</a:t>
            </a:r>
            <a:r>
              <a:rPr sz="2500" spc="-250" dirty="0">
                <a:latin typeface="Microsoft Sans Serif"/>
                <a:cs typeface="Microsoft Sans Serif"/>
              </a:rPr>
              <a:t>e</a:t>
            </a:r>
            <a:r>
              <a:rPr sz="2500" spc="-145" dirty="0">
                <a:latin typeface="Microsoft Sans Serif"/>
                <a:cs typeface="Microsoft Sans Serif"/>
              </a:rPr>
              <a:t>.  </a:t>
            </a:r>
            <a:r>
              <a:rPr sz="2500" spc="-260" dirty="0">
                <a:latin typeface="Microsoft Sans Serif"/>
                <a:cs typeface="Microsoft Sans Serif"/>
              </a:rPr>
              <a:t>He</a:t>
            </a:r>
            <a:r>
              <a:rPr sz="2500" spc="-215" dirty="0">
                <a:latin typeface="Microsoft Sans Serif"/>
                <a:cs typeface="Microsoft Sans Serif"/>
              </a:rPr>
              <a:t>n</a:t>
            </a:r>
            <a:r>
              <a:rPr sz="2500" spc="-204" dirty="0">
                <a:latin typeface="Microsoft Sans Serif"/>
                <a:cs typeface="Microsoft Sans Serif"/>
              </a:rPr>
              <a:t>c</a:t>
            </a:r>
            <a:r>
              <a:rPr sz="2500" spc="-330" dirty="0">
                <a:latin typeface="Microsoft Sans Serif"/>
                <a:cs typeface="Microsoft Sans Serif"/>
              </a:rPr>
              <a:t>e</a:t>
            </a:r>
            <a:r>
              <a:rPr sz="2500" spc="-150" dirty="0">
                <a:latin typeface="Microsoft Sans Serif"/>
                <a:cs typeface="Microsoft Sans Serif"/>
              </a:rPr>
              <a:t>,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40" dirty="0">
                <a:latin typeface="Microsoft Sans Serif"/>
                <a:cs typeface="Microsoft Sans Serif"/>
              </a:rPr>
              <a:t>th</a:t>
            </a:r>
            <a:r>
              <a:rPr sz="2500" spc="-280" dirty="0">
                <a:latin typeface="Microsoft Sans Serif"/>
                <a:cs typeface="Microsoft Sans Serif"/>
              </a:rPr>
              <a:t>e</a:t>
            </a:r>
            <a:r>
              <a:rPr sz="2500" spc="-5" dirty="0">
                <a:latin typeface="Microsoft Sans Serif"/>
                <a:cs typeface="Microsoft Sans Serif"/>
              </a:rPr>
              <a:t>y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45" dirty="0">
                <a:latin typeface="Microsoft Sans Serif"/>
                <a:cs typeface="Microsoft Sans Serif"/>
              </a:rPr>
              <a:t>c</a:t>
            </a:r>
            <a:r>
              <a:rPr sz="2500" spc="-175" dirty="0">
                <a:latin typeface="Microsoft Sans Serif"/>
                <a:cs typeface="Microsoft Sans Serif"/>
              </a:rPr>
              <a:t>a</a:t>
            </a:r>
            <a:r>
              <a:rPr sz="2500" spc="-300" dirty="0">
                <a:latin typeface="Microsoft Sans Serif"/>
                <a:cs typeface="Microsoft Sans Serif"/>
              </a:rPr>
              <a:t>n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50" dirty="0">
                <a:latin typeface="Microsoft Sans Serif"/>
                <a:cs typeface="Microsoft Sans Serif"/>
              </a:rPr>
              <a:t>a</a:t>
            </a:r>
            <a:r>
              <a:rPr sz="2500" spc="-25" dirty="0">
                <a:latin typeface="Microsoft Sans Serif"/>
                <a:cs typeface="Microsoft Sans Serif"/>
              </a:rPr>
              <a:t>d</a:t>
            </a:r>
            <a:r>
              <a:rPr sz="2500" spc="-415" dirty="0">
                <a:latin typeface="Microsoft Sans Serif"/>
                <a:cs typeface="Microsoft Sans Serif"/>
              </a:rPr>
              <a:t>s</a:t>
            </a:r>
            <a:r>
              <a:rPr sz="2500" spc="-55" dirty="0">
                <a:latin typeface="Microsoft Sans Serif"/>
                <a:cs typeface="Microsoft Sans Serif"/>
              </a:rPr>
              <a:t>orb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dirty="0">
                <a:latin typeface="Microsoft Sans Serif"/>
                <a:cs typeface="Microsoft Sans Serif"/>
              </a:rPr>
              <a:t>	r</a:t>
            </a:r>
            <a:r>
              <a:rPr sz="2500" spc="-80" dirty="0">
                <a:latin typeface="Microsoft Sans Serif"/>
                <a:cs typeface="Microsoft Sans Serif"/>
              </a:rPr>
              <a:t>e</a:t>
            </a:r>
            <a:r>
              <a:rPr sz="2500" spc="-95" dirty="0">
                <a:latin typeface="Microsoft Sans Serif"/>
                <a:cs typeface="Microsoft Sans Serif"/>
              </a:rPr>
              <a:t>a</a:t>
            </a:r>
            <a:r>
              <a:rPr sz="2500" spc="-135" dirty="0">
                <a:latin typeface="Microsoft Sans Serif"/>
                <a:cs typeface="Microsoft Sans Serif"/>
              </a:rPr>
              <a:t>cti</a:t>
            </a:r>
            <a:r>
              <a:rPr sz="2500" spc="-220" dirty="0">
                <a:latin typeface="Microsoft Sans Serif"/>
                <a:cs typeface="Microsoft Sans Serif"/>
              </a:rPr>
              <a:t>n</a:t>
            </a:r>
            <a:r>
              <a:rPr sz="2500" spc="-15" dirty="0">
                <a:latin typeface="Microsoft Sans Serif"/>
                <a:cs typeface="Microsoft Sans Serif"/>
              </a:rPr>
              <a:t>g</a:t>
            </a:r>
            <a:r>
              <a:rPr sz="2500" dirty="0">
                <a:latin typeface="Microsoft Sans Serif"/>
                <a:cs typeface="Microsoft Sans Serif"/>
              </a:rPr>
              <a:t>		</a:t>
            </a:r>
            <a:r>
              <a:rPr sz="2500" spc="-430" dirty="0">
                <a:latin typeface="Microsoft Sans Serif"/>
                <a:cs typeface="Microsoft Sans Serif"/>
              </a:rPr>
              <a:t>m</a:t>
            </a:r>
            <a:r>
              <a:rPr sz="2500" spc="-145" dirty="0">
                <a:latin typeface="Microsoft Sans Serif"/>
                <a:cs typeface="Microsoft Sans Serif"/>
              </a:rPr>
              <a:t>ole</a:t>
            </a:r>
            <a:r>
              <a:rPr sz="2500" spc="-160" dirty="0">
                <a:latin typeface="Microsoft Sans Serif"/>
                <a:cs typeface="Microsoft Sans Serif"/>
              </a:rPr>
              <a:t>c</a:t>
            </a:r>
            <a:r>
              <a:rPr sz="2500" spc="-290" dirty="0">
                <a:latin typeface="Microsoft Sans Serif"/>
                <a:cs typeface="Microsoft Sans Serif"/>
              </a:rPr>
              <a:t>u</a:t>
            </a:r>
            <a:r>
              <a:rPr sz="2500" spc="-185" dirty="0">
                <a:latin typeface="Microsoft Sans Serif"/>
                <a:cs typeface="Microsoft Sans Serif"/>
              </a:rPr>
              <a:t>le</a:t>
            </a:r>
            <a:r>
              <a:rPr sz="2500" spc="-245" dirty="0">
                <a:latin typeface="Microsoft Sans Serif"/>
                <a:cs typeface="Microsoft Sans Serif"/>
              </a:rPr>
              <a:t>s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700">
              <a:latin typeface="Microsoft Sans Serif"/>
              <a:cs typeface="Microsoft Sans Serif"/>
            </a:endParaRPr>
          </a:p>
          <a:p>
            <a:pPr marL="332740" marR="5080" indent="-55244">
              <a:lnSpc>
                <a:spcPts val="2400"/>
              </a:lnSpc>
              <a:tabLst>
                <a:tab pos="1045844" algn="l"/>
                <a:tab pos="1610360" algn="l"/>
                <a:tab pos="3448685" algn="l"/>
                <a:tab pos="3902710" algn="l"/>
                <a:tab pos="4467225" algn="l"/>
                <a:tab pos="4704715" algn="l"/>
                <a:tab pos="5799455" algn="l"/>
                <a:tab pos="7122795" algn="l"/>
                <a:tab pos="7601584" algn="l"/>
              </a:tabLst>
            </a:pPr>
            <a:r>
              <a:rPr sz="2500" spc="-430" dirty="0">
                <a:latin typeface="Microsoft Sans Serif"/>
                <a:cs typeface="Microsoft Sans Serif"/>
              </a:rPr>
              <a:t>T</a:t>
            </a:r>
            <a:r>
              <a:rPr sz="2500" spc="-315" dirty="0">
                <a:latin typeface="Microsoft Sans Serif"/>
                <a:cs typeface="Microsoft Sans Serif"/>
              </a:rPr>
              <a:t>h</a:t>
            </a:r>
            <a:r>
              <a:rPr sz="2500" spc="-295" dirty="0">
                <a:latin typeface="Microsoft Sans Serif"/>
                <a:cs typeface="Microsoft Sans Serif"/>
              </a:rPr>
              <a:t>u</a:t>
            </a:r>
            <a:r>
              <a:rPr sz="2500" spc="-459" dirty="0">
                <a:latin typeface="Microsoft Sans Serif"/>
                <a:cs typeface="Microsoft Sans Serif"/>
              </a:rPr>
              <a:t>s</a:t>
            </a:r>
            <a:r>
              <a:rPr sz="2500" spc="-150" dirty="0">
                <a:latin typeface="Microsoft Sans Serif"/>
                <a:cs typeface="Microsoft Sans Serif"/>
              </a:rPr>
              <a:t>,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245" dirty="0">
                <a:latin typeface="Microsoft Sans Serif"/>
                <a:cs typeface="Microsoft Sans Serif"/>
              </a:rPr>
              <a:t>concen</a:t>
            </a:r>
            <a:r>
              <a:rPr sz="2500" spc="-10" dirty="0">
                <a:latin typeface="Microsoft Sans Serif"/>
                <a:cs typeface="Microsoft Sans Serif"/>
              </a:rPr>
              <a:t>t</a:t>
            </a:r>
            <a:r>
              <a:rPr sz="2500" spc="-30" dirty="0">
                <a:latin typeface="Microsoft Sans Serif"/>
                <a:cs typeface="Microsoft Sans Serif"/>
              </a:rPr>
              <a:t>r</a:t>
            </a:r>
            <a:r>
              <a:rPr sz="2500" spc="-25" dirty="0">
                <a:latin typeface="Microsoft Sans Serif"/>
                <a:cs typeface="Microsoft Sans Serif"/>
              </a:rPr>
              <a:t>a</a:t>
            </a:r>
            <a:r>
              <a:rPr sz="2500" spc="-120" dirty="0">
                <a:latin typeface="Microsoft Sans Serif"/>
                <a:cs typeface="Microsoft Sans Serif"/>
              </a:rPr>
              <a:t>tion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0" dirty="0">
                <a:latin typeface="Microsoft Sans Serif"/>
                <a:cs typeface="Microsoft Sans Serif"/>
              </a:rPr>
              <a:t>o</a:t>
            </a:r>
            <a:r>
              <a:rPr sz="2500" spc="-5" dirty="0">
                <a:latin typeface="Microsoft Sans Serif"/>
                <a:cs typeface="Microsoft Sans Serif"/>
              </a:rPr>
              <a:t>f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dirty="0">
                <a:latin typeface="Microsoft Sans Serif"/>
                <a:cs typeface="Microsoft Sans Serif"/>
              </a:rPr>
              <a:t>	r</a:t>
            </a:r>
            <a:r>
              <a:rPr sz="2500" spc="-80" dirty="0">
                <a:latin typeface="Microsoft Sans Serif"/>
                <a:cs typeface="Microsoft Sans Serif"/>
              </a:rPr>
              <a:t>e</a:t>
            </a:r>
            <a:r>
              <a:rPr sz="2500" spc="-95" dirty="0">
                <a:latin typeface="Microsoft Sans Serif"/>
                <a:cs typeface="Microsoft Sans Serif"/>
              </a:rPr>
              <a:t>act</a:t>
            </a:r>
            <a:r>
              <a:rPr sz="2500" spc="-155" dirty="0">
                <a:latin typeface="Microsoft Sans Serif"/>
                <a:cs typeface="Microsoft Sans Serif"/>
              </a:rPr>
              <a:t>a</a:t>
            </a:r>
            <a:r>
              <a:rPr sz="2500" spc="-295" dirty="0">
                <a:latin typeface="Microsoft Sans Serif"/>
                <a:cs typeface="Microsoft Sans Serif"/>
              </a:rPr>
              <a:t>n</a:t>
            </a:r>
            <a:r>
              <a:rPr sz="2500" spc="-220" dirty="0">
                <a:latin typeface="Microsoft Sans Serif"/>
                <a:cs typeface="Microsoft Sans Serif"/>
              </a:rPr>
              <a:t>ts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00" dirty="0">
                <a:latin typeface="Microsoft Sans Serif"/>
                <a:cs typeface="Microsoft Sans Serif"/>
              </a:rPr>
              <a:t>i</a:t>
            </a:r>
            <a:r>
              <a:rPr sz="2500" spc="-220" dirty="0">
                <a:latin typeface="Microsoft Sans Serif"/>
                <a:cs typeface="Microsoft Sans Serif"/>
              </a:rPr>
              <a:t>n</a:t>
            </a:r>
            <a:r>
              <a:rPr sz="2500" spc="-175" dirty="0">
                <a:latin typeface="Microsoft Sans Serif"/>
                <a:cs typeface="Microsoft Sans Serif"/>
              </a:rPr>
              <a:t>c</a:t>
            </a:r>
            <a:r>
              <a:rPr sz="2500" spc="-114" dirty="0">
                <a:latin typeface="Microsoft Sans Serif"/>
                <a:cs typeface="Microsoft Sans Serif"/>
              </a:rPr>
              <a:t>r</a:t>
            </a:r>
            <a:r>
              <a:rPr sz="2500" spc="-80" dirty="0">
                <a:latin typeface="Microsoft Sans Serif"/>
                <a:cs typeface="Microsoft Sans Serif"/>
              </a:rPr>
              <a:t>e</a:t>
            </a:r>
            <a:r>
              <a:rPr sz="2500" spc="-90" dirty="0">
                <a:latin typeface="Microsoft Sans Serif"/>
                <a:cs typeface="Microsoft Sans Serif"/>
              </a:rPr>
              <a:t>a</a:t>
            </a:r>
            <a:r>
              <a:rPr sz="2500" spc="-415" dirty="0">
                <a:latin typeface="Microsoft Sans Serif"/>
                <a:cs typeface="Microsoft Sans Serif"/>
              </a:rPr>
              <a:t>s</a:t>
            </a:r>
            <a:r>
              <a:rPr sz="2500" spc="-280" dirty="0">
                <a:latin typeface="Microsoft Sans Serif"/>
                <a:cs typeface="Microsoft Sans Serif"/>
              </a:rPr>
              <a:t>es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225" dirty="0">
                <a:latin typeface="Microsoft Sans Serif"/>
                <a:cs typeface="Microsoft Sans Serif"/>
              </a:rPr>
              <a:t>o</a:t>
            </a:r>
            <a:r>
              <a:rPr sz="2500" spc="-220" dirty="0">
                <a:latin typeface="Microsoft Sans Serif"/>
                <a:cs typeface="Microsoft Sans Serif"/>
              </a:rPr>
              <a:t>n</a:t>
            </a:r>
            <a:r>
              <a:rPr sz="2500" dirty="0">
                <a:latin typeface="Microsoft Sans Serif"/>
                <a:cs typeface="Microsoft Sans Serif"/>
              </a:rPr>
              <a:t>	</a:t>
            </a:r>
            <a:r>
              <a:rPr sz="2500" spc="-105" dirty="0">
                <a:latin typeface="Microsoft Sans Serif"/>
                <a:cs typeface="Microsoft Sans Serif"/>
              </a:rPr>
              <a:t>t</a:t>
            </a:r>
            <a:r>
              <a:rPr sz="2500" spc="-204" dirty="0">
                <a:latin typeface="Microsoft Sans Serif"/>
                <a:cs typeface="Microsoft Sans Serif"/>
              </a:rPr>
              <a:t>h</a:t>
            </a:r>
            <a:r>
              <a:rPr sz="2500" spc="-95" dirty="0">
                <a:latin typeface="Microsoft Sans Serif"/>
                <a:cs typeface="Microsoft Sans Serif"/>
              </a:rPr>
              <a:t>e  </a:t>
            </a:r>
            <a:r>
              <a:rPr sz="2500" spc="-150" dirty="0">
                <a:latin typeface="Microsoft Sans Serif"/>
                <a:cs typeface="Microsoft Sans Serif"/>
              </a:rPr>
              <a:t>surface.</a:t>
            </a:r>
            <a:r>
              <a:rPr sz="2500" spc="50" dirty="0">
                <a:latin typeface="Microsoft Sans Serif"/>
                <a:cs typeface="Microsoft Sans Serif"/>
              </a:rPr>
              <a:t> </a:t>
            </a:r>
            <a:r>
              <a:rPr sz="2500" spc="-290" dirty="0">
                <a:latin typeface="Microsoft Sans Serif"/>
                <a:cs typeface="Microsoft Sans Serif"/>
              </a:rPr>
              <a:t>This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195" dirty="0">
                <a:latin typeface="Microsoft Sans Serif"/>
                <a:cs typeface="Microsoft Sans Serif"/>
              </a:rPr>
              <a:t>increases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45" dirty="0">
                <a:latin typeface="Microsoft Sans Serif"/>
                <a:cs typeface="Microsoft Sans Serif"/>
              </a:rPr>
              <a:t> </a:t>
            </a:r>
            <a:r>
              <a:rPr sz="2500" spc="-50" dirty="0">
                <a:latin typeface="Microsoft Sans Serif"/>
                <a:cs typeface="Microsoft Sans Serif"/>
              </a:rPr>
              <a:t>rate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5" dirty="0">
                <a:latin typeface="Microsoft Sans Serif"/>
                <a:cs typeface="Microsoft Sans Serif"/>
              </a:rPr>
              <a:t>of	</a:t>
            </a:r>
            <a:r>
              <a:rPr sz="2500" spc="-120" dirty="0">
                <a:latin typeface="Microsoft Sans Serif"/>
                <a:cs typeface="Microsoft Sans Serif"/>
              </a:rPr>
              <a:t>reaction.</a:t>
            </a:r>
            <a:endParaRPr sz="25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2971800"/>
            <a:ext cx="7074526" cy="120469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1761820"/>
            <a:ext cx="7251700" cy="1883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160" dirty="0">
                <a:latin typeface="Microsoft Sans Serif"/>
                <a:cs typeface="Microsoft Sans Serif"/>
              </a:rPr>
              <a:t>Many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transition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-225" dirty="0">
                <a:latin typeface="Microsoft Sans Serif"/>
                <a:cs typeface="Microsoft Sans Serif"/>
              </a:rPr>
              <a:t>elements</a:t>
            </a:r>
            <a:r>
              <a:rPr sz="2900" spc="-20" dirty="0">
                <a:latin typeface="Microsoft Sans Serif"/>
                <a:cs typeface="Microsoft Sans Serif"/>
              </a:rPr>
              <a:t> </a:t>
            </a:r>
            <a:r>
              <a:rPr sz="2900" spc="-310" dirty="0">
                <a:latin typeface="Microsoft Sans Serif"/>
                <a:cs typeface="Microsoft Sans Serif"/>
              </a:rPr>
              <a:t>show</a:t>
            </a:r>
            <a:r>
              <a:rPr sz="2900" spc="20" dirty="0">
                <a:latin typeface="Microsoft Sans Serif"/>
                <a:cs typeface="Microsoft Sans Serif"/>
              </a:rPr>
              <a:t> </a:t>
            </a:r>
            <a:r>
              <a:rPr sz="2900" spc="-85" dirty="0">
                <a:latin typeface="Microsoft Sans Serif"/>
                <a:cs typeface="Microsoft Sans Serif"/>
              </a:rPr>
              <a:t>catalytic</a:t>
            </a:r>
            <a:r>
              <a:rPr sz="2900" spc="-40" dirty="0">
                <a:latin typeface="Microsoft Sans Serif"/>
                <a:cs typeface="Microsoft Sans Serif"/>
              </a:rPr>
              <a:t> </a:t>
            </a:r>
            <a:r>
              <a:rPr sz="2900" spc="-75" dirty="0">
                <a:latin typeface="Microsoft Sans Serif"/>
                <a:cs typeface="Microsoft Sans Serif"/>
              </a:rPr>
              <a:t>activity</a:t>
            </a:r>
            <a:endParaRPr sz="2900">
              <a:latin typeface="Microsoft Sans Serif"/>
              <a:cs typeface="Microsoft Sans Serif"/>
            </a:endParaRPr>
          </a:p>
          <a:p>
            <a:pPr marL="332740" marR="81915" indent="-320040">
              <a:lnSpc>
                <a:spcPct val="149700"/>
              </a:lnSpc>
              <a:spcBef>
                <a:spcPts val="72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  <a:tab pos="2963545" algn="l"/>
                <a:tab pos="3411854" algn="l"/>
                <a:tab pos="4189729" algn="l"/>
                <a:tab pos="5896610" algn="l"/>
              </a:tabLst>
            </a:pPr>
            <a:r>
              <a:rPr sz="2900" spc="-150" dirty="0">
                <a:latin typeface="Microsoft Sans Serif"/>
                <a:cs typeface="Microsoft Sans Serif"/>
              </a:rPr>
              <a:t>Me</a:t>
            </a:r>
            <a:r>
              <a:rPr sz="2900" spc="-55" dirty="0">
                <a:latin typeface="Microsoft Sans Serif"/>
                <a:cs typeface="Microsoft Sans Serif"/>
              </a:rPr>
              <a:t>t</a:t>
            </a:r>
            <a:r>
              <a:rPr sz="2900" spc="-25" dirty="0">
                <a:latin typeface="Microsoft Sans Serif"/>
                <a:cs typeface="Microsoft Sans Serif"/>
              </a:rPr>
              <a:t>a</a:t>
            </a:r>
            <a:r>
              <a:rPr sz="2900" spc="-20" dirty="0">
                <a:latin typeface="Microsoft Sans Serif"/>
                <a:cs typeface="Microsoft Sans Serif"/>
              </a:rPr>
              <a:t>ll</a:t>
            </a:r>
            <a:r>
              <a:rPr sz="2900" spc="-175" dirty="0">
                <a:latin typeface="Microsoft Sans Serif"/>
                <a:cs typeface="Microsoft Sans Serif"/>
              </a:rPr>
              <a:t>o</a:t>
            </a:r>
            <a:r>
              <a:rPr sz="2900" spc="-155" dirty="0">
                <a:latin typeface="Microsoft Sans Serif"/>
                <a:cs typeface="Microsoft Sans Serif"/>
              </a:rPr>
              <a:t>e</a:t>
            </a:r>
            <a:r>
              <a:rPr sz="2900" spc="-175" dirty="0">
                <a:latin typeface="Microsoft Sans Serif"/>
                <a:cs typeface="Microsoft Sans Serif"/>
              </a:rPr>
              <a:t>nz</a:t>
            </a:r>
            <a:r>
              <a:rPr sz="2900" spc="-185" dirty="0">
                <a:latin typeface="Microsoft Sans Serif"/>
                <a:cs typeface="Microsoft Sans Serif"/>
              </a:rPr>
              <a:t>y</a:t>
            </a:r>
            <a:r>
              <a:rPr sz="2900" spc="-385" dirty="0">
                <a:latin typeface="Microsoft Sans Serif"/>
                <a:cs typeface="Microsoft Sans Serif"/>
              </a:rPr>
              <a:t>m</a:t>
            </a:r>
            <a:r>
              <a:rPr sz="2900" spc="-245" dirty="0">
                <a:latin typeface="Microsoft Sans Serif"/>
                <a:cs typeface="Microsoft Sans Serif"/>
              </a:rPr>
              <a:t>e</a:t>
            </a:r>
            <a:r>
              <a:rPr sz="2900" spc="-484" dirty="0">
                <a:latin typeface="Microsoft Sans Serif"/>
                <a:cs typeface="Microsoft Sans Serif"/>
              </a:rPr>
              <a:t>s</a:t>
            </a:r>
            <a:r>
              <a:rPr sz="2900" dirty="0">
                <a:latin typeface="Microsoft Sans Serif"/>
                <a:cs typeface="Microsoft Sans Serif"/>
              </a:rPr>
              <a:t>	</a:t>
            </a:r>
            <a:r>
              <a:rPr sz="2900" spc="600" dirty="0">
                <a:latin typeface="Microsoft Sans Serif"/>
                <a:cs typeface="Microsoft Sans Serif"/>
              </a:rPr>
              <a:t>–</a:t>
            </a:r>
            <a:r>
              <a:rPr sz="2900" dirty="0">
                <a:latin typeface="Microsoft Sans Serif"/>
                <a:cs typeface="Microsoft Sans Serif"/>
              </a:rPr>
              <a:t>	</a:t>
            </a:r>
            <a:r>
              <a:rPr sz="2900" spc="-60" dirty="0">
                <a:latin typeface="Microsoft Sans Serif"/>
                <a:cs typeface="Microsoft Sans Serif"/>
              </a:rPr>
              <a:t>are</a:t>
            </a:r>
            <a:r>
              <a:rPr sz="2900" dirty="0">
                <a:latin typeface="Microsoft Sans Serif"/>
                <a:cs typeface="Microsoft Sans Serif"/>
              </a:rPr>
              <a:t>	</a:t>
            </a:r>
            <a:r>
              <a:rPr sz="2900" spc="-25" dirty="0">
                <a:latin typeface="Microsoft Sans Serif"/>
                <a:cs typeface="Microsoft Sans Serif"/>
              </a:rPr>
              <a:t>b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40" dirty="0">
                <a:latin typeface="Microsoft Sans Serif"/>
                <a:cs typeface="Microsoft Sans Serif"/>
              </a:rPr>
              <a:t>l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30" dirty="0">
                <a:latin typeface="Microsoft Sans Serif"/>
                <a:cs typeface="Microsoft Sans Serif"/>
              </a:rPr>
              <a:t>g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350" dirty="0">
                <a:latin typeface="Microsoft Sans Serif"/>
                <a:cs typeface="Microsoft Sans Serif"/>
              </a:rPr>
              <a:t>c</a:t>
            </a:r>
            <a:r>
              <a:rPr sz="2900" spc="-20" dirty="0">
                <a:latin typeface="Microsoft Sans Serif"/>
                <a:cs typeface="Microsoft Sans Serif"/>
              </a:rPr>
              <a:t>al</a:t>
            </a:r>
            <a:r>
              <a:rPr sz="2900" dirty="0">
                <a:latin typeface="Microsoft Sans Serif"/>
                <a:cs typeface="Microsoft Sans Serif"/>
              </a:rPr>
              <a:t>	</a:t>
            </a:r>
            <a:r>
              <a:rPr sz="2900" spc="-330" dirty="0">
                <a:latin typeface="Microsoft Sans Serif"/>
                <a:cs typeface="Microsoft Sans Serif"/>
              </a:rPr>
              <a:t>c</a:t>
            </a:r>
            <a:r>
              <a:rPr sz="2900" spc="-20" dirty="0">
                <a:latin typeface="Microsoft Sans Serif"/>
                <a:cs typeface="Microsoft Sans Serif"/>
              </a:rPr>
              <a:t>a</a:t>
            </a:r>
            <a:r>
              <a:rPr sz="2900" spc="-25" dirty="0">
                <a:latin typeface="Microsoft Sans Serif"/>
                <a:cs typeface="Microsoft Sans Serif"/>
              </a:rPr>
              <a:t>ta</a:t>
            </a:r>
            <a:r>
              <a:rPr sz="2900" spc="5" dirty="0">
                <a:latin typeface="Microsoft Sans Serif"/>
                <a:cs typeface="Microsoft Sans Serif"/>
              </a:rPr>
              <a:t>l</a:t>
            </a:r>
            <a:r>
              <a:rPr sz="2900" spc="10" dirty="0">
                <a:latin typeface="Microsoft Sans Serif"/>
                <a:cs typeface="Microsoft Sans Serif"/>
              </a:rPr>
              <a:t>y</a:t>
            </a:r>
            <a:r>
              <a:rPr sz="2900" spc="-280" dirty="0">
                <a:latin typeface="Microsoft Sans Serif"/>
                <a:cs typeface="Microsoft Sans Serif"/>
              </a:rPr>
              <a:t>sts  </a:t>
            </a:r>
            <a:r>
              <a:rPr sz="2900" spc="-120" dirty="0">
                <a:latin typeface="Microsoft Sans Serif"/>
                <a:cs typeface="Microsoft Sans Serif"/>
              </a:rPr>
              <a:t>requ</a:t>
            </a:r>
            <a:r>
              <a:rPr sz="2900" spc="-45" dirty="0">
                <a:latin typeface="Microsoft Sans Serif"/>
                <a:cs typeface="Microsoft Sans Serif"/>
              </a:rPr>
              <a:t>i</a:t>
            </a:r>
            <a:r>
              <a:rPr sz="2900" spc="-80" dirty="0">
                <a:latin typeface="Microsoft Sans Serif"/>
                <a:cs typeface="Microsoft Sans Serif"/>
              </a:rPr>
              <a:t>re</a:t>
            </a:r>
            <a:r>
              <a:rPr sz="2900" spc="5" dirty="0">
                <a:latin typeface="Microsoft Sans Serif"/>
                <a:cs typeface="Microsoft Sans Serif"/>
              </a:rPr>
              <a:t> </a:t>
            </a:r>
            <a:r>
              <a:rPr sz="2900" spc="-385" dirty="0">
                <a:latin typeface="Microsoft Sans Serif"/>
                <a:cs typeface="Microsoft Sans Serif"/>
              </a:rPr>
              <a:t>m</a:t>
            </a:r>
            <a:r>
              <a:rPr sz="2900" spc="-245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tal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415" dirty="0">
                <a:latin typeface="Microsoft Sans Serif"/>
                <a:cs typeface="Microsoft Sans Serif"/>
              </a:rPr>
              <a:t>ns</a:t>
            </a:r>
            <a:r>
              <a:rPr sz="2900" spc="15" dirty="0">
                <a:latin typeface="Microsoft Sans Serif"/>
                <a:cs typeface="Microsoft Sans Serif"/>
              </a:rPr>
              <a:t> </a:t>
            </a:r>
            <a:r>
              <a:rPr sz="2900" spc="100" dirty="0">
                <a:latin typeface="Microsoft Sans Serif"/>
                <a:cs typeface="Microsoft Sans Serif"/>
              </a:rPr>
              <a:t>f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dirty="0">
                <a:latin typeface="Microsoft Sans Serif"/>
                <a:cs typeface="Microsoft Sans Serif"/>
              </a:rPr>
              <a:t>r</a:t>
            </a:r>
            <a:r>
              <a:rPr sz="2900" spc="-10" dirty="0">
                <a:latin typeface="Microsoft Sans Serif"/>
                <a:cs typeface="Microsoft Sans Serif"/>
              </a:rPr>
              <a:t> </a:t>
            </a:r>
            <a:r>
              <a:rPr sz="2900" spc="-160" dirty="0">
                <a:latin typeface="Microsoft Sans Serif"/>
                <a:cs typeface="Microsoft Sans Serif"/>
              </a:rPr>
              <a:t>th</a:t>
            </a:r>
            <a:r>
              <a:rPr sz="2900" spc="-200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dirty="0">
                <a:latin typeface="Microsoft Sans Serif"/>
                <a:cs typeface="Microsoft Sans Serif"/>
              </a:rPr>
              <a:t>r</a:t>
            </a:r>
            <a:r>
              <a:rPr sz="2900" spc="20" dirty="0">
                <a:latin typeface="Microsoft Sans Serif"/>
                <a:cs typeface="Microsoft Sans Serif"/>
              </a:rPr>
              <a:t> </a:t>
            </a:r>
            <a:r>
              <a:rPr sz="2900" spc="-180" dirty="0">
                <a:latin typeface="Microsoft Sans Serif"/>
                <a:cs typeface="Microsoft Sans Serif"/>
              </a:rPr>
              <a:t>a</a:t>
            </a:r>
            <a:r>
              <a:rPr sz="2900" spc="-160" dirty="0">
                <a:latin typeface="Microsoft Sans Serif"/>
                <a:cs typeface="Microsoft Sans Serif"/>
              </a:rPr>
              <a:t>c</a:t>
            </a:r>
            <a:r>
              <a:rPr sz="2900" spc="-25" dirty="0">
                <a:latin typeface="Microsoft Sans Serif"/>
                <a:cs typeface="Microsoft Sans Serif"/>
              </a:rPr>
              <a:t>t</a:t>
            </a:r>
            <a:r>
              <a:rPr sz="2900" spc="-10" dirty="0">
                <a:latin typeface="Microsoft Sans Serif"/>
                <a:cs typeface="Microsoft Sans Serif"/>
              </a:rPr>
              <a:t>i</a:t>
            </a:r>
            <a:r>
              <a:rPr sz="2900" spc="-140" dirty="0">
                <a:latin typeface="Microsoft Sans Serif"/>
                <a:cs typeface="Microsoft Sans Serif"/>
              </a:rPr>
              <a:t>v</a:t>
            </a:r>
            <a:r>
              <a:rPr sz="2900" spc="-60" dirty="0">
                <a:latin typeface="Microsoft Sans Serif"/>
                <a:cs typeface="Microsoft Sans Serif"/>
              </a:rPr>
              <a:t>i</a:t>
            </a:r>
            <a:r>
              <a:rPr sz="2900" spc="-20" dirty="0">
                <a:latin typeface="Microsoft Sans Serif"/>
                <a:cs typeface="Microsoft Sans Serif"/>
              </a:rPr>
              <a:t>t</a:t>
            </a:r>
            <a:r>
              <a:rPr sz="2900" spc="-145" dirty="0">
                <a:latin typeface="Microsoft Sans Serif"/>
                <a:cs typeface="Microsoft Sans Serif"/>
              </a:rPr>
              <a:t>y</a:t>
            </a:r>
            <a:r>
              <a:rPr sz="290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03869" y="2515057"/>
            <a:ext cx="58864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120" dirty="0">
                <a:latin typeface="Microsoft Sans Serif"/>
                <a:cs typeface="Microsoft Sans Serif"/>
              </a:rPr>
              <a:t>t</a:t>
            </a:r>
            <a:r>
              <a:rPr sz="2900" spc="-265" dirty="0">
                <a:latin typeface="Microsoft Sans Serif"/>
                <a:cs typeface="Microsoft Sans Serif"/>
              </a:rPr>
              <a:t>h</a:t>
            </a:r>
            <a:r>
              <a:rPr sz="2900" spc="-15" dirty="0">
                <a:latin typeface="Microsoft Sans Serif"/>
                <a:cs typeface="Microsoft Sans Serif"/>
              </a:rPr>
              <a:t>at</a:t>
            </a:r>
            <a:endParaRPr sz="29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1692" y="3711422"/>
            <a:ext cx="8000365" cy="2701381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32740" marR="5080" indent="-320040" algn="just">
              <a:lnSpc>
                <a:spcPct val="150100"/>
              </a:lnSpc>
              <a:spcBef>
                <a:spcPts val="8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endParaRPr lang="en-US" sz="2900" spc="-155" dirty="0" smtClean="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50100"/>
              </a:lnSpc>
              <a:spcBef>
                <a:spcPts val="8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155" smtClean="0">
                <a:latin typeface="Microsoft Sans Serif"/>
                <a:cs typeface="Microsoft Sans Serif"/>
              </a:rPr>
              <a:t>Nitrogenase</a:t>
            </a:r>
            <a:r>
              <a:rPr sz="2900" spc="-150" smtClean="0">
                <a:latin typeface="Microsoft Sans Serif"/>
                <a:cs typeface="Microsoft Sans Serif"/>
              </a:rPr>
              <a:t> </a:t>
            </a:r>
            <a:r>
              <a:rPr sz="2900" spc="-225" dirty="0">
                <a:latin typeface="Microsoft Sans Serif"/>
                <a:cs typeface="Microsoft Sans Serif"/>
              </a:rPr>
              <a:t>enzyme</a:t>
            </a:r>
            <a:r>
              <a:rPr sz="2900" spc="-220" dirty="0">
                <a:latin typeface="Microsoft Sans Serif"/>
                <a:cs typeface="Microsoft Sans Serif"/>
              </a:rPr>
              <a:t> contains</a:t>
            </a:r>
            <a:r>
              <a:rPr sz="2900" spc="-215" dirty="0">
                <a:latin typeface="Microsoft Sans Serif"/>
                <a:cs typeface="Microsoft Sans Serif"/>
              </a:rPr>
              <a:t> </a:t>
            </a:r>
            <a:r>
              <a:rPr sz="2900" spc="-325" dirty="0">
                <a:latin typeface="Microsoft Sans Serif"/>
                <a:cs typeface="Microsoft Sans Serif"/>
              </a:rPr>
              <a:t>Fe</a:t>
            </a:r>
            <a:r>
              <a:rPr sz="2900" spc="-320" dirty="0">
                <a:latin typeface="Microsoft Sans Serif"/>
                <a:cs typeface="Microsoft Sans Serif"/>
              </a:rPr>
              <a:t> </a:t>
            </a:r>
            <a:r>
              <a:rPr sz="2900" spc="-125" dirty="0">
                <a:latin typeface="Microsoft Sans Serif"/>
                <a:cs typeface="Microsoft Sans Serif"/>
              </a:rPr>
              <a:t>and</a:t>
            </a:r>
            <a:r>
              <a:rPr sz="2900" spc="-120" dirty="0">
                <a:latin typeface="Microsoft Sans Serif"/>
                <a:cs typeface="Microsoft Sans Serif"/>
              </a:rPr>
              <a:t> </a:t>
            </a:r>
            <a:r>
              <a:rPr sz="2900" spc="-200" dirty="0">
                <a:latin typeface="Microsoft Sans Serif"/>
                <a:cs typeface="Microsoft Sans Serif"/>
              </a:rPr>
              <a:t>Mo, </a:t>
            </a:r>
            <a:r>
              <a:rPr sz="2900" spc="-195" dirty="0">
                <a:latin typeface="Microsoft Sans Serif"/>
                <a:cs typeface="Microsoft Sans Serif"/>
              </a:rPr>
              <a:t> </a:t>
            </a:r>
            <a:r>
              <a:rPr sz="2900" spc="-160" dirty="0">
                <a:latin typeface="Microsoft Sans Serif"/>
                <a:cs typeface="Microsoft Sans Serif"/>
              </a:rPr>
              <a:t>haemoglobin</a:t>
            </a:r>
            <a:r>
              <a:rPr sz="2900" spc="-155" dirty="0">
                <a:latin typeface="Microsoft Sans Serif"/>
                <a:cs typeface="Microsoft Sans Serif"/>
              </a:rPr>
              <a:t> </a:t>
            </a:r>
            <a:r>
              <a:rPr sz="2900" spc="-220" dirty="0">
                <a:latin typeface="Microsoft Sans Serif"/>
                <a:cs typeface="Microsoft Sans Serif"/>
              </a:rPr>
              <a:t>contains</a:t>
            </a:r>
            <a:r>
              <a:rPr sz="2900" spc="-215" dirty="0">
                <a:latin typeface="Microsoft Sans Serif"/>
                <a:cs typeface="Microsoft Sans Serif"/>
              </a:rPr>
              <a:t> </a:t>
            </a:r>
            <a:r>
              <a:rPr sz="2900" spc="-325" dirty="0">
                <a:latin typeface="Microsoft Sans Serif"/>
                <a:cs typeface="Microsoft Sans Serif"/>
              </a:rPr>
              <a:t>Fe</a:t>
            </a:r>
            <a:r>
              <a:rPr sz="2900" spc="-32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(II)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25" dirty="0">
                <a:latin typeface="Microsoft Sans Serif"/>
                <a:cs typeface="Microsoft Sans Serif"/>
              </a:rPr>
              <a:t>and</a:t>
            </a:r>
            <a:r>
              <a:rPr sz="2900" spc="-120" dirty="0">
                <a:latin typeface="Microsoft Sans Serif"/>
                <a:cs typeface="Microsoft Sans Serif"/>
              </a:rPr>
              <a:t> </a:t>
            </a:r>
            <a:r>
              <a:rPr sz="2900" spc="-165" dirty="0">
                <a:latin typeface="Microsoft Sans Serif"/>
                <a:cs typeface="Microsoft Sans Serif"/>
              </a:rPr>
              <a:t>Ribonuleotide </a:t>
            </a:r>
            <a:r>
              <a:rPr sz="2900" spc="-160" dirty="0">
                <a:latin typeface="Microsoft Sans Serif"/>
                <a:cs typeface="Microsoft Sans Serif"/>
              </a:rPr>
              <a:t> </a:t>
            </a:r>
            <a:r>
              <a:rPr sz="2900" spc="-55">
                <a:latin typeface="Microsoft Sans Serif"/>
                <a:cs typeface="Microsoft Sans Serif"/>
              </a:rPr>
              <a:t>re</a:t>
            </a:r>
            <a:r>
              <a:rPr sz="2900" spc="-65">
                <a:latin typeface="Microsoft Sans Serif"/>
                <a:cs typeface="Microsoft Sans Serif"/>
              </a:rPr>
              <a:t>d</a:t>
            </a:r>
            <a:r>
              <a:rPr sz="2900" spc="-355">
                <a:latin typeface="Microsoft Sans Serif"/>
                <a:cs typeface="Microsoft Sans Serif"/>
              </a:rPr>
              <a:t>u</a:t>
            </a:r>
            <a:r>
              <a:rPr sz="2900" spc="-315">
                <a:latin typeface="Microsoft Sans Serif"/>
                <a:cs typeface="Microsoft Sans Serif"/>
              </a:rPr>
              <a:t>c</a:t>
            </a:r>
            <a:r>
              <a:rPr sz="2900" spc="-10">
                <a:latin typeface="Microsoft Sans Serif"/>
                <a:cs typeface="Microsoft Sans Serif"/>
              </a:rPr>
              <a:t>t</a:t>
            </a:r>
            <a:r>
              <a:rPr sz="2900" spc="-15">
                <a:latin typeface="Microsoft Sans Serif"/>
                <a:cs typeface="Microsoft Sans Serif"/>
              </a:rPr>
              <a:t>a</a:t>
            </a:r>
            <a:r>
              <a:rPr sz="2900" spc="-325">
                <a:latin typeface="Microsoft Sans Serif"/>
                <a:cs typeface="Microsoft Sans Serif"/>
              </a:rPr>
              <a:t>se</a:t>
            </a:r>
            <a:r>
              <a:rPr sz="2900" spc="-5">
                <a:latin typeface="Microsoft Sans Serif"/>
                <a:cs typeface="Microsoft Sans Serif"/>
              </a:rPr>
              <a:t> </a:t>
            </a:r>
            <a:r>
              <a:rPr sz="2900" spc="-330" smtClean="0">
                <a:latin typeface="Microsoft Sans Serif"/>
                <a:cs typeface="Microsoft Sans Serif"/>
              </a:rPr>
              <a:t>c</a:t>
            </a:r>
            <a:r>
              <a:rPr sz="2900" spc="-160" smtClean="0">
                <a:latin typeface="Microsoft Sans Serif"/>
                <a:cs typeface="Microsoft Sans Serif"/>
              </a:rPr>
              <a:t>o</a:t>
            </a:r>
            <a:r>
              <a:rPr sz="2900" spc="-310" smtClean="0">
                <a:latin typeface="Microsoft Sans Serif"/>
                <a:cs typeface="Microsoft Sans Serif"/>
              </a:rPr>
              <a:t>nsists</a:t>
            </a:r>
            <a:r>
              <a:rPr sz="2900" smtClean="0">
                <a:latin typeface="Microsoft Sans Serif"/>
                <a:cs typeface="Microsoft Sans Serif"/>
              </a:rPr>
              <a:t> </a:t>
            </a:r>
            <a:r>
              <a:rPr sz="2900" spc="10" dirty="0">
                <a:latin typeface="Microsoft Sans Serif"/>
                <a:cs typeface="Microsoft Sans Serif"/>
              </a:rPr>
              <a:t>o</a:t>
            </a:r>
            <a:r>
              <a:rPr sz="2900" dirty="0">
                <a:latin typeface="Microsoft Sans Serif"/>
                <a:cs typeface="Microsoft Sans Serif"/>
              </a:rPr>
              <a:t>f</a:t>
            </a:r>
            <a:r>
              <a:rPr sz="2900" spc="85" dirty="0">
                <a:latin typeface="Microsoft Sans Serif"/>
                <a:cs typeface="Microsoft Sans Serif"/>
              </a:rPr>
              <a:t> </a:t>
            </a:r>
            <a:r>
              <a:rPr sz="2900" spc="-260" dirty="0">
                <a:latin typeface="Microsoft Sans Serif"/>
                <a:cs typeface="Microsoft Sans Serif"/>
              </a:rPr>
              <a:t>Co</a:t>
            </a:r>
            <a:endParaRPr sz="2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2964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Oxi</a:t>
            </a:r>
            <a:r>
              <a:rPr sz="3600" spc="-155" dirty="0"/>
              <a:t>d</a:t>
            </a:r>
            <a:r>
              <a:rPr sz="3600" spc="-45" dirty="0"/>
              <a:t>a</a:t>
            </a:r>
            <a:r>
              <a:rPr sz="3600" spc="-229" dirty="0"/>
              <a:t>tion</a:t>
            </a:r>
            <a:r>
              <a:rPr sz="3600" spc="-55" dirty="0"/>
              <a:t> </a:t>
            </a:r>
            <a:r>
              <a:rPr sz="3600" spc="-254" dirty="0"/>
              <a:t>st</a:t>
            </a:r>
            <a:r>
              <a:rPr sz="3600" spc="-260" dirty="0"/>
              <a:t>a</a:t>
            </a:r>
            <a:r>
              <a:rPr sz="3600" spc="-270" dirty="0"/>
              <a:t>te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612468"/>
            <a:ext cx="8002270" cy="4362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7620" indent="-320040" algn="just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80" dirty="0">
                <a:latin typeface="Microsoft Sans Serif"/>
                <a:cs typeface="Microsoft Sans Serif"/>
              </a:rPr>
              <a:t>All </a:t>
            </a:r>
            <a:r>
              <a:rPr sz="2900" spc="-185" dirty="0">
                <a:latin typeface="Microsoft Sans Serif"/>
                <a:cs typeface="Microsoft Sans Serif"/>
              </a:rPr>
              <a:t>the</a:t>
            </a:r>
            <a:r>
              <a:rPr sz="2900" spc="-180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transition </a:t>
            </a:r>
            <a:r>
              <a:rPr sz="2900" spc="-235" dirty="0">
                <a:latin typeface="Microsoft Sans Serif"/>
                <a:cs typeface="Microsoft Sans Serif"/>
              </a:rPr>
              <a:t>elements,</a:t>
            </a:r>
            <a:r>
              <a:rPr sz="2900" spc="-229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aside from </a:t>
            </a:r>
            <a:r>
              <a:rPr sz="2900" spc="-185" dirty="0">
                <a:latin typeface="Microsoft Sans Serif"/>
                <a:cs typeface="Microsoft Sans Serif"/>
              </a:rPr>
              <a:t>the</a:t>
            </a:r>
            <a:r>
              <a:rPr sz="2900" spc="400" dirty="0">
                <a:latin typeface="Microsoft Sans Serif"/>
                <a:cs typeface="Microsoft Sans Serif"/>
              </a:rPr>
              <a:t> </a:t>
            </a:r>
            <a:r>
              <a:rPr sz="2900" spc="-75" dirty="0">
                <a:latin typeface="Microsoft Sans Serif"/>
                <a:cs typeface="Microsoft Sans Serif"/>
              </a:rPr>
              <a:t>first </a:t>
            </a:r>
            <a:r>
              <a:rPr sz="2900" spc="-130" dirty="0">
                <a:latin typeface="Microsoft Sans Serif"/>
                <a:cs typeface="Microsoft Sans Serif"/>
              </a:rPr>
              <a:t>and </a:t>
            </a:r>
            <a:r>
              <a:rPr sz="2900" spc="-125" dirty="0">
                <a:latin typeface="Microsoft Sans Serif"/>
                <a:cs typeface="Microsoft Sans Serif"/>
              </a:rPr>
              <a:t> </a:t>
            </a:r>
            <a:r>
              <a:rPr sz="2900" spc="-135" dirty="0">
                <a:latin typeface="Microsoft Sans Serif"/>
                <a:cs typeface="Microsoft Sans Serif"/>
              </a:rPr>
              <a:t>last</a:t>
            </a:r>
            <a:r>
              <a:rPr sz="2900" spc="-130" dirty="0">
                <a:latin typeface="Microsoft Sans Serif"/>
                <a:cs typeface="Microsoft Sans Serif"/>
              </a:rPr>
              <a:t> </a:t>
            </a:r>
            <a:r>
              <a:rPr sz="2900" spc="-135" dirty="0">
                <a:latin typeface="Microsoft Sans Serif"/>
                <a:cs typeface="Microsoft Sans Serif"/>
              </a:rPr>
              <a:t>individuals</a:t>
            </a:r>
            <a:r>
              <a:rPr sz="2900" spc="-130" dirty="0">
                <a:latin typeface="Microsoft Sans Serif"/>
                <a:cs typeface="Microsoft Sans Serif"/>
              </a:rPr>
              <a:t> </a:t>
            </a:r>
            <a:r>
              <a:rPr sz="2900" spc="-150" dirty="0">
                <a:latin typeface="Microsoft Sans Serif"/>
                <a:cs typeface="Microsoft Sans Serif"/>
              </a:rPr>
              <a:t>from</a:t>
            </a:r>
            <a:r>
              <a:rPr sz="2900" spc="-145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225" dirty="0">
                <a:latin typeface="Microsoft Sans Serif"/>
                <a:cs typeface="Microsoft Sans Serif"/>
              </a:rPr>
              <a:t>series,</a:t>
            </a:r>
            <a:r>
              <a:rPr sz="2900" spc="-220" dirty="0">
                <a:latin typeface="Microsoft Sans Serif"/>
                <a:cs typeface="Microsoft Sans Serif"/>
              </a:rPr>
              <a:t> </a:t>
            </a:r>
            <a:r>
              <a:rPr sz="2900" spc="-95" dirty="0">
                <a:latin typeface="Microsoft Sans Serif"/>
                <a:cs typeface="Microsoft Sans Serif"/>
              </a:rPr>
              <a:t>display</a:t>
            </a:r>
            <a:r>
              <a:rPr sz="2900" spc="-90" dirty="0">
                <a:latin typeface="Microsoft Sans Serif"/>
                <a:cs typeface="Microsoft Sans Serif"/>
              </a:rPr>
              <a:t> </a:t>
            </a:r>
            <a:r>
              <a:rPr sz="2900" spc="-180" dirty="0">
                <a:latin typeface="Microsoft Sans Serif"/>
                <a:cs typeface="Microsoft Sans Serif"/>
              </a:rPr>
              <a:t>various </a:t>
            </a:r>
            <a:r>
              <a:rPr sz="2900" spc="-175" dirty="0">
                <a:latin typeface="Microsoft Sans Serif"/>
                <a:cs typeface="Microsoft Sans Serif"/>
              </a:rPr>
              <a:t> </a:t>
            </a:r>
            <a:r>
              <a:rPr sz="2900" spc="-90" dirty="0">
                <a:latin typeface="Microsoft Sans Serif"/>
                <a:cs typeface="Microsoft Sans Serif"/>
              </a:rPr>
              <a:t>oxidation</a:t>
            </a:r>
            <a:r>
              <a:rPr sz="2900" spc="-45" dirty="0">
                <a:latin typeface="Microsoft Sans Serif"/>
                <a:cs typeface="Microsoft Sans Serif"/>
              </a:rPr>
              <a:t> </a:t>
            </a:r>
            <a:r>
              <a:rPr sz="2900" spc="-195" dirty="0">
                <a:latin typeface="Microsoft Sans Serif"/>
                <a:cs typeface="Microsoft Sans Serif"/>
              </a:rPr>
              <a:t>states.</a:t>
            </a:r>
            <a:endParaRPr sz="2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D8046"/>
              </a:buClr>
              <a:buFont typeface="Wingdings"/>
              <a:buChar char=""/>
            </a:pPr>
            <a:endParaRPr sz="4300">
              <a:latin typeface="Microsoft Sans Serif"/>
              <a:cs typeface="Microsoft Sans Serif"/>
            </a:endParaRPr>
          </a:p>
          <a:p>
            <a:pPr marL="332740" indent="-320040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420" dirty="0">
                <a:latin typeface="Microsoft Sans Serif"/>
                <a:cs typeface="Microsoft Sans Serif"/>
              </a:rPr>
              <a:t>Th</a:t>
            </a:r>
            <a:r>
              <a:rPr sz="2900" spc="-275" dirty="0">
                <a:latin typeface="Microsoft Sans Serif"/>
                <a:cs typeface="Microsoft Sans Serif"/>
              </a:rPr>
              <a:t>e</a:t>
            </a:r>
            <a:r>
              <a:rPr sz="2900" dirty="0">
                <a:latin typeface="Microsoft Sans Serif"/>
                <a:cs typeface="Microsoft Sans Serif"/>
              </a:rPr>
              <a:t>y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155" dirty="0">
                <a:latin typeface="Microsoft Sans Serif"/>
                <a:cs typeface="Microsoft Sans Serif"/>
              </a:rPr>
              <a:t>nd</a:t>
            </a:r>
            <a:r>
              <a:rPr sz="2900" spc="-55" dirty="0">
                <a:latin typeface="Microsoft Sans Serif"/>
                <a:cs typeface="Microsoft Sans Serif"/>
              </a:rPr>
              <a:t>i</a:t>
            </a:r>
            <a:r>
              <a:rPr sz="2900" spc="-330" dirty="0">
                <a:latin typeface="Microsoft Sans Serif"/>
                <a:cs typeface="Microsoft Sans Serif"/>
              </a:rPr>
              <a:t>c</a:t>
            </a:r>
            <a:r>
              <a:rPr sz="2900" spc="-65" dirty="0">
                <a:latin typeface="Microsoft Sans Serif"/>
                <a:cs typeface="Microsoft Sans Serif"/>
              </a:rPr>
              <a:t>ate</a:t>
            </a:r>
            <a:r>
              <a:rPr sz="2900" spc="-25" dirty="0">
                <a:latin typeface="Microsoft Sans Serif"/>
                <a:cs typeface="Microsoft Sans Serif"/>
              </a:rPr>
              <a:t> </a:t>
            </a:r>
            <a:r>
              <a:rPr sz="2900" spc="-229" dirty="0">
                <a:latin typeface="Microsoft Sans Serif"/>
                <a:cs typeface="Microsoft Sans Serif"/>
              </a:rPr>
              <a:t>v</a:t>
            </a:r>
            <a:r>
              <a:rPr sz="2900" spc="-15" dirty="0">
                <a:latin typeface="Microsoft Sans Serif"/>
                <a:cs typeface="Microsoft Sans Serif"/>
              </a:rPr>
              <a:t>ar</a:t>
            </a:r>
            <a:r>
              <a:rPr sz="2900" dirty="0">
                <a:latin typeface="Microsoft Sans Serif"/>
                <a:cs typeface="Microsoft Sans Serif"/>
              </a:rPr>
              <a:t>i</a:t>
            </a:r>
            <a:r>
              <a:rPr sz="2900" spc="-10" dirty="0">
                <a:latin typeface="Microsoft Sans Serif"/>
                <a:cs typeface="Microsoft Sans Serif"/>
              </a:rPr>
              <a:t>a</a:t>
            </a:r>
            <a:r>
              <a:rPr sz="2900" spc="-5" dirty="0">
                <a:latin typeface="Microsoft Sans Serif"/>
                <a:cs typeface="Microsoft Sans Serif"/>
              </a:rPr>
              <a:t>b</a:t>
            </a:r>
            <a:r>
              <a:rPr sz="2900" spc="-15" dirty="0">
                <a:latin typeface="Microsoft Sans Serif"/>
                <a:cs typeface="Microsoft Sans Serif"/>
              </a:rPr>
              <a:t>l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25" dirty="0">
                <a:latin typeface="Microsoft Sans Serif"/>
                <a:cs typeface="Microsoft Sans Serif"/>
              </a:rPr>
              <a:t> </a:t>
            </a:r>
            <a:r>
              <a:rPr sz="2900" spc="-229" dirty="0">
                <a:latin typeface="Microsoft Sans Serif"/>
                <a:cs typeface="Microsoft Sans Serif"/>
              </a:rPr>
              <a:t>v</a:t>
            </a:r>
            <a:r>
              <a:rPr sz="2900" spc="-25" dirty="0">
                <a:latin typeface="Microsoft Sans Serif"/>
                <a:cs typeface="Microsoft Sans Serif"/>
              </a:rPr>
              <a:t>a</a:t>
            </a:r>
            <a:r>
              <a:rPr sz="2900" dirty="0">
                <a:latin typeface="Microsoft Sans Serif"/>
                <a:cs typeface="Microsoft Sans Serif"/>
              </a:rPr>
              <a:t>l</a:t>
            </a:r>
            <a:r>
              <a:rPr sz="2900" spc="-155" dirty="0">
                <a:latin typeface="Microsoft Sans Serif"/>
                <a:cs typeface="Microsoft Sans Serif"/>
              </a:rPr>
              <a:t>e</a:t>
            </a:r>
            <a:r>
              <a:rPr sz="2900" spc="-355" dirty="0">
                <a:latin typeface="Microsoft Sans Serif"/>
                <a:cs typeface="Microsoft Sans Serif"/>
              </a:rPr>
              <a:t>n</a:t>
            </a:r>
            <a:r>
              <a:rPr sz="2900" spc="-295" dirty="0">
                <a:latin typeface="Microsoft Sans Serif"/>
                <a:cs typeface="Microsoft Sans Serif"/>
              </a:rPr>
              <a:t>c</a:t>
            </a:r>
            <a:r>
              <a:rPr sz="2900" dirty="0">
                <a:latin typeface="Microsoft Sans Serif"/>
                <a:cs typeface="Microsoft Sans Serif"/>
              </a:rPr>
              <a:t>y</a:t>
            </a:r>
            <a:r>
              <a:rPr sz="2900" spc="-10" dirty="0">
                <a:latin typeface="Microsoft Sans Serif"/>
                <a:cs typeface="Microsoft Sans Serif"/>
              </a:rPr>
              <a:t> </a:t>
            </a:r>
            <a:r>
              <a:rPr sz="2900" spc="-100" dirty="0">
                <a:latin typeface="Microsoft Sans Serif"/>
                <a:cs typeface="Microsoft Sans Serif"/>
              </a:rPr>
              <a:t>i</a:t>
            </a:r>
            <a:r>
              <a:rPr sz="2900" spc="-260" dirty="0">
                <a:latin typeface="Microsoft Sans Serif"/>
                <a:cs typeface="Microsoft Sans Serif"/>
              </a:rPr>
              <a:t>n</a:t>
            </a:r>
            <a:r>
              <a:rPr sz="2900" spc="20" dirty="0">
                <a:latin typeface="Microsoft Sans Serif"/>
                <a:cs typeface="Microsoft Sans Serif"/>
              </a:rPr>
              <a:t> </a:t>
            </a:r>
            <a:r>
              <a:rPr sz="2900" spc="-160" dirty="0">
                <a:latin typeface="Microsoft Sans Serif"/>
                <a:cs typeface="Microsoft Sans Serif"/>
              </a:rPr>
              <a:t>th</a:t>
            </a:r>
            <a:r>
              <a:rPr sz="2900" spc="-200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dirty="0">
                <a:latin typeface="Microsoft Sans Serif"/>
                <a:cs typeface="Microsoft Sans Serif"/>
              </a:rPr>
              <a:t>r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330" dirty="0">
                <a:latin typeface="Microsoft Sans Serif"/>
                <a:cs typeface="Microsoft Sans Serif"/>
              </a:rPr>
              <a:t>c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295" dirty="0">
                <a:latin typeface="Microsoft Sans Serif"/>
                <a:cs typeface="Microsoft Sans Serif"/>
              </a:rPr>
              <a:t>m</a:t>
            </a:r>
            <a:r>
              <a:rPr sz="2900" spc="-190" dirty="0">
                <a:latin typeface="Microsoft Sans Serif"/>
                <a:cs typeface="Microsoft Sans Serif"/>
              </a:rPr>
              <a:t>p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305" dirty="0">
                <a:latin typeface="Microsoft Sans Serif"/>
                <a:cs typeface="Microsoft Sans Serif"/>
              </a:rPr>
              <a:t>und</a:t>
            </a:r>
            <a:r>
              <a:rPr sz="2900" spc="-290" dirty="0">
                <a:latin typeface="Microsoft Sans Serif"/>
                <a:cs typeface="Microsoft Sans Serif"/>
              </a:rPr>
              <a:t>s</a:t>
            </a:r>
            <a:r>
              <a:rPr sz="290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43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325" dirty="0">
                <a:latin typeface="Microsoft Sans Serif"/>
                <a:cs typeface="Microsoft Sans Serif"/>
              </a:rPr>
              <a:t>Some</a:t>
            </a:r>
            <a:r>
              <a:rPr sz="2900" spc="-320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fundamental</a:t>
            </a:r>
            <a:r>
              <a:rPr sz="2900" spc="-140" dirty="0">
                <a:latin typeface="Microsoft Sans Serif"/>
                <a:cs typeface="Microsoft Sans Serif"/>
              </a:rPr>
              <a:t> </a:t>
            </a:r>
            <a:r>
              <a:rPr sz="2900" spc="-95" dirty="0">
                <a:latin typeface="Microsoft Sans Serif"/>
                <a:cs typeface="Microsoft Sans Serif"/>
              </a:rPr>
              <a:t>oxidation</a:t>
            </a:r>
            <a:r>
              <a:rPr sz="2900" spc="-90" dirty="0">
                <a:latin typeface="Microsoft Sans Serif"/>
                <a:cs typeface="Microsoft Sans Serif"/>
              </a:rPr>
              <a:t> </a:t>
            </a:r>
            <a:r>
              <a:rPr sz="2900" spc="-195" dirty="0">
                <a:latin typeface="Microsoft Sans Serif"/>
                <a:cs typeface="Microsoft Sans Serif"/>
              </a:rPr>
              <a:t>conditions</a:t>
            </a:r>
            <a:r>
              <a:rPr sz="2900" spc="-190" dirty="0">
                <a:latin typeface="Microsoft Sans Serif"/>
                <a:cs typeface="Microsoft Sans Serif"/>
              </a:rPr>
              <a:t> </a:t>
            </a:r>
            <a:r>
              <a:rPr sz="2900" spc="5" dirty="0">
                <a:latin typeface="Microsoft Sans Serif"/>
                <a:cs typeface="Microsoft Sans Serif"/>
              </a:rPr>
              <a:t>of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 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14" dirty="0">
                <a:latin typeface="Microsoft Sans Serif"/>
                <a:cs typeface="Microsoft Sans Serif"/>
              </a:rPr>
              <a:t>primary, </a:t>
            </a:r>
            <a:r>
              <a:rPr sz="2900" spc="-254" dirty="0">
                <a:latin typeface="Microsoft Sans Serif"/>
                <a:cs typeface="Microsoft Sans Serif"/>
              </a:rPr>
              <a:t>second</a:t>
            </a:r>
            <a:r>
              <a:rPr sz="2900" spc="-250" dirty="0">
                <a:latin typeface="Microsoft Sans Serif"/>
                <a:cs typeface="Microsoft Sans Serif"/>
              </a:rPr>
              <a:t> </a:t>
            </a:r>
            <a:r>
              <a:rPr sz="2900" spc="-120" dirty="0">
                <a:latin typeface="Microsoft Sans Serif"/>
                <a:cs typeface="Microsoft Sans Serif"/>
              </a:rPr>
              <a:t>and </a:t>
            </a:r>
            <a:r>
              <a:rPr sz="2900" spc="-80" dirty="0">
                <a:latin typeface="Microsoft Sans Serif"/>
                <a:cs typeface="Microsoft Sans Serif"/>
              </a:rPr>
              <a:t>third </a:t>
            </a:r>
            <a:r>
              <a:rPr sz="2900" spc="-150" dirty="0">
                <a:latin typeface="Microsoft Sans Serif"/>
                <a:cs typeface="Microsoft Sans Serif"/>
              </a:rPr>
              <a:t>transition </a:t>
            </a:r>
            <a:r>
              <a:rPr sz="2900" spc="-225" dirty="0">
                <a:latin typeface="Microsoft Sans Serif"/>
                <a:cs typeface="Microsoft Sans Serif"/>
              </a:rPr>
              <a:t>series </a:t>
            </a:r>
            <a:r>
              <a:rPr sz="2900" spc="-229" dirty="0">
                <a:latin typeface="Microsoft Sans Serif"/>
                <a:cs typeface="Microsoft Sans Serif"/>
              </a:rPr>
              <a:t>elements </a:t>
            </a:r>
            <a:r>
              <a:rPr sz="2900" spc="-225" dirty="0">
                <a:latin typeface="Microsoft Sans Serif"/>
                <a:cs typeface="Microsoft Sans Serif"/>
              </a:rPr>
              <a:t> </a:t>
            </a:r>
            <a:r>
              <a:rPr sz="2900" spc="-60" dirty="0">
                <a:latin typeface="Microsoft Sans Serif"/>
                <a:cs typeface="Microsoft Sans Serif"/>
              </a:rPr>
              <a:t>are</a:t>
            </a:r>
            <a:r>
              <a:rPr sz="2900" spc="25" dirty="0">
                <a:latin typeface="Microsoft Sans Serif"/>
                <a:cs typeface="Microsoft Sans Serif"/>
              </a:rPr>
              <a:t> </a:t>
            </a:r>
            <a:r>
              <a:rPr sz="2900" spc="-150" dirty="0">
                <a:latin typeface="Microsoft Sans Serif"/>
                <a:cs typeface="Microsoft Sans Serif"/>
              </a:rPr>
              <a:t>given</a:t>
            </a:r>
            <a:r>
              <a:rPr sz="2900" spc="-20" dirty="0">
                <a:latin typeface="Microsoft Sans Serif"/>
                <a:cs typeface="Microsoft Sans Serif"/>
              </a:rPr>
              <a:t> </a:t>
            </a:r>
            <a:r>
              <a:rPr sz="2900" spc="-150" dirty="0">
                <a:latin typeface="Microsoft Sans Serif"/>
                <a:cs typeface="Microsoft Sans Serif"/>
              </a:rPr>
              <a:t>beneath</a:t>
            </a:r>
            <a:r>
              <a:rPr sz="2900" spc="5" dirty="0">
                <a:latin typeface="Microsoft Sans Serif"/>
                <a:cs typeface="Microsoft Sans Serif"/>
              </a:rPr>
              <a:t> </a:t>
            </a:r>
            <a:r>
              <a:rPr sz="2900" spc="-180" dirty="0">
                <a:latin typeface="Microsoft Sans Serif"/>
                <a:cs typeface="Microsoft Sans Serif"/>
              </a:rPr>
              <a:t>in</a:t>
            </a:r>
            <a:r>
              <a:rPr sz="2900" spc="20" dirty="0">
                <a:latin typeface="Microsoft Sans Serif"/>
                <a:cs typeface="Microsoft Sans Serif"/>
              </a:rPr>
              <a:t> </a:t>
            </a:r>
            <a:r>
              <a:rPr sz="2900" spc="-125" dirty="0">
                <a:latin typeface="Microsoft Sans Serif"/>
                <a:cs typeface="Microsoft Sans Serif"/>
              </a:rPr>
              <a:t>tables.</a:t>
            </a:r>
            <a:endParaRPr sz="2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55638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45" dirty="0"/>
              <a:t>Oxi</a:t>
            </a:r>
            <a:r>
              <a:rPr sz="3600" spc="-155" dirty="0"/>
              <a:t>d</a:t>
            </a:r>
            <a:r>
              <a:rPr sz="3600" spc="-45" dirty="0"/>
              <a:t>a</a:t>
            </a:r>
            <a:r>
              <a:rPr sz="3600" spc="-229" dirty="0"/>
              <a:t>tion</a:t>
            </a:r>
            <a:r>
              <a:rPr sz="3600" spc="-55" dirty="0"/>
              <a:t> </a:t>
            </a:r>
            <a:r>
              <a:rPr sz="3600" spc="-640" dirty="0"/>
              <a:t>S</a:t>
            </a:r>
            <a:r>
              <a:rPr sz="3600" spc="-335" dirty="0"/>
              <a:t>t</a:t>
            </a:r>
            <a:r>
              <a:rPr sz="3600" spc="-45" dirty="0"/>
              <a:t>a</a:t>
            </a:r>
            <a:r>
              <a:rPr sz="3600" spc="-335" dirty="0"/>
              <a:t>tes</a:t>
            </a:r>
            <a:r>
              <a:rPr sz="3600" spc="-20" dirty="0"/>
              <a:t> </a:t>
            </a:r>
            <a:r>
              <a:rPr sz="3600" spc="-180" dirty="0"/>
              <a:t>of</a:t>
            </a:r>
            <a:r>
              <a:rPr sz="3600" spc="200" dirty="0"/>
              <a:t> </a:t>
            </a:r>
            <a:r>
              <a:rPr sz="3600" spc="-190" dirty="0"/>
              <a:t>3d</a:t>
            </a:r>
            <a:r>
              <a:rPr sz="3600" spc="-55" dirty="0"/>
              <a:t> </a:t>
            </a:r>
            <a:r>
              <a:rPr sz="3600" spc="-350" dirty="0"/>
              <a:t>Series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92819" y="1686770"/>
            <a:ext cx="6891453" cy="467480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494919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40" dirty="0"/>
              <a:t>O</a:t>
            </a:r>
            <a:r>
              <a:rPr sz="3200" spc="-100" dirty="0"/>
              <a:t>x</a:t>
            </a:r>
            <a:r>
              <a:rPr sz="3200" spc="-40" dirty="0"/>
              <a:t>i</a:t>
            </a:r>
            <a:r>
              <a:rPr sz="3200" spc="-185" dirty="0"/>
              <a:t>d</a:t>
            </a:r>
            <a:r>
              <a:rPr sz="3200" spc="-100" dirty="0"/>
              <a:t>a</a:t>
            </a:r>
            <a:r>
              <a:rPr sz="3200" spc="-165" dirty="0"/>
              <a:t>t</a:t>
            </a:r>
            <a:r>
              <a:rPr sz="3200" spc="-120" dirty="0"/>
              <a:t>i</a:t>
            </a:r>
            <a:r>
              <a:rPr sz="3200" spc="-260" dirty="0"/>
              <a:t>on</a:t>
            </a:r>
            <a:r>
              <a:rPr sz="3200" spc="-40" dirty="0"/>
              <a:t> </a:t>
            </a:r>
            <a:r>
              <a:rPr sz="3200" spc="-310" dirty="0"/>
              <a:t>St</a:t>
            </a:r>
            <a:r>
              <a:rPr sz="3200" spc="-280" dirty="0"/>
              <a:t>a</a:t>
            </a:r>
            <a:r>
              <a:rPr sz="3200" spc="-185" dirty="0"/>
              <a:t>t</a:t>
            </a:r>
            <a:r>
              <a:rPr sz="3200" spc="-295" dirty="0"/>
              <a:t>e</a:t>
            </a:r>
            <a:r>
              <a:rPr sz="3200" spc="-420" dirty="0"/>
              <a:t>s</a:t>
            </a:r>
            <a:r>
              <a:rPr sz="3200" spc="-25" dirty="0"/>
              <a:t> </a:t>
            </a:r>
            <a:r>
              <a:rPr sz="3200" spc="-165" dirty="0"/>
              <a:t>of</a:t>
            </a:r>
            <a:r>
              <a:rPr sz="3200" spc="180" dirty="0"/>
              <a:t> </a:t>
            </a:r>
            <a:r>
              <a:rPr sz="3200" spc="-175" dirty="0"/>
              <a:t>4d</a:t>
            </a:r>
            <a:r>
              <a:rPr sz="3200" spc="-40" dirty="0"/>
              <a:t> </a:t>
            </a:r>
            <a:r>
              <a:rPr sz="3200" spc="-340" dirty="0"/>
              <a:t>Ser</a:t>
            </a:r>
            <a:r>
              <a:rPr sz="3200" spc="-165" dirty="0"/>
              <a:t>i</a:t>
            </a:r>
            <a:r>
              <a:rPr sz="3200" spc="-335" dirty="0"/>
              <a:t>es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4133" y="1843070"/>
            <a:ext cx="5227385" cy="382990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477520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140" dirty="0"/>
              <a:t>O</a:t>
            </a:r>
            <a:r>
              <a:rPr sz="3200" spc="-100" dirty="0"/>
              <a:t>x</a:t>
            </a:r>
            <a:r>
              <a:rPr sz="3200" spc="-40" dirty="0"/>
              <a:t>i</a:t>
            </a:r>
            <a:r>
              <a:rPr sz="3200" spc="-185" dirty="0"/>
              <a:t>d</a:t>
            </a:r>
            <a:r>
              <a:rPr sz="3200" spc="-100" dirty="0"/>
              <a:t>a</a:t>
            </a:r>
            <a:r>
              <a:rPr sz="3200" spc="-165" dirty="0"/>
              <a:t>t</a:t>
            </a:r>
            <a:r>
              <a:rPr sz="3200" spc="-120" dirty="0"/>
              <a:t>i</a:t>
            </a:r>
            <a:r>
              <a:rPr sz="3200" spc="-260" dirty="0"/>
              <a:t>on</a:t>
            </a:r>
            <a:r>
              <a:rPr sz="3200" spc="-40" dirty="0"/>
              <a:t> </a:t>
            </a:r>
            <a:r>
              <a:rPr sz="3200" spc="-310" dirty="0"/>
              <a:t>St</a:t>
            </a:r>
            <a:r>
              <a:rPr sz="3200" spc="-280" dirty="0"/>
              <a:t>a</a:t>
            </a:r>
            <a:r>
              <a:rPr sz="3200" spc="-245" dirty="0"/>
              <a:t>te</a:t>
            </a:r>
            <a:r>
              <a:rPr sz="3200" spc="-20" dirty="0"/>
              <a:t> </a:t>
            </a:r>
            <a:r>
              <a:rPr sz="3200" spc="-165" dirty="0"/>
              <a:t>of</a:t>
            </a:r>
            <a:r>
              <a:rPr sz="3200" spc="180" dirty="0"/>
              <a:t> </a:t>
            </a:r>
            <a:r>
              <a:rPr sz="3200" spc="-175" dirty="0"/>
              <a:t>5d</a:t>
            </a:r>
            <a:r>
              <a:rPr sz="3200" spc="-40" dirty="0"/>
              <a:t> </a:t>
            </a:r>
            <a:r>
              <a:rPr sz="3200" spc="-340" dirty="0"/>
              <a:t>Ser</a:t>
            </a:r>
            <a:r>
              <a:rPr sz="3200" spc="-165" dirty="0"/>
              <a:t>i</a:t>
            </a:r>
            <a:r>
              <a:rPr sz="3200" spc="-335" dirty="0"/>
              <a:t>es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34446" y="1946565"/>
            <a:ext cx="4627050" cy="373906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396811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250" dirty="0"/>
              <a:t>Si</a:t>
            </a:r>
            <a:r>
              <a:rPr sz="3200" spc="-280" dirty="0"/>
              <a:t>z</a:t>
            </a:r>
            <a:r>
              <a:rPr sz="3200" spc="-250" dirty="0"/>
              <a:t>e</a:t>
            </a:r>
            <a:r>
              <a:rPr sz="3200" spc="-25" dirty="0"/>
              <a:t> </a:t>
            </a:r>
            <a:r>
              <a:rPr sz="3200" spc="-165" dirty="0"/>
              <a:t>of</a:t>
            </a:r>
            <a:r>
              <a:rPr sz="3200" spc="180" dirty="0"/>
              <a:t> </a:t>
            </a:r>
            <a:r>
              <a:rPr sz="3200" spc="-110" dirty="0"/>
              <a:t>A</a:t>
            </a:r>
            <a:r>
              <a:rPr sz="3200" spc="-175" dirty="0"/>
              <a:t>t</a:t>
            </a:r>
            <a:r>
              <a:rPr sz="3200" spc="-315" dirty="0"/>
              <a:t>o</a:t>
            </a:r>
            <a:r>
              <a:rPr sz="3200" spc="-330" dirty="0"/>
              <a:t>m</a:t>
            </a:r>
            <a:r>
              <a:rPr sz="3200" spc="-420" dirty="0"/>
              <a:t>s</a:t>
            </a:r>
            <a:r>
              <a:rPr sz="3200" spc="-40" dirty="0"/>
              <a:t> </a:t>
            </a:r>
            <a:r>
              <a:rPr sz="3200" spc="-110" dirty="0"/>
              <a:t>a</a:t>
            </a:r>
            <a:r>
              <a:rPr sz="3200" spc="-260" dirty="0"/>
              <a:t>nd</a:t>
            </a:r>
            <a:r>
              <a:rPr sz="3200" spc="-20" dirty="0"/>
              <a:t> </a:t>
            </a:r>
            <a:r>
              <a:rPr sz="3200" spc="-100" dirty="0"/>
              <a:t>I</a:t>
            </a:r>
            <a:r>
              <a:rPr sz="3200" spc="-210" dirty="0"/>
              <a:t>o</a:t>
            </a:r>
            <a:r>
              <a:rPr sz="3200" spc="-340" dirty="0"/>
              <a:t>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91692" y="1554861"/>
            <a:ext cx="8003540" cy="45612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indent="-320040">
              <a:lnSpc>
                <a:spcPts val="2375"/>
              </a:lnSpc>
              <a:spcBef>
                <a:spcPts val="10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65" dirty="0">
                <a:latin typeface="Microsoft Sans Serif"/>
                <a:cs typeface="Microsoft Sans Serif"/>
              </a:rPr>
              <a:t>Generally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204" dirty="0">
                <a:latin typeface="Microsoft Sans Serif"/>
                <a:cs typeface="Microsoft Sans Serif"/>
              </a:rPr>
              <a:t>sizes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atoms/ions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go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on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decreasing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ts val="2375"/>
              </a:lnSpc>
            </a:pPr>
            <a:r>
              <a:rPr sz="2200" spc="-100" dirty="0">
                <a:latin typeface="Microsoft Sans Serif"/>
                <a:cs typeface="Microsoft Sans Serif"/>
              </a:rPr>
              <a:t>from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left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right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across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rows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series,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as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459" dirty="0">
                <a:latin typeface="Microsoft Sans Serif"/>
                <a:cs typeface="Microsoft Sans Serif"/>
              </a:rPr>
              <a:t>–</a:t>
            </a:r>
            <a:endParaRPr sz="220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AutoNum type="alphaLcPeriod"/>
              <a:tabLst>
                <a:tab pos="527685" algn="l"/>
                <a:tab pos="52832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</a:t>
            </a:r>
            <a:r>
              <a:rPr sz="2200" spc="-245" dirty="0">
                <a:latin typeface="Microsoft Sans Serif"/>
                <a:cs typeface="Microsoft Sans Serif"/>
              </a:rPr>
              <a:t>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e</a:t>
            </a:r>
            <a:r>
              <a:rPr sz="2200" spc="-5" dirty="0">
                <a:latin typeface="Microsoft Sans Serif"/>
                <a:cs typeface="Microsoft Sans Serif"/>
              </a:rPr>
              <a:t>xt</a:t>
            </a:r>
            <a:r>
              <a:rPr sz="2200" spc="-20" dirty="0">
                <a:latin typeface="Microsoft Sans Serif"/>
                <a:cs typeface="Microsoft Sans Serif"/>
              </a:rPr>
              <a:t>r</a:t>
            </a:r>
            <a:r>
              <a:rPr sz="2200" spc="-10" dirty="0">
                <a:latin typeface="Microsoft Sans Serif"/>
                <a:cs typeface="Microsoft Sans Serif"/>
              </a:rPr>
              <a:t>a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270" dirty="0">
                <a:latin typeface="Microsoft Sans Serif"/>
                <a:cs typeface="Microsoft Sans Serif"/>
              </a:rPr>
              <a:t>nuc</a:t>
            </a:r>
            <a:r>
              <a:rPr sz="2200" spc="-45" dirty="0">
                <a:latin typeface="Microsoft Sans Serif"/>
                <a:cs typeface="Microsoft Sans Serif"/>
              </a:rPr>
              <a:t>lea</a:t>
            </a:r>
            <a:r>
              <a:rPr sz="2200" spc="-30" dirty="0">
                <a:latin typeface="Microsoft Sans Serif"/>
                <a:cs typeface="Microsoft Sans Serif"/>
              </a:rPr>
              <a:t>r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c</a:t>
            </a:r>
            <a:r>
              <a:rPr sz="2200" spc="-270" dirty="0">
                <a:latin typeface="Microsoft Sans Serif"/>
                <a:cs typeface="Microsoft Sans Serif"/>
              </a:rPr>
              <a:t>h</a:t>
            </a:r>
            <a:r>
              <a:rPr sz="2200" spc="-5" dirty="0">
                <a:latin typeface="Microsoft Sans Serif"/>
                <a:cs typeface="Microsoft Sans Serif"/>
              </a:rPr>
              <a:t>a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55" dirty="0">
                <a:latin typeface="Microsoft Sans Serif"/>
                <a:cs typeface="Microsoft Sans Serif"/>
              </a:rPr>
              <a:t>g</a:t>
            </a:r>
            <a:r>
              <a:rPr sz="2200" spc="-120" dirty="0">
                <a:latin typeface="Microsoft Sans Serif"/>
                <a:cs typeface="Microsoft Sans Serif"/>
              </a:rPr>
              <a:t>e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210" dirty="0">
                <a:latin typeface="Microsoft Sans Serif"/>
                <a:cs typeface="Microsoft Sans Serif"/>
              </a:rPr>
              <a:t>n</a:t>
            </a:r>
            <a:r>
              <a:rPr sz="2200" spc="-270" dirty="0">
                <a:latin typeface="Microsoft Sans Serif"/>
                <a:cs typeface="Microsoft Sans Serif"/>
              </a:rPr>
              <a:t>c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170" dirty="0">
                <a:latin typeface="Microsoft Sans Serif"/>
                <a:cs typeface="Microsoft Sans Serif"/>
              </a:rPr>
              <a:t>ea</a:t>
            </a:r>
            <a:r>
              <a:rPr sz="2200" spc="-145" dirty="0">
                <a:latin typeface="Microsoft Sans Serif"/>
                <a:cs typeface="Microsoft Sans Serif"/>
              </a:rPr>
              <a:t>s</a:t>
            </a:r>
            <a:r>
              <a:rPr sz="2200" spc="-245" dirty="0">
                <a:latin typeface="Microsoft Sans Serif"/>
                <a:cs typeface="Microsoft Sans Serif"/>
              </a:rPr>
              <a:t>es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a</a:t>
            </a:r>
            <a:r>
              <a:rPr sz="2200" spc="-180" dirty="0">
                <a:latin typeface="Microsoft Sans Serif"/>
                <a:cs typeface="Microsoft Sans Serif"/>
              </a:rPr>
              <a:t>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</a:t>
            </a:r>
            <a:r>
              <a:rPr sz="2200" spc="-5" dirty="0">
                <a:latin typeface="Microsoft Sans Serif"/>
                <a:cs typeface="Microsoft Sans Serif"/>
              </a:rPr>
              <a:t>t</a:t>
            </a:r>
            <a:r>
              <a:rPr sz="2200" spc="-195" dirty="0">
                <a:latin typeface="Microsoft Sans Serif"/>
                <a:cs typeface="Microsoft Sans Serif"/>
              </a:rPr>
              <a:t>o</a:t>
            </a:r>
            <a:r>
              <a:rPr sz="2200" spc="-300" dirty="0">
                <a:latin typeface="Microsoft Sans Serif"/>
                <a:cs typeface="Microsoft Sans Serif"/>
              </a:rPr>
              <a:t>m</a:t>
            </a:r>
            <a:r>
              <a:rPr sz="2200" spc="-90" dirty="0">
                <a:latin typeface="Microsoft Sans Serif"/>
                <a:cs typeface="Microsoft Sans Serif"/>
              </a:rPr>
              <a:t>i</a:t>
            </a:r>
            <a:r>
              <a:rPr sz="2200" spc="-185" dirty="0">
                <a:latin typeface="Microsoft Sans Serif"/>
                <a:cs typeface="Microsoft Sans Serif"/>
              </a:rPr>
              <a:t>c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270" dirty="0">
                <a:latin typeface="Microsoft Sans Serif"/>
                <a:cs typeface="Microsoft Sans Serif"/>
              </a:rPr>
              <a:t>nu</a:t>
            </a:r>
            <a:r>
              <a:rPr sz="2200" spc="-370" dirty="0">
                <a:latin typeface="Microsoft Sans Serif"/>
                <a:cs typeface="Microsoft Sans Serif"/>
              </a:rPr>
              <a:t>m</a:t>
            </a:r>
            <a:r>
              <a:rPr sz="2200" spc="-45" dirty="0">
                <a:latin typeface="Microsoft Sans Serif"/>
                <a:cs typeface="Microsoft Sans Serif"/>
              </a:rPr>
              <a:t>ber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210" dirty="0">
                <a:latin typeface="Microsoft Sans Serif"/>
                <a:cs typeface="Microsoft Sans Serif"/>
              </a:rPr>
              <a:t>n</a:t>
            </a:r>
            <a:r>
              <a:rPr sz="2200" spc="-270" dirty="0">
                <a:latin typeface="Microsoft Sans Serif"/>
                <a:cs typeface="Microsoft Sans Serif"/>
              </a:rPr>
              <a:t>c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170" dirty="0">
                <a:latin typeface="Microsoft Sans Serif"/>
                <a:cs typeface="Microsoft Sans Serif"/>
              </a:rPr>
              <a:t>ea</a:t>
            </a:r>
            <a:r>
              <a:rPr sz="2200" spc="-145" dirty="0">
                <a:latin typeface="Microsoft Sans Serif"/>
                <a:cs typeface="Microsoft Sans Serif"/>
              </a:rPr>
              <a:t>s</a:t>
            </a:r>
            <a:r>
              <a:rPr sz="2200" spc="-245" dirty="0">
                <a:latin typeface="Microsoft Sans Serif"/>
                <a:cs typeface="Microsoft Sans Serif"/>
              </a:rPr>
              <a:t>es</a:t>
            </a:r>
            <a:endParaRPr sz="220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AutoNum type="alphaLcPeriod"/>
              <a:tabLst>
                <a:tab pos="527685" algn="l"/>
                <a:tab pos="52832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extra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r>
              <a:rPr sz="2200" spc="55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are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added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into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210" dirty="0">
                <a:latin typeface="Microsoft Sans Serif"/>
                <a:cs typeface="Microsoft Sans Serif"/>
              </a:rPr>
              <a:t>same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d-shell</a:t>
            </a:r>
            <a:endParaRPr sz="2200">
              <a:latin typeface="Microsoft Sans Serif"/>
              <a:cs typeface="Microsoft Sans Serif"/>
            </a:endParaRPr>
          </a:p>
          <a:p>
            <a:pPr marL="527685" indent="-515620">
              <a:lnSpc>
                <a:spcPct val="100000"/>
              </a:lnSpc>
              <a:spcBef>
                <a:spcPts val="195"/>
              </a:spcBef>
              <a:buClr>
                <a:srgbClr val="DD8046"/>
              </a:buClr>
              <a:buSzPct val="59090"/>
              <a:buAutoNum type="alphaLcPeriod"/>
              <a:tabLst>
                <a:tab pos="527685" algn="l"/>
                <a:tab pos="528320" algn="l"/>
              </a:tabLst>
            </a:pPr>
            <a:r>
              <a:rPr sz="2200" spc="-114" dirty="0">
                <a:latin typeface="Microsoft Sans Serif"/>
                <a:cs typeface="Microsoft Sans Serif"/>
              </a:rPr>
              <a:t>d-shell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are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having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65" dirty="0">
                <a:latin typeface="Microsoft Sans Serif"/>
                <a:cs typeface="Microsoft Sans Serif"/>
              </a:rPr>
              <a:t>poor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shielding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effect.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527685" indent="-515620" algn="just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528320" algn="l"/>
              </a:tabLst>
            </a:pPr>
            <a:r>
              <a:rPr sz="2200" spc="-254" dirty="0">
                <a:latin typeface="Microsoft Sans Serif"/>
                <a:cs typeface="Microsoft Sans Serif"/>
              </a:rPr>
              <a:t>The</a:t>
            </a:r>
            <a:r>
              <a:rPr sz="2200" spc="65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size</a:t>
            </a:r>
            <a:r>
              <a:rPr sz="2200" spc="66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74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atoms</a:t>
            </a:r>
            <a:r>
              <a:rPr sz="2200" spc="67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and</a:t>
            </a:r>
            <a:r>
              <a:rPr sz="2200" spc="670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ions</a:t>
            </a:r>
            <a:r>
              <a:rPr sz="2200" spc="67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goes</a:t>
            </a:r>
            <a:r>
              <a:rPr sz="2200" spc="67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on</a:t>
            </a:r>
            <a:r>
              <a:rPr sz="2200" spc="66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increasing</a:t>
            </a:r>
            <a:r>
              <a:rPr sz="2200" spc="68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from</a:t>
            </a:r>
            <a:r>
              <a:rPr sz="2200" spc="65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655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first</a:t>
            </a:r>
            <a:endParaRPr sz="2200">
              <a:latin typeface="Microsoft Sans Serif"/>
              <a:cs typeface="Microsoft Sans Serif"/>
            </a:endParaRPr>
          </a:p>
          <a:p>
            <a:pPr marL="527685" algn="just">
              <a:lnSpc>
                <a:spcPts val="2375"/>
              </a:lnSpc>
            </a:pP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series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groups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7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elements.</a:t>
            </a:r>
            <a:endParaRPr sz="2200">
              <a:latin typeface="Microsoft Sans Serif"/>
              <a:cs typeface="Microsoft Sans Serif"/>
            </a:endParaRPr>
          </a:p>
          <a:p>
            <a:pPr marL="527685" indent="-515620" algn="just">
              <a:lnSpc>
                <a:spcPts val="2375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528320" algn="l"/>
              </a:tabLst>
            </a:pPr>
            <a:r>
              <a:rPr sz="2200" spc="-254" dirty="0">
                <a:latin typeface="Microsoft Sans Serif"/>
                <a:cs typeface="Microsoft Sans Serif"/>
              </a:rPr>
              <a:t>The</a:t>
            </a:r>
            <a:r>
              <a:rPr sz="2200" spc="27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atomic</a:t>
            </a:r>
            <a:r>
              <a:rPr sz="2200" spc="29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28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ionic</a:t>
            </a:r>
            <a:r>
              <a:rPr sz="2200" spc="29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size</a:t>
            </a:r>
            <a:r>
              <a:rPr sz="2200" spc="330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goes</a:t>
            </a:r>
            <a:r>
              <a:rPr sz="2200" spc="30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on</a:t>
            </a:r>
            <a:r>
              <a:rPr sz="2200" spc="27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increasing</a:t>
            </a:r>
            <a:r>
              <a:rPr sz="2200" spc="29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from</a:t>
            </a:r>
            <a:r>
              <a:rPr sz="2200" spc="275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top</a:t>
            </a:r>
            <a:r>
              <a:rPr sz="2200" spc="29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27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bottom</a:t>
            </a:r>
            <a:endParaRPr sz="2200">
              <a:latin typeface="Microsoft Sans Serif"/>
              <a:cs typeface="Microsoft Sans Serif"/>
            </a:endParaRPr>
          </a:p>
          <a:p>
            <a:pPr marL="527685" algn="just">
              <a:lnSpc>
                <a:spcPts val="2375"/>
              </a:lnSpc>
            </a:pPr>
            <a:r>
              <a:rPr sz="2200" spc="-130" dirty="0">
                <a:latin typeface="Microsoft Sans Serif"/>
                <a:cs typeface="Microsoft Sans Serif"/>
              </a:rPr>
              <a:t>due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a</a:t>
            </a:r>
            <a:r>
              <a:rPr sz="2200" dirty="0">
                <a:latin typeface="Microsoft Sans Serif"/>
                <a:cs typeface="Microsoft Sans Serif"/>
              </a:rPr>
              <a:t>d</a:t>
            </a:r>
            <a:r>
              <a:rPr sz="2200" spc="-75" dirty="0">
                <a:latin typeface="Microsoft Sans Serif"/>
                <a:cs typeface="Microsoft Sans Serif"/>
              </a:rPr>
              <a:t>dition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270" dirty="0">
                <a:latin typeface="Microsoft Sans Serif"/>
                <a:cs typeface="Microsoft Sans Serif"/>
              </a:rPr>
              <a:t>n</a:t>
            </a:r>
            <a:r>
              <a:rPr sz="2200" spc="-170" dirty="0">
                <a:latin typeface="Microsoft Sans Serif"/>
                <a:cs typeface="Microsoft Sans Serif"/>
              </a:rPr>
              <a:t>e</a:t>
            </a:r>
            <a:r>
              <a:rPr sz="2200" spc="-114" dirty="0">
                <a:latin typeface="Microsoft Sans Serif"/>
                <a:cs typeface="Microsoft Sans Serif"/>
              </a:rPr>
              <a:t>w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360" dirty="0">
                <a:latin typeface="Microsoft Sans Serif"/>
                <a:cs typeface="Microsoft Sans Serif"/>
              </a:rPr>
              <a:t>s</a:t>
            </a:r>
            <a:r>
              <a:rPr sz="2200" spc="-165" dirty="0">
                <a:latin typeface="Microsoft Sans Serif"/>
                <a:cs typeface="Microsoft Sans Serif"/>
              </a:rPr>
              <a:t>he</a:t>
            </a:r>
            <a:r>
              <a:rPr sz="2200" spc="-80" dirty="0">
                <a:latin typeface="Microsoft Sans Serif"/>
                <a:cs typeface="Microsoft Sans Serif"/>
              </a:rPr>
              <a:t>l</a:t>
            </a:r>
            <a:r>
              <a:rPr sz="2200" spc="-20" dirty="0">
                <a:latin typeface="Microsoft Sans Serif"/>
                <a:cs typeface="Microsoft Sans Serif"/>
              </a:rPr>
              <a:t>l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e</a:t>
            </a:r>
            <a:r>
              <a:rPr sz="2200" spc="-180" dirty="0">
                <a:latin typeface="Microsoft Sans Serif"/>
                <a:cs typeface="Microsoft Sans Serif"/>
              </a:rPr>
              <a:t>v</a:t>
            </a:r>
            <a:r>
              <a:rPr sz="2200" spc="-60" dirty="0">
                <a:latin typeface="Microsoft Sans Serif"/>
                <a:cs typeface="Microsoft Sans Serif"/>
              </a:rPr>
              <a:t>er</a:t>
            </a:r>
            <a:r>
              <a:rPr sz="2200" spc="5" dirty="0">
                <a:latin typeface="Microsoft Sans Serif"/>
                <a:cs typeface="Microsoft Sans Serif"/>
              </a:rPr>
              <a:t>y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ti</a:t>
            </a:r>
            <a:r>
              <a:rPr sz="2200" spc="-260" dirty="0">
                <a:latin typeface="Microsoft Sans Serif"/>
                <a:cs typeface="Microsoft Sans Serif"/>
              </a:rPr>
              <a:t>m</a:t>
            </a:r>
            <a:r>
              <a:rPr sz="2200" spc="-150" dirty="0">
                <a:latin typeface="Microsoft Sans Serif"/>
                <a:cs typeface="Microsoft Sans Serif"/>
              </a:rPr>
              <a:t>e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527685" indent="-515620" algn="just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528320" algn="l"/>
              </a:tabLst>
            </a:pPr>
            <a:r>
              <a:rPr sz="2200" spc="-335" dirty="0">
                <a:latin typeface="Microsoft Sans Serif"/>
                <a:cs typeface="Microsoft Sans Serif"/>
              </a:rPr>
              <a:t>T</a:t>
            </a:r>
            <a:r>
              <a:rPr sz="2200" spc="-315" dirty="0">
                <a:latin typeface="Microsoft Sans Serif"/>
                <a:cs typeface="Microsoft Sans Serif"/>
              </a:rPr>
              <a:t>h</a:t>
            </a:r>
            <a:r>
              <a:rPr sz="2200" spc="-125" dirty="0">
                <a:latin typeface="Microsoft Sans Serif"/>
                <a:cs typeface="Microsoft Sans Serif"/>
              </a:rPr>
              <a:t>i</a:t>
            </a:r>
            <a:r>
              <a:rPr sz="2200" spc="-265" dirty="0">
                <a:latin typeface="Microsoft Sans Serif"/>
                <a:cs typeface="Microsoft Sans Serif"/>
              </a:rPr>
              <a:t>s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i</a:t>
            </a:r>
            <a:r>
              <a:rPr sz="2200" spc="-265" dirty="0">
                <a:latin typeface="Microsoft Sans Serif"/>
                <a:cs typeface="Microsoft Sans Serif"/>
              </a:rPr>
              <a:t>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</a:t>
            </a:r>
            <a:r>
              <a:rPr sz="2200" spc="-5" dirty="0">
                <a:latin typeface="Microsoft Sans Serif"/>
                <a:cs typeface="Microsoft Sans Serif"/>
              </a:rPr>
              <a:t>p</a:t>
            </a:r>
            <a:r>
              <a:rPr sz="2200" spc="-35" dirty="0">
                <a:latin typeface="Microsoft Sans Serif"/>
                <a:cs typeface="Microsoft Sans Serif"/>
              </a:rPr>
              <a:t>plied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195" dirty="0">
                <a:latin typeface="Microsoft Sans Serif"/>
                <a:cs typeface="Microsoft Sans Serif"/>
              </a:rPr>
              <a:t>n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310" dirty="0">
                <a:latin typeface="Microsoft Sans Serif"/>
                <a:cs typeface="Microsoft Sans Serif"/>
              </a:rPr>
              <a:t>Sc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g</a:t>
            </a:r>
            <a:r>
              <a:rPr sz="2200" spc="-40" dirty="0">
                <a:latin typeface="Microsoft Sans Serif"/>
                <a:cs typeface="Microsoft Sans Serif"/>
              </a:rPr>
              <a:t>r</a:t>
            </a:r>
            <a:r>
              <a:rPr sz="2200" spc="-130" dirty="0">
                <a:latin typeface="Microsoft Sans Serif"/>
                <a:cs typeface="Microsoft Sans Serif"/>
              </a:rPr>
              <a:t>ou</a:t>
            </a:r>
            <a:r>
              <a:rPr sz="2200" spc="-180" dirty="0">
                <a:latin typeface="Microsoft Sans Serif"/>
                <a:cs typeface="Microsoft Sans Serif"/>
              </a:rPr>
              <a:t>p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527685" marR="5080" indent="-515620" algn="just">
              <a:lnSpc>
                <a:spcPct val="80000"/>
              </a:lnSpc>
              <a:spcBef>
                <a:spcPts val="69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52832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 </a:t>
            </a:r>
            <a:r>
              <a:rPr sz="2200" spc="-10" dirty="0">
                <a:latin typeface="Microsoft Sans Serif"/>
                <a:cs typeface="Microsoft Sans Serif"/>
              </a:rPr>
              <a:t>filled </a:t>
            </a:r>
            <a:r>
              <a:rPr sz="2200" spc="-110" dirty="0">
                <a:latin typeface="Microsoft Sans Serif"/>
                <a:cs typeface="Microsoft Sans Serif"/>
              </a:rPr>
              <a:t>into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05" dirty="0">
                <a:latin typeface="Microsoft Sans Serif"/>
                <a:cs typeface="Microsoft Sans Serif"/>
              </a:rPr>
              <a:t>antipenultimate </a:t>
            </a:r>
            <a:r>
              <a:rPr sz="2200" spc="60" dirty="0">
                <a:latin typeface="Microsoft Sans Serif"/>
                <a:cs typeface="Microsoft Sans Serif"/>
              </a:rPr>
              <a:t>4f </a:t>
            </a:r>
            <a:r>
              <a:rPr sz="2200" spc="-160" dirty="0">
                <a:latin typeface="Microsoft Sans Serif"/>
                <a:cs typeface="Microsoft Sans Serif"/>
              </a:rPr>
              <a:t>shell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25" dirty="0">
                <a:latin typeface="Microsoft Sans Serif"/>
                <a:cs typeface="Microsoft Sans Serif"/>
              </a:rPr>
              <a:t>lanthanides, </a:t>
            </a:r>
            <a:r>
              <a:rPr sz="2200" spc="-120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which</a:t>
            </a:r>
            <a:r>
              <a:rPr sz="2200" spc="-165" dirty="0">
                <a:latin typeface="Microsoft Sans Serif"/>
                <a:cs typeface="Microsoft Sans Serif"/>
              </a:rPr>
              <a:t> </a:t>
            </a:r>
            <a:r>
              <a:rPr sz="2200" spc="-229" dirty="0">
                <a:latin typeface="Microsoft Sans Serif"/>
                <a:cs typeface="Microsoft Sans Serif"/>
              </a:rPr>
              <a:t>causes</a:t>
            </a:r>
            <a:r>
              <a:rPr sz="2200" spc="-22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steady</a:t>
            </a:r>
            <a:r>
              <a:rPr sz="2200" spc="-9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decrease</a:t>
            </a:r>
            <a:r>
              <a:rPr sz="2200" spc="-12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-13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size</a:t>
            </a:r>
            <a:r>
              <a:rPr sz="2200" spc="-16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called</a:t>
            </a:r>
            <a:r>
              <a:rPr sz="2200" spc="-70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as</a:t>
            </a:r>
            <a:r>
              <a:rPr sz="2200" spc="-180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Lanthanide 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contraction.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6249670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315" dirty="0"/>
              <a:t>Causes</a:t>
            </a:r>
            <a:r>
              <a:rPr sz="3200" spc="-40" dirty="0"/>
              <a:t> </a:t>
            </a:r>
            <a:r>
              <a:rPr sz="3200" spc="-200" dirty="0"/>
              <a:t>for</a:t>
            </a:r>
            <a:r>
              <a:rPr sz="3200" spc="-65" dirty="0"/>
              <a:t> </a:t>
            </a:r>
            <a:r>
              <a:rPr sz="3200" spc="-165" dirty="0"/>
              <a:t>Variable</a:t>
            </a:r>
            <a:r>
              <a:rPr sz="3200" spc="-25" dirty="0"/>
              <a:t> </a:t>
            </a:r>
            <a:r>
              <a:rPr sz="3200" spc="-155" dirty="0"/>
              <a:t>Oxidation</a:t>
            </a:r>
            <a:r>
              <a:rPr sz="3200" spc="-40" dirty="0"/>
              <a:t> </a:t>
            </a:r>
            <a:r>
              <a:rPr sz="3200" spc="-300" dirty="0"/>
              <a:t>States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91692" y="1554861"/>
            <a:ext cx="7999730" cy="43846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32740" marR="5080" indent="-320040" algn="just">
              <a:lnSpc>
                <a:spcPct val="80100"/>
              </a:lnSpc>
              <a:spcBef>
                <a:spcPts val="63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valence </a:t>
            </a:r>
            <a:r>
              <a:rPr sz="2200" spc="-150" dirty="0">
                <a:latin typeface="Microsoft Sans Serif"/>
                <a:cs typeface="Microsoft Sans Serif"/>
              </a:rPr>
              <a:t>electrons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10" dirty="0">
                <a:latin typeface="Microsoft Sans Serif"/>
                <a:cs typeface="Microsoft Sans Serif"/>
              </a:rPr>
              <a:t>transition </a:t>
            </a:r>
            <a:r>
              <a:rPr sz="2200" spc="-175" dirty="0">
                <a:latin typeface="Microsoft Sans Serif"/>
                <a:cs typeface="Microsoft Sans Serif"/>
              </a:rPr>
              <a:t>elements </a:t>
            </a:r>
            <a:r>
              <a:rPr sz="2200" spc="-40" dirty="0">
                <a:latin typeface="Microsoft Sans Serif"/>
                <a:cs typeface="Microsoft Sans Serif"/>
              </a:rPr>
              <a:t>are </a:t>
            </a:r>
            <a:r>
              <a:rPr sz="2200" spc="-140" dirty="0">
                <a:latin typeface="Microsoft Sans Serif"/>
                <a:cs typeface="Microsoft Sans Serif"/>
              </a:rPr>
              <a:t>in </a:t>
            </a:r>
            <a:r>
              <a:rPr sz="2200" spc="-105" dirty="0">
                <a:latin typeface="Microsoft Sans Serif"/>
                <a:cs typeface="Microsoft Sans Serif"/>
              </a:rPr>
              <a:t>(n-1) </a:t>
            </a:r>
            <a:r>
              <a:rPr sz="2200" spc="-10" dirty="0">
                <a:latin typeface="Microsoft Sans Serif"/>
                <a:cs typeface="Microsoft Sans Serif"/>
              </a:rPr>
              <a:t>d </a:t>
            </a:r>
            <a:r>
              <a:rPr sz="2200" spc="-90" dirty="0">
                <a:latin typeface="Microsoft Sans Serif"/>
                <a:cs typeface="Microsoft Sans Serif"/>
              </a:rPr>
              <a:t>and </a:t>
            </a:r>
            <a:r>
              <a:rPr sz="2200" spc="-325" dirty="0">
                <a:latin typeface="Microsoft Sans Serif"/>
                <a:cs typeface="Microsoft Sans Serif"/>
              </a:rPr>
              <a:t>ns </a:t>
            </a:r>
            <a:r>
              <a:rPr sz="2200" spc="-32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orbitals </a:t>
            </a:r>
            <a:r>
              <a:rPr sz="2200" spc="-170" dirty="0">
                <a:latin typeface="Microsoft Sans Serif"/>
                <a:cs typeface="Microsoft Sans Serif"/>
              </a:rPr>
              <a:t>which </a:t>
            </a:r>
            <a:r>
              <a:rPr sz="2200" spc="-145" dirty="0">
                <a:latin typeface="Microsoft Sans Serif"/>
                <a:cs typeface="Microsoft Sans Serif"/>
              </a:rPr>
              <a:t>have </a:t>
            </a:r>
            <a:r>
              <a:rPr sz="2200" spc="-5" dirty="0">
                <a:latin typeface="Microsoft Sans Serif"/>
                <a:cs typeface="Microsoft Sans Serif"/>
              </a:rPr>
              <a:t>a </a:t>
            </a:r>
            <a:r>
              <a:rPr sz="2200" spc="-35" dirty="0">
                <a:latin typeface="Microsoft Sans Serif"/>
                <a:cs typeface="Microsoft Sans Serif"/>
              </a:rPr>
              <a:t>little </a:t>
            </a:r>
            <a:r>
              <a:rPr sz="2200" spc="-125" dirty="0">
                <a:latin typeface="Microsoft Sans Serif"/>
                <a:cs typeface="Microsoft Sans Serif"/>
              </a:rPr>
              <a:t>distinction </a:t>
            </a:r>
            <a:r>
              <a:rPr sz="2200" spc="-140" dirty="0">
                <a:latin typeface="Microsoft Sans Serif"/>
                <a:cs typeface="Microsoft Sans Serif"/>
              </a:rPr>
              <a:t>in </a:t>
            </a:r>
            <a:r>
              <a:rPr sz="2200" spc="-130" dirty="0">
                <a:latin typeface="Microsoft Sans Serif"/>
                <a:cs typeface="Microsoft Sans Serif"/>
              </a:rPr>
              <a:t>energies. </a:t>
            </a:r>
            <a:r>
              <a:rPr sz="2200" b="1" spc="-229" dirty="0">
                <a:latin typeface="Arial"/>
                <a:cs typeface="Arial"/>
              </a:rPr>
              <a:t>Both </a:t>
            </a:r>
            <a:r>
              <a:rPr sz="2200" b="1" spc="-150" dirty="0">
                <a:latin typeface="Arial"/>
                <a:cs typeface="Arial"/>
              </a:rPr>
              <a:t>energy </a:t>
            </a:r>
            <a:r>
              <a:rPr sz="2200" b="1" spc="-135" dirty="0">
                <a:latin typeface="Arial"/>
                <a:cs typeface="Arial"/>
              </a:rPr>
              <a:t>levels </a:t>
            </a:r>
            <a:r>
              <a:rPr sz="2200" b="1" spc="-130" dirty="0">
                <a:latin typeface="Arial"/>
                <a:cs typeface="Arial"/>
              </a:rPr>
              <a:t> </a:t>
            </a:r>
            <a:r>
              <a:rPr sz="2200" b="1" spc="-190" dirty="0">
                <a:latin typeface="Arial"/>
                <a:cs typeface="Arial"/>
              </a:rPr>
              <a:t>can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170" dirty="0">
                <a:latin typeface="Arial"/>
                <a:cs typeface="Arial"/>
              </a:rPr>
              <a:t>be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uti</a:t>
            </a:r>
            <a:r>
              <a:rPr sz="2200" b="1" spc="-35" dirty="0">
                <a:latin typeface="Arial"/>
                <a:cs typeface="Arial"/>
              </a:rPr>
              <a:t>li</a:t>
            </a:r>
            <a:r>
              <a:rPr sz="2200" b="1" spc="-85" dirty="0">
                <a:latin typeface="Arial"/>
                <a:cs typeface="Arial"/>
              </a:rPr>
              <a:t>z</a:t>
            </a:r>
            <a:r>
              <a:rPr sz="2200" b="1" spc="-170" dirty="0">
                <a:latin typeface="Arial"/>
                <a:cs typeface="Arial"/>
              </a:rPr>
              <a:t>ed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160" dirty="0">
                <a:latin typeface="Arial"/>
                <a:cs typeface="Arial"/>
              </a:rPr>
              <a:t>a</a:t>
            </a:r>
            <a:r>
              <a:rPr sz="2200" b="1" spc="-170" dirty="0">
                <a:latin typeface="Arial"/>
                <a:cs typeface="Arial"/>
              </a:rPr>
              <a:t>s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60" dirty="0">
                <a:latin typeface="Arial"/>
                <a:cs typeface="Arial"/>
              </a:rPr>
              <a:t>a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p</a:t>
            </a:r>
            <a:r>
              <a:rPr sz="2200" b="1" spc="-100" dirty="0">
                <a:latin typeface="Arial"/>
                <a:cs typeface="Arial"/>
              </a:rPr>
              <a:t>a</a:t>
            </a:r>
            <a:r>
              <a:rPr sz="2200" b="1" spc="-50" dirty="0">
                <a:latin typeface="Arial"/>
                <a:cs typeface="Arial"/>
              </a:rPr>
              <a:t>r</a:t>
            </a:r>
            <a:r>
              <a:rPr sz="2200" b="1" spc="-160" dirty="0">
                <a:latin typeface="Arial"/>
                <a:cs typeface="Arial"/>
              </a:rPr>
              <a:t>t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135" dirty="0">
                <a:latin typeface="Arial"/>
                <a:cs typeface="Arial"/>
              </a:rPr>
              <a:t>o</a:t>
            </a:r>
            <a:r>
              <a:rPr sz="2200" b="1" spc="-80" dirty="0">
                <a:latin typeface="Arial"/>
                <a:cs typeface="Arial"/>
              </a:rPr>
              <a:t>f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bond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180" dirty="0">
                <a:latin typeface="Arial"/>
                <a:cs typeface="Arial"/>
              </a:rPr>
              <a:t>d</a:t>
            </a:r>
            <a:r>
              <a:rPr sz="2200" b="1" spc="-215" dirty="0">
                <a:latin typeface="Arial"/>
                <a:cs typeface="Arial"/>
              </a:rPr>
              <a:t>e</a:t>
            </a:r>
            <a:r>
              <a:rPr sz="2200" b="1" spc="-75" dirty="0">
                <a:latin typeface="Arial"/>
                <a:cs typeface="Arial"/>
              </a:rPr>
              <a:t>v</a:t>
            </a:r>
            <a:r>
              <a:rPr sz="2200" b="1" spc="-140" dirty="0">
                <a:latin typeface="Arial"/>
                <a:cs typeface="Arial"/>
              </a:rPr>
              <a:t>elop</a:t>
            </a:r>
            <a:r>
              <a:rPr sz="2200" b="1" spc="-195" dirty="0">
                <a:latin typeface="Arial"/>
                <a:cs typeface="Arial"/>
              </a:rPr>
              <a:t>me</a:t>
            </a:r>
            <a:r>
              <a:rPr sz="2200" b="1" spc="-185" dirty="0">
                <a:latin typeface="Arial"/>
                <a:cs typeface="Arial"/>
              </a:rPr>
              <a:t>n</a:t>
            </a:r>
            <a:r>
              <a:rPr sz="2200" b="1" spc="-150" dirty="0">
                <a:latin typeface="Arial"/>
                <a:cs typeface="Arial"/>
              </a:rPr>
              <a:t>t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2600">
              <a:latin typeface="Microsoft Sans Serif"/>
              <a:cs typeface="Microsoft Sans Serif"/>
            </a:endParaRPr>
          </a:p>
          <a:p>
            <a:pPr marL="332740" indent="-320040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220" dirty="0">
                <a:latin typeface="Microsoft Sans Serif"/>
                <a:cs typeface="Microsoft Sans Serif"/>
              </a:rPr>
              <a:t>They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demonstrate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85" dirty="0">
                <a:latin typeface="Microsoft Sans Serif"/>
                <a:cs typeface="Microsoft Sans Serif"/>
              </a:rPr>
              <a:t>+2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oxidation</a:t>
            </a:r>
            <a:r>
              <a:rPr sz="2200" spc="11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state</a:t>
            </a:r>
            <a:r>
              <a:rPr sz="2200" spc="125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because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200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the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2</a:t>
            </a:r>
            <a:r>
              <a:rPr sz="2200" spc="13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ts val="2375"/>
              </a:lnSpc>
            </a:pP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315" dirty="0">
                <a:latin typeface="Microsoft Sans Serif"/>
                <a:cs typeface="Microsoft Sans Serif"/>
              </a:rPr>
              <a:t>ns</a:t>
            </a:r>
            <a:r>
              <a:rPr sz="2200" spc="-24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orbitals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when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(n-1)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d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stay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unaffected.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Microsoft Sans Serif"/>
              <a:cs typeface="Microsoft Sans Serif"/>
            </a:endParaRPr>
          </a:p>
          <a:p>
            <a:pPr marL="332740" marR="7620" indent="-320040" algn="just">
              <a:lnSpc>
                <a:spcPct val="80000"/>
              </a:lnSpc>
              <a:spcBef>
                <a:spcPts val="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higher</a:t>
            </a:r>
            <a:r>
              <a:rPr sz="2200" spc="-11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oxidation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state</a:t>
            </a:r>
            <a:r>
              <a:rPr sz="2200" spc="-100" dirty="0">
                <a:latin typeface="Microsoft Sans Serif"/>
                <a:cs typeface="Microsoft Sans Serif"/>
              </a:rPr>
              <a:t> from</a:t>
            </a:r>
            <a:r>
              <a:rPr sz="2200" spc="-95" dirty="0">
                <a:latin typeface="Microsoft Sans Serif"/>
                <a:cs typeface="Microsoft Sans Serif"/>
              </a:rPr>
              <a:t> </a:t>
            </a:r>
            <a:r>
              <a:rPr sz="2200" spc="85" dirty="0">
                <a:latin typeface="Microsoft Sans Serif"/>
                <a:cs typeface="Microsoft Sans Serif"/>
              </a:rPr>
              <a:t>+3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spc="85" dirty="0">
                <a:latin typeface="Microsoft Sans Serif"/>
                <a:cs typeface="Microsoft Sans Serif"/>
              </a:rPr>
              <a:t>+7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is</a:t>
            </a:r>
            <a:r>
              <a:rPr sz="2200" spc="580" dirty="0">
                <a:latin typeface="Microsoft Sans Serif"/>
                <a:cs typeface="Microsoft Sans Serif"/>
              </a:rPr>
              <a:t> </a:t>
            </a:r>
            <a:r>
              <a:rPr sz="2200" spc="-160" dirty="0">
                <a:latin typeface="Microsoft Sans Serif"/>
                <a:cs typeface="Microsoft Sans Serif"/>
              </a:rPr>
              <a:t>because</a:t>
            </a:r>
            <a:r>
              <a:rPr sz="2200" spc="26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58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2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utilization</a:t>
            </a:r>
            <a:r>
              <a:rPr sz="2200" spc="-8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5" dirty="0">
                <a:latin typeface="Microsoft Sans Serif"/>
                <a:cs typeface="Microsoft Sans Serif"/>
              </a:rPr>
              <a:t>all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4s</a:t>
            </a:r>
            <a:r>
              <a:rPr sz="2200" spc="-18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-8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3d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r>
              <a:rPr sz="2200" spc="-14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-13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-12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36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series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elements. </a:t>
            </a:r>
            <a:r>
              <a:rPr sz="2200" spc="-195" dirty="0">
                <a:latin typeface="Microsoft Sans Serif"/>
                <a:cs typeface="Microsoft Sans Serif"/>
              </a:rPr>
              <a:t>In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95" dirty="0">
                <a:latin typeface="Microsoft Sans Serif"/>
                <a:cs typeface="Microsoft Sans Serif"/>
              </a:rPr>
              <a:t>excited </a:t>
            </a:r>
            <a:r>
              <a:rPr sz="2200" spc="-125" dirty="0">
                <a:latin typeface="Microsoft Sans Serif"/>
                <a:cs typeface="Microsoft Sans Serif"/>
              </a:rPr>
              <a:t>state,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110" dirty="0">
                <a:latin typeface="Microsoft Sans Serif"/>
                <a:cs typeface="Microsoft Sans Serif"/>
              </a:rPr>
              <a:t>(n-1) </a:t>
            </a:r>
            <a:r>
              <a:rPr sz="2200" spc="-10" dirty="0">
                <a:latin typeface="Microsoft Sans Serif"/>
                <a:cs typeface="Microsoft Sans Serif"/>
              </a:rPr>
              <a:t>d </a:t>
            </a:r>
            <a:r>
              <a:rPr sz="2200" spc="-145" dirty="0">
                <a:latin typeface="Microsoft Sans Serif"/>
                <a:cs typeface="Microsoft Sans Serif"/>
              </a:rPr>
              <a:t>electrons </a:t>
            </a:r>
            <a:r>
              <a:rPr sz="2200" spc="-65" dirty="0">
                <a:latin typeface="Microsoft Sans Serif"/>
                <a:cs typeface="Microsoft Sans Serif"/>
              </a:rPr>
              <a:t>get </a:t>
            </a:r>
            <a:r>
              <a:rPr sz="2200" spc="-55" dirty="0">
                <a:latin typeface="Microsoft Sans Serif"/>
                <a:cs typeface="Microsoft Sans Serif"/>
              </a:rPr>
              <a:t>to </a:t>
            </a:r>
            <a:r>
              <a:rPr sz="2200" spc="-60" dirty="0">
                <a:latin typeface="Microsoft Sans Serif"/>
                <a:cs typeface="Microsoft Sans Serif"/>
              </a:rPr>
              <a:t>be </a:t>
            </a:r>
            <a:r>
              <a:rPr sz="2200" spc="-100" dirty="0">
                <a:latin typeface="Microsoft Sans Serif"/>
                <a:cs typeface="Microsoft Sans Serif"/>
              </a:rPr>
              <a:t>bonding </a:t>
            </a:r>
            <a:r>
              <a:rPr sz="2200" spc="-9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give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variable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states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iota.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2600">
              <a:latin typeface="Microsoft Sans Serif"/>
              <a:cs typeface="Microsoft Sans Serif"/>
            </a:endParaRPr>
          </a:p>
          <a:p>
            <a:pPr marL="332740" indent="-320040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165" dirty="0">
                <a:latin typeface="Microsoft Sans Serif"/>
                <a:cs typeface="Microsoft Sans Serif"/>
              </a:rPr>
              <a:t>Subsequently,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10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variable</a:t>
            </a:r>
            <a:r>
              <a:rPr sz="2200" spc="8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oxidation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state</a:t>
            </a:r>
            <a:r>
              <a:rPr sz="2200" spc="12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is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because</a:t>
            </a:r>
            <a:r>
              <a:rPr sz="2200" spc="90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19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11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support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ts val="2375"/>
              </a:lnSpc>
            </a:pPr>
            <a:r>
              <a:rPr sz="2200" dirty="0">
                <a:latin typeface="Microsoft Sans Serif"/>
                <a:cs typeface="Microsoft Sans Serif"/>
              </a:rPr>
              <a:t>of</a:t>
            </a:r>
            <a:r>
              <a:rPr sz="2200" spc="9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both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320" dirty="0">
                <a:latin typeface="Microsoft Sans Serif"/>
                <a:cs typeface="Microsoft Sans Serif"/>
              </a:rPr>
              <a:t>ns</a:t>
            </a:r>
            <a:r>
              <a:rPr sz="2200" spc="-229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(n-1)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orbitals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bonding.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644" y="202133"/>
            <a:ext cx="640016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445" smtClean="0"/>
              <a:t>C</a:t>
            </a:r>
            <a:r>
              <a:rPr sz="3200" spc="-270" smtClean="0"/>
              <a:t>h</a:t>
            </a:r>
            <a:r>
              <a:rPr sz="3200" spc="-235" smtClean="0"/>
              <a:t>e</a:t>
            </a:r>
            <a:r>
              <a:rPr sz="3200" spc="-330" smtClean="0"/>
              <a:t>m</a:t>
            </a:r>
            <a:r>
              <a:rPr sz="3200" spc="-160" smtClean="0"/>
              <a:t>i</a:t>
            </a:r>
            <a:r>
              <a:rPr sz="3200" spc="-310" smtClean="0"/>
              <a:t>s</a:t>
            </a:r>
            <a:r>
              <a:rPr sz="3200" spc="-225" smtClean="0"/>
              <a:t>t</a:t>
            </a:r>
            <a:r>
              <a:rPr sz="3200" spc="-175" smtClean="0"/>
              <a:t>r</a:t>
            </a:r>
            <a:r>
              <a:rPr sz="3200" spc="-85" smtClean="0"/>
              <a:t>y</a:t>
            </a:r>
            <a:r>
              <a:rPr sz="3200" spc="-65" smtClean="0"/>
              <a:t> </a:t>
            </a:r>
            <a:r>
              <a:rPr sz="3200" spc="-165" dirty="0"/>
              <a:t>of</a:t>
            </a:r>
            <a:r>
              <a:rPr sz="3200" spc="200" dirty="0"/>
              <a:t> </a:t>
            </a:r>
            <a:r>
              <a:rPr sz="3200" spc="-215" dirty="0"/>
              <a:t>d</a:t>
            </a:r>
            <a:r>
              <a:rPr sz="3200" spc="-65" dirty="0"/>
              <a:t>-</a:t>
            </a:r>
            <a:r>
              <a:rPr sz="3200" spc="-220" dirty="0"/>
              <a:t>b</a:t>
            </a:r>
            <a:r>
              <a:rPr sz="3200" spc="-90" dirty="0"/>
              <a:t>l</a:t>
            </a:r>
            <a:r>
              <a:rPr sz="3200" spc="-395" dirty="0"/>
              <a:t>o</a:t>
            </a:r>
            <a:r>
              <a:rPr sz="3200" spc="-350" dirty="0"/>
              <a:t>c</a:t>
            </a:r>
            <a:r>
              <a:rPr sz="3200" spc="-250" dirty="0"/>
              <a:t>k</a:t>
            </a:r>
            <a:r>
              <a:rPr sz="3200" spc="-70" dirty="0"/>
              <a:t> </a:t>
            </a:r>
            <a:r>
              <a:rPr sz="3200" spc="-210" dirty="0"/>
              <a:t>e</a:t>
            </a:r>
            <a:r>
              <a:rPr sz="3200" spc="-95" dirty="0"/>
              <a:t>l</a:t>
            </a:r>
            <a:r>
              <a:rPr sz="3200" spc="-275" dirty="0"/>
              <a:t>eme</a:t>
            </a:r>
            <a:r>
              <a:rPr sz="3200" spc="-250" dirty="0"/>
              <a:t>n</a:t>
            </a:r>
            <a:r>
              <a:rPr sz="3200" spc="-330" dirty="0"/>
              <a:t>ts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691692" y="1535070"/>
            <a:ext cx="5568315" cy="431292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32740" indent="-320040">
              <a:lnSpc>
                <a:spcPct val="100000"/>
              </a:lnSpc>
              <a:spcBef>
                <a:spcPts val="26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b="1" spc="-445" dirty="0">
                <a:latin typeface="Arial"/>
                <a:cs typeface="Arial"/>
              </a:rPr>
              <a:t>P</a:t>
            </a:r>
            <a:r>
              <a:rPr sz="2200" b="1" spc="-150" dirty="0">
                <a:latin typeface="Arial"/>
                <a:cs typeface="Arial"/>
              </a:rPr>
              <a:t>osition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110" dirty="0">
                <a:latin typeface="Arial"/>
                <a:cs typeface="Arial"/>
              </a:rPr>
              <a:t>of</a:t>
            </a:r>
            <a:r>
              <a:rPr sz="2200" b="1" spc="114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d</a:t>
            </a:r>
            <a:r>
              <a:rPr sz="2200" b="1" spc="-45" dirty="0">
                <a:latin typeface="Arial"/>
                <a:cs typeface="Arial"/>
              </a:rPr>
              <a:t>-</a:t>
            </a:r>
            <a:r>
              <a:rPr sz="2200" b="1" spc="-114" dirty="0">
                <a:latin typeface="Arial"/>
                <a:cs typeface="Arial"/>
              </a:rPr>
              <a:t>bl</a:t>
            </a:r>
            <a:r>
              <a:rPr sz="2200" b="1" spc="-155" dirty="0">
                <a:latin typeface="Arial"/>
                <a:cs typeface="Arial"/>
              </a:rPr>
              <a:t>o</a:t>
            </a:r>
            <a:r>
              <a:rPr sz="2200" b="1" spc="-250" dirty="0">
                <a:latin typeface="Arial"/>
                <a:cs typeface="Arial"/>
              </a:rPr>
              <a:t>ck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105" dirty="0">
                <a:latin typeface="Arial"/>
                <a:cs typeface="Arial"/>
              </a:rPr>
              <a:t>in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45" dirty="0">
                <a:latin typeface="Arial"/>
                <a:cs typeface="Arial"/>
              </a:rPr>
              <a:t>perio</a:t>
            </a:r>
            <a:r>
              <a:rPr sz="2200" b="1" spc="-175" dirty="0">
                <a:latin typeface="Arial"/>
                <a:cs typeface="Arial"/>
              </a:rPr>
              <a:t>d</a:t>
            </a:r>
            <a:r>
              <a:rPr sz="2200" b="1" spc="-185" dirty="0">
                <a:latin typeface="Arial"/>
                <a:cs typeface="Arial"/>
              </a:rPr>
              <a:t>ic</a:t>
            </a:r>
            <a:r>
              <a:rPr sz="2200" b="1" spc="-85" dirty="0">
                <a:latin typeface="Arial"/>
                <a:cs typeface="Arial"/>
              </a:rPr>
              <a:t> t</a:t>
            </a:r>
            <a:r>
              <a:rPr sz="2200" b="1" spc="-135" dirty="0">
                <a:latin typeface="Arial"/>
                <a:cs typeface="Arial"/>
              </a:rPr>
              <a:t>a</a:t>
            </a:r>
            <a:r>
              <a:rPr sz="2200" b="1" spc="-130" dirty="0">
                <a:latin typeface="Arial"/>
                <a:cs typeface="Arial"/>
              </a:rPr>
              <a:t>ble</a:t>
            </a:r>
            <a:endParaRPr sz="2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b="1" spc="-229" dirty="0">
                <a:latin typeface="Arial"/>
                <a:cs typeface="Arial"/>
              </a:rPr>
              <a:t>Ele</a:t>
            </a:r>
            <a:r>
              <a:rPr sz="2200" b="1" spc="-265" dirty="0">
                <a:latin typeface="Arial"/>
                <a:cs typeface="Arial"/>
              </a:rPr>
              <a:t>c</a:t>
            </a:r>
            <a:r>
              <a:rPr sz="2200" b="1" spc="-165" dirty="0">
                <a:latin typeface="Arial"/>
                <a:cs typeface="Arial"/>
              </a:rPr>
              <a:t>tro</a:t>
            </a:r>
            <a:r>
              <a:rPr sz="2200" b="1" spc="-180" dirty="0">
                <a:latin typeface="Arial"/>
                <a:cs typeface="Arial"/>
              </a:rPr>
              <a:t>nic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150" dirty="0">
                <a:latin typeface="Arial"/>
                <a:cs typeface="Arial"/>
              </a:rPr>
              <a:t>confi</a:t>
            </a:r>
            <a:r>
              <a:rPr sz="2200" b="1" spc="-185" dirty="0">
                <a:latin typeface="Arial"/>
                <a:cs typeface="Arial"/>
              </a:rPr>
              <a:t>g</a:t>
            </a:r>
            <a:r>
              <a:rPr sz="2200" b="1" spc="-204" dirty="0">
                <a:latin typeface="Arial"/>
                <a:cs typeface="Arial"/>
              </a:rPr>
              <a:t>u</a:t>
            </a:r>
            <a:r>
              <a:rPr sz="2200" b="1" spc="-110" dirty="0">
                <a:latin typeface="Arial"/>
                <a:cs typeface="Arial"/>
              </a:rPr>
              <a:t>r</a:t>
            </a:r>
            <a:r>
              <a:rPr sz="2200" b="1" spc="-30" dirty="0">
                <a:latin typeface="Arial"/>
                <a:cs typeface="Arial"/>
              </a:rPr>
              <a:t>a</a:t>
            </a:r>
            <a:r>
              <a:rPr sz="2200" b="1" spc="-135" dirty="0">
                <a:latin typeface="Arial"/>
                <a:cs typeface="Arial"/>
              </a:rPr>
              <a:t>tion</a:t>
            </a:r>
            <a:endParaRPr sz="2200">
              <a:latin typeface="Arial"/>
              <a:cs typeface="Arial"/>
            </a:endParaRPr>
          </a:p>
          <a:p>
            <a:pPr marL="332740" indent="-32004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b="1" spc="-340" dirty="0">
                <a:latin typeface="Arial"/>
                <a:cs typeface="Arial"/>
              </a:rPr>
              <a:t>T</a:t>
            </a:r>
            <a:r>
              <a:rPr sz="2200" b="1" spc="-120" dirty="0">
                <a:latin typeface="Arial"/>
                <a:cs typeface="Arial"/>
              </a:rPr>
              <a:t>r</a:t>
            </a:r>
            <a:r>
              <a:rPr sz="2200" b="1" spc="-200" dirty="0">
                <a:latin typeface="Arial"/>
                <a:cs typeface="Arial"/>
              </a:rPr>
              <a:t>ends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105" dirty="0">
                <a:latin typeface="Arial"/>
                <a:cs typeface="Arial"/>
              </a:rPr>
              <a:t>in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210" dirty="0">
                <a:latin typeface="Arial"/>
                <a:cs typeface="Arial"/>
              </a:rPr>
              <a:t>p</a:t>
            </a:r>
            <a:r>
              <a:rPr sz="2200" b="1" spc="-130" dirty="0">
                <a:latin typeface="Arial"/>
                <a:cs typeface="Arial"/>
              </a:rPr>
              <a:t>r</a:t>
            </a:r>
            <a:r>
              <a:rPr sz="2200" b="1" spc="-175" dirty="0">
                <a:latin typeface="Arial"/>
                <a:cs typeface="Arial"/>
              </a:rPr>
              <a:t>op</a:t>
            </a:r>
            <a:r>
              <a:rPr sz="2200" b="1" spc="-195" dirty="0">
                <a:latin typeface="Arial"/>
                <a:cs typeface="Arial"/>
              </a:rPr>
              <a:t>e</a:t>
            </a:r>
            <a:r>
              <a:rPr sz="2200" b="1" spc="-20" dirty="0">
                <a:latin typeface="Arial"/>
                <a:cs typeface="Arial"/>
              </a:rPr>
              <a:t>r</a:t>
            </a:r>
            <a:r>
              <a:rPr sz="2200" b="1" spc="-165" dirty="0">
                <a:latin typeface="Arial"/>
                <a:cs typeface="Arial"/>
              </a:rPr>
              <a:t>ties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110" dirty="0">
                <a:latin typeface="Arial"/>
                <a:cs typeface="Arial"/>
              </a:rPr>
              <a:t>of</a:t>
            </a:r>
            <a:r>
              <a:rPr sz="2200" b="1" spc="114" dirty="0">
                <a:latin typeface="Arial"/>
                <a:cs typeface="Arial"/>
              </a:rPr>
              <a:t> </a:t>
            </a:r>
            <a:r>
              <a:rPr sz="2200" b="1" spc="-190" dirty="0">
                <a:latin typeface="Arial"/>
                <a:cs typeface="Arial"/>
              </a:rPr>
              <a:t>these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170" dirty="0">
                <a:latin typeface="Arial"/>
                <a:cs typeface="Arial"/>
              </a:rPr>
              <a:t>elements</a:t>
            </a:r>
            <a:r>
              <a:rPr sz="2200" b="1" spc="-45" dirty="0">
                <a:latin typeface="Arial"/>
                <a:cs typeface="Arial"/>
              </a:rPr>
              <a:t> </a:t>
            </a:r>
            <a:r>
              <a:rPr sz="2200" b="1" spc="-155" dirty="0">
                <a:latin typeface="Arial"/>
                <a:cs typeface="Arial"/>
              </a:rPr>
              <a:t>w</a:t>
            </a:r>
            <a:r>
              <a:rPr sz="2200" b="1" spc="-85" dirty="0">
                <a:latin typeface="Arial"/>
                <a:cs typeface="Arial"/>
              </a:rPr>
              <a:t>.</a:t>
            </a:r>
            <a:r>
              <a:rPr sz="2200" b="1" spc="-210" dirty="0">
                <a:latin typeface="Arial"/>
                <a:cs typeface="Arial"/>
              </a:rPr>
              <a:t>r</a:t>
            </a:r>
            <a:r>
              <a:rPr sz="2200" b="1" spc="-100" dirty="0">
                <a:latin typeface="Arial"/>
                <a:cs typeface="Arial"/>
              </a:rPr>
              <a:t>.t</a:t>
            </a:r>
            <a:r>
              <a:rPr sz="2200" b="1" spc="-40" dirty="0">
                <a:latin typeface="Arial"/>
                <a:cs typeface="Arial"/>
              </a:rPr>
              <a:t>.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45" dirty="0">
                <a:latin typeface="Arial"/>
                <a:cs typeface="Arial"/>
              </a:rPr>
              <a:t>-</a:t>
            </a:r>
            <a:endParaRPr sz="2200">
              <a:latin typeface="Arial"/>
              <a:cs typeface="Arial"/>
            </a:endParaRPr>
          </a:p>
          <a:p>
            <a:pPr marL="782955" lvl="1" indent="-399415">
              <a:lnSpc>
                <a:spcPct val="100000"/>
              </a:lnSpc>
              <a:spcBef>
                <a:spcPts val="195"/>
              </a:spcBef>
              <a:buAutoNum type="alphaLcParenBoth"/>
              <a:tabLst>
                <a:tab pos="783590" algn="l"/>
              </a:tabLst>
            </a:pPr>
            <a:r>
              <a:rPr sz="2200" b="1" spc="-295" dirty="0">
                <a:latin typeface="Arial"/>
                <a:cs typeface="Arial"/>
              </a:rPr>
              <a:t>s</a:t>
            </a:r>
            <a:r>
              <a:rPr sz="2200" b="1" spc="-30" dirty="0">
                <a:latin typeface="Arial"/>
                <a:cs typeface="Arial"/>
              </a:rPr>
              <a:t>i</a:t>
            </a:r>
            <a:r>
              <a:rPr sz="2200" b="1" spc="-85" dirty="0">
                <a:latin typeface="Arial"/>
                <a:cs typeface="Arial"/>
              </a:rPr>
              <a:t>z</a:t>
            </a:r>
            <a:r>
              <a:rPr sz="2200" b="1" spc="-165" dirty="0">
                <a:latin typeface="Arial"/>
                <a:cs typeface="Arial"/>
              </a:rPr>
              <a:t>e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10" dirty="0">
                <a:latin typeface="Arial"/>
                <a:cs typeface="Arial"/>
              </a:rPr>
              <a:t>of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-204" dirty="0">
                <a:latin typeface="Arial"/>
                <a:cs typeface="Arial"/>
              </a:rPr>
              <a:t>toms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190" dirty="0">
                <a:latin typeface="Arial"/>
                <a:cs typeface="Arial"/>
              </a:rPr>
              <a:t>&amp;</a:t>
            </a:r>
            <a:r>
              <a:rPr sz="2200" b="1" spc="-25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ions</a:t>
            </a:r>
            <a:endParaRPr sz="2200">
              <a:latin typeface="Arial"/>
              <a:cs typeface="Arial"/>
            </a:endParaRPr>
          </a:p>
          <a:p>
            <a:pPr marL="784225" lvl="1" indent="-400685">
              <a:lnSpc>
                <a:spcPct val="100000"/>
              </a:lnSpc>
              <a:spcBef>
                <a:spcPts val="170"/>
              </a:spcBef>
              <a:buAutoNum type="alphaLcParenBoth"/>
              <a:tabLst>
                <a:tab pos="784860" algn="l"/>
              </a:tabLst>
            </a:pPr>
            <a:r>
              <a:rPr sz="2200" b="1" spc="-120" dirty="0">
                <a:latin typeface="Arial"/>
                <a:cs typeface="Arial"/>
              </a:rPr>
              <a:t>reactivity</a:t>
            </a:r>
            <a:endParaRPr sz="2200">
              <a:latin typeface="Arial"/>
              <a:cs typeface="Arial"/>
            </a:endParaRPr>
          </a:p>
          <a:p>
            <a:pPr marL="747395" lvl="1" indent="-363855">
              <a:lnSpc>
                <a:spcPct val="100000"/>
              </a:lnSpc>
              <a:spcBef>
                <a:spcPts val="170"/>
              </a:spcBef>
              <a:buAutoNum type="alphaLcParenBoth"/>
              <a:tabLst>
                <a:tab pos="748030" algn="l"/>
              </a:tabLst>
            </a:pPr>
            <a:r>
              <a:rPr sz="2200" b="1" spc="-345" dirty="0">
                <a:latin typeface="Arial"/>
                <a:cs typeface="Arial"/>
              </a:rPr>
              <a:t>c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-85" dirty="0">
                <a:latin typeface="Arial"/>
                <a:cs typeface="Arial"/>
              </a:rPr>
              <a:t>t</a:t>
            </a:r>
            <a:r>
              <a:rPr sz="2200" b="1" spc="-135" dirty="0">
                <a:latin typeface="Arial"/>
                <a:cs typeface="Arial"/>
              </a:rPr>
              <a:t>a</a:t>
            </a:r>
            <a:r>
              <a:rPr sz="2200" b="1" spc="-85" dirty="0">
                <a:latin typeface="Arial"/>
                <a:cs typeface="Arial"/>
              </a:rPr>
              <a:t>lyt</a:t>
            </a:r>
            <a:r>
              <a:rPr sz="2200" b="1" spc="-185" dirty="0">
                <a:latin typeface="Arial"/>
                <a:cs typeface="Arial"/>
              </a:rPr>
              <a:t>ic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a</a:t>
            </a:r>
            <a:r>
              <a:rPr sz="2200" b="1" spc="-130" dirty="0">
                <a:latin typeface="Arial"/>
                <a:cs typeface="Arial"/>
              </a:rPr>
              <a:t>ctivit</a:t>
            </a:r>
            <a:r>
              <a:rPr sz="2200" b="1" spc="-55" dirty="0">
                <a:latin typeface="Arial"/>
                <a:cs typeface="Arial"/>
              </a:rPr>
              <a:t>y</a:t>
            </a:r>
            <a:endParaRPr sz="2200">
              <a:latin typeface="Arial"/>
              <a:cs typeface="Arial"/>
            </a:endParaRPr>
          </a:p>
          <a:p>
            <a:pPr marL="784225" lvl="1" indent="-400685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784860" algn="l"/>
              </a:tabLst>
            </a:pPr>
            <a:r>
              <a:rPr sz="2200" b="1" spc="-250" dirty="0">
                <a:latin typeface="Arial"/>
                <a:cs typeface="Arial"/>
              </a:rPr>
              <a:t>o</a:t>
            </a:r>
            <a:r>
              <a:rPr sz="2200" b="1" spc="-80" dirty="0">
                <a:latin typeface="Arial"/>
                <a:cs typeface="Arial"/>
              </a:rPr>
              <a:t>xi</a:t>
            </a:r>
            <a:r>
              <a:rPr sz="2200" b="1" spc="-110" dirty="0">
                <a:latin typeface="Arial"/>
                <a:cs typeface="Arial"/>
              </a:rPr>
              <a:t>d</a:t>
            </a:r>
            <a:r>
              <a:rPr sz="2200" b="1" spc="-5" dirty="0">
                <a:latin typeface="Arial"/>
                <a:cs typeface="Arial"/>
              </a:rPr>
              <a:t>a</a:t>
            </a:r>
            <a:r>
              <a:rPr sz="2200" b="1" spc="-125" dirty="0">
                <a:latin typeface="Arial"/>
                <a:cs typeface="Arial"/>
              </a:rPr>
              <a:t>tio</a:t>
            </a:r>
            <a:r>
              <a:rPr sz="2200" b="1" spc="-175" dirty="0">
                <a:latin typeface="Arial"/>
                <a:cs typeface="Arial"/>
              </a:rPr>
              <a:t>n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295" dirty="0">
                <a:latin typeface="Arial"/>
                <a:cs typeface="Arial"/>
              </a:rPr>
              <a:t>s</a:t>
            </a:r>
            <a:r>
              <a:rPr sz="2200" b="1" spc="-85" dirty="0">
                <a:latin typeface="Arial"/>
                <a:cs typeface="Arial"/>
              </a:rPr>
              <a:t>ta</a:t>
            </a:r>
            <a:r>
              <a:rPr sz="2200" b="1" spc="-165" dirty="0">
                <a:latin typeface="Arial"/>
                <a:cs typeface="Arial"/>
              </a:rPr>
              <a:t>te</a:t>
            </a:r>
            <a:endParaRPr sz="2200">
              <a:latin typeface="Arial"/>
              <a:cs typeface="Arial"/>
            </a:endParaRPr>
          </a:p>
          <a:p>
            <a:pPr marL="768350" lvl="1" indent="-384810">
              <a:lnSpc>
                <a:spcPct val="100000"/>
              </a:lnSpc>
              <a:spcBef>
                <a:spcPts val="170"/>
              </a:spcBef>
              <a:buAutoNum type="alphaLcParenBoth"/>
              <a:tabLst>
                <a:tab pos="768985" algn="l"/>
              </a:tabLst>
            </a:pPr>
            <a:r>
              <a:rPr sz="2200" b="1" spc="-210" dirty="0">
                <a:latin typeface="Arial"/>
                <a:cs typeface="Arial"/>
              </a:rPr>
              <a:t>comp</a:t>
            </a:r>
            <a:r>
              <a:rPr sz="2200" b="1" spc="-85" dirty="0">
                <a:latin typeface="Arial"/>
                <a:cs typeface="Arial"/>
              </a:rPr>
              <a:t>l</a:t>
            </a:r>
            <a:r>
              <a:rPr sz="2200" b="1" spc="-220" dirty="0">
                <a:latin typeface="Arial"/>
                <a:cs typeface="Arial"/>
              </a:rPr>
              <a:t>e</a:t>
            </a:r>
            <a:r>
              <a:rPr sz="2200" b="1" spc="-55" dirty="0">
                <a:latin typeface="Arial"/>
                <a:cs typeface="Arial"/>
              </a:rPr>
              <a:t>x</a:t>
            </a:r>
            <a:r>
              <a:rPr sz="2200" b="1" spc="-80" dirty="0">
                <a:latin typeface="Arial"/>
                <a:cs typeface="Arial"/>
              </a:rPr>
              <a:t> </a:t>
            </a:r>
            <a:r>
              <a:rPr sz="2200" b="1" spc="-65" dirty="0">
                <a:latin typeface="Arial"/>
                <a:cs typeface="Arial"/>
              </a:rPr>
              <a:t>f</a:t>
            </a:r>
            <a:r>
              <a:rPr sz="2200" b="1" spc="-210" dirty="0">
                <a:latin typeface="Arial"/>
                <a:cs typeface="Arial"/>
              </a:rPr>
              <a:t>o</a:t>
            </a:r>
            <a:r>
              <a:rPr sz="2200" b="1" spc="-80" dirty="0">
                <a:latin typeface="Arial"/>
                <a:cs typeface="Arial"/>
              </a:rPr>
              <a:t>r</a:t>
            </a:r>
            <a:r>
              <a:rPr sz="2200" b="1" spc="-165" dirty="0">
                <a:latin typeface="Arial"/>
                <a:cs typeface="Arial"/>
              </a:rPr>
              <a:t>m</a:t>
            </a:r>
            <a:r>
              <a:rPr sz="2200" b="1" spc="-50" dirty="0">
                <a:latin typeface="Arial"/>
                <a:cs typeface="Arial"/>
              </a:rPr>
              <a:t>a</a:t>
            </a:r>
            <a:r>
              <a:rPr sz="2200" b="1" spc="-125" dirty="0">
                <a:latin typeface="Arial"/>
                <a:cs typeface="Arial"/>
              </a:rPr>
              <a:t>tio</a:t>
            </a:r>
            <a:r>
              <a:rPr sz="2200" b="1" spc="-175" dirty="0">
                <a:latin typeface="Arial"/>
                <a:cs typeface="Arial"/>
              </a:rPr>
              <a:t>n</a:t>
            </a:r>
            <a:r>
              <a:rPr sz="2200" b="1" spc="-55" dirty="0">
                <a:latin typeface="Arial"/>
                <a:cs typeface="Arial"/>
              </a:rPr>
              <a:t> a</a:t>
            </a:r>
            <a:r>
              <a:rPr sz="2200" b="1" spc="-195" dirty="0">
                <a:latin typeface="Arial"/>
                <a:cs typeface="Arial"/>
              </a:rPr>
              <a:t>b</a:t>
            </a:r>
            <a:r>
              <a:rPr sz="2200" b="1" spc="-70" dirty="0">
                <a:latin typeface="Arial"/>
                <a:cs typeface="Arial"/>
              </a:rPr>
              <a:t>ilit</a:t>
            </a:r>
            <a:r>
              <a:rPr sz="2200" b="1" spc="-55" dirty="0">
                <a:latin typeface="Arial"/>
                <a:cs typeface="Arial"/>
              </a:rPr>
              <a:t>y</a:t>
            </a:r>
            <a:endParaRPr sz="2200">
              <a:latin typeface="Arial"/>
              <a:cs typeface="Arial"/>
            </a:endParaRPr>
          </a:p>
          <a:p>
            <a:pPr marL="721995" lvl="1" indent="-338455">
              <a:lnSpc>
                <a:spcPct val="100000"/>
              </a:lnSpc>
              <a:spcBef>
                <a:spcPts val="170"/>
              </a:spcBef>
              <a:buAutoNum type="alphaLcParenBoth"/>
              <a:tabLst>
                <a:tab pos="722630" algn="l"/>
              </a:tabLst>
            </a:pPr>
            <a:r>
              <a:rPr sz="2200" b="1" spc="-175" dirty="0">
                <a:latin typeface="Arial"/>
                <a:cs typeface="Arial"/>
              </a:rPr>
              <a:t>colour</a:t>
            </a:r>
            <a:endParaRPr sz="2200">
              <a:latin typeface="Arial"/>
              <a:cs typeface="Arial"/>
            </a:endParaRPr>
          </a:p>
          <a:p>
            <a:pPr marL="784225" lvl="1" indent="-400685">
              <a:lnSpc>
                <a:spcPct val="100000"/>
              </a:lnSpc>
              <a:spcBef>
                <a:spcPts val="195"/>
              </a:spcBef>
              <a:buAutoNum type="alphaLcParenBoth"/>
              <a:tabLst>
                <a:tab pos="784860" algn="l"/>
              </a:tabLst>
            </a:pPr>
            <a:r>
              <a:rPr sz="2200" b="1" spc="-165" dirty="0">
                <a:latin typeface="Arial"/>
                <a:cs typeface="Arial"/>
              </a:rPr>
              <a:t>m</a:t>
            </a:r>
            <a:r>
              <a:rPr sz="2200" b="1" spc="-55" dirty="0">
                <a:latin typeface="Arial"/>
                <a:cs typeface="Arial"/>
              </a:rPr>
              <a:t>a</a:t>
            </a:r>
            <a:r>
              <a:rPr sz="2200" b="1" spc="-175" dirty="0">
                <a:latin typeface="Arial"/>
                <a:cs typeface="Arial"/>
              </a:rPr>
              <a:t>gnetic</a:t>
            </a:r>
            <a:r>
              <a:rPr sz="2200" b="1" spc="-105" dirty="0">
                <a:latin typeface="Arial"/>
                <a:cs typeface="Arial"/>
              </a:rPr>
              <a:t> </a:t>
            </a:r>
            <a:r>
              <a:rPr sz="2200" b="1" spc="-210" dirty="0">
                <a:latin typeface="Arial"/>
                <a:cs typeface="Arial"/>
              </a:rPr>
              <a:t>p</a:t>
            </a:r>
            <a:r>
              <a:rPr sz="2200" b="1" spc="-130" dirty="0">
                <a:latin typeface="Arial"/>
                <a:cs typeface="Arial"/>
              </a:rPr>
              <a:t>r</a:t>
            </a:r>
            <a:r>
              <a:rPr sz="2200" b="1" spc="-175" dirty="0">
                <a:latin typeface="Arial"/>
                <a:cs typeface="Arial"/>
              </a:rPr>
              <a:t>op</a:t>
            </a:r>
            <a:r>
              <a:rPr sz="2200" b="1" spc="-195" dirty="0">
                <a:latin typeface="Arial"/>
                <a:cs typeface="Arial"/>
              </a:rPr>
              <a:t>e</a:t>
            </a:r>
            <a:r>
              <a:rPr sz="2200" b="1" spc="-20" dirty="0">
                <a:latin typeface="Arial"/>
                <a:cs typeface="Arial"/>
              </a:rPr>
              <a:t>r</a:t>
            </a:r>
            <a:r>
              <a:rPr sz="2200" b="1" spc="-165" dirty="0">
                <a:latin typeface="Arial"/>
                <a:cs typeface="Arial"/>
              </a:rPr>
              <a:t>ties</a:t>
            </a:r>
            <a:endParaRPr sz="2200">
              <a:latin typeface="Arial"/>
              <a:cs typeface="Arial"/>
            </a:endParaRPr>
          </a:p>
          <a:p>
            <a:pPr marL="783590" lvl="1" indent="-400050">
              <a:lnSpc>
                <a:spcPct val="100000"/>
              </a:lnSpc>
              <a:spcBef>
                <a:spcPts val="165"/>
              </a:spcBef>
              <a:buAutoNum type="alphaLcParenBoth"/>
              <a:tabLst>
                <a:tab pos="784225" algn="l"/>
              </a:tabLst>
            </a:pPr>
            <a:r>
              <a:rPr sz="2200" b="1" spc="-165" dirty="0">
                <a:latin typeface="Arial"/>
                <a:cs typeface="Arial"/>
              </a:rPr>
              <a:t>nonstoichiometry</a:t>
            </a:r>
            <a:endParaRPr sz="2200">
              <a:latin typeface="Arial"/>
              <a:cs typeface="Arial"/>
            </a:endParaRPr>
          </a:p>
          <a:p>
            <a:pPr marL="707390" lvl="1" indent="-323850">
              <a:lnSpc>
                <a:spcPct val="100000"/>
              </a:lnSpc>
              <a:spcBef>
                <a:spcPts val="175"/>
              </a:spcBef>
              <a:buAutoNum type="alphaLcParenBoth"/>
              <a:tabLst>
                <a:tab pos="708025" algn="l"/>
              </a:tabLst>
            </a:pPr>
            <a:r>
              <a:rPr sz="2200" b="1" spc="-170" dirty="0">
                <a:latin typeface="Arial"/>
                <a:cs typeface="Arial"/>
              </a:rPr>
              <a:t>de</a:t>
            </a:r>
            <a:r>
              <a:rPr sz="2200" b="1" spc="-165" dirty="0">
                <a:latin typeface="Arial"/>
                <a:cs typeface="Arial"/>
              </a:rPr>
              <a:t>nsit</a:t>
            </a:r>
            <a:r>
              <a:rPr sz="2200" b="1" spc="-190" dirty="0">
                <a:latin typeface="Arial"/>
                <a:cs typeface="Arial"/>
              </a:rPr>
              <a:t>y</a:t>
            </a:r>
            <a:r>
              <a:rPr sz="2200" b="1" spc="-40" dirty="0">
                <a:latin typeface="Arial"/>
                <a:cs typeface="Arial"/>
              </a:rPr>
              <a:t>,</a:t>
            </a:r>
            <a:r>
              <a:rPr sz="2200" b="1" spc="-85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me</a:t>
            </a:r>
            <a:r>
              <a:rPr sz="2200" b="1" spc="-65" dirty="0">
                <a:latin typeface="Arial"/>
                <a:cs typeface="Arial"/>
              </a:rPr>
              <a:t>l</a:t>
            </a:r>
            <a:r>
              <a:rPr sz="2200" b="1" spc="-95" dirty="0">
                <a:latin typeface="Arial"/>
                <a:cs typeface="Arial"/>
              </a:rPr>
              <a:t>ti</a:t>
            </a:r>
            <a:r>
              <a:rPr sz="2200" b="1" spc="-180" dirty="0">
                <a:latin typeface="Arial"/>
                <a:cs typeface="Arial"/>
              </a:rPr>
              <a:t>ng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195" dirty="0">
                <a:latin typeface="Arial"/>
                <a:cs typeface="Arial"/>
              </a:rPr>
              <a:t>&amp;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b</a:t>
            </a:r>
            <a:r>
              <a:rPr sz="2200" b="1" spc="-170" dirty="0">
                <a:latin typeface="Arial"/>
                <a:cs typeface="Arial"/>
              </a:rPr>
              <a:t>o</a:t>
            </a:r>
            <a:r>
              <a:rPr sz="2200" b="1" spc="-55" dirty="0">
                <a:latin typeface="Arial"/>
                <a:cs typeface="Arial"/>
              </a:rPr>
              <a:t>ili</a:t>
            </a:r>
            <a:r>
              <a:rPr sz="2200" b="1" spc="-120" dirty="0">
                <a:latin typeface="Arial"/>
                <a:cs typeface="Arial"/>
              </a:rPr>
              <a:t>n</a:t>
            </a:r>
            <a:r>
              <a:rPr sz="2200" b="1" spc="-180" dirty="0">
                <a:latin typeface="Arial"/>
                <a:cs typeface="Arial"/>
              </a:rPr>
              <a:t>g</a:t>
            </a:r>
            <a:r>
              <a:rPr sz="2200" b="1" spc="-75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p</a:t>
            </a:r>
            <a:r>
              <a:rPr sz="2200" b="1" spc="-170" dirty="0">
                <a:latin typeface="Arial"/>
                <a:cs typeface="Arial"/>
              </a:rPr>
              <a:t>o</a:t>
            </a:r>
            <a:r>
              <a:rPr sz="2200" b="1" spc="-70" dirty="0">
                <a:latin typeface="Arial"/>
                <a:cs typeface="Arial"/>
              </a:rPr>
              <a:t>i</a:t>
            </a:r>
            <a:r>
              <a:rPr sz="2200" b="1" spc="-140" dirty="0">
                <a:latin typeface="Arial"/>
                <a:cs typeface="Arial"/>
              </a:rPr>
              <a:t>n</a:t>
            </a:r>
            <a:r>
              <a:rPr sz="2200" b="1" spc="-165" dirty="0">
                <a:latin typeface="Arial"/>
                <a:cs typeface="Arial"/>
              </a:rPr>
              <a:t>t</a:t>
            </a:r>
            <a:r>
              <a:rPr sz="2200" b="1" spc="-335" dirty="0">
                <a:latin typeface="Arial"/>
                <a:cs typeface="Arial"/>
              </a:rPr>
              <a:t>s</a:t>
            </a:r>
            <a:r>
              <a:rPr sz="2200" b="1" spc="-40" dirty="0">
                <a:latin typeface="Arial"/>
                <a:cs typeface="Arial"/>
              </a:rPr>
              <a:t>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pc="-175" dirty="0"/>
              <a:t>Important</a:t>
            </a:r>
            <a:r>
              <a:rPr spc="-70" dirty="0"/>
              <a:t> </a:t>
            </a:r>
            <a:r>
              <a:rPr spc="-180" dirty="0"/>
              <a:t>features</a:t>
            </a:r>
            <a:r>
              <a:rPr spc="-65" dirty="0"/>
              <a:t> </a:t>
            </a:r>
            <a:r>
              <a:rPr spc="-140" dirty="0"/>
              <a:t>of</a:t>
            </a:r>
            <a:r>
              <a:rPr spc="160" dirty="0"/>
              <a:t> </a:t>
            </a:r>
            <a:r>
              <a:rPr spc="-155" dirty="0"/>
              <a:t>oxidation</a:t>
            </a:r>
            <a:r>
              <a:rPr spc="-40" dirty="0"/>
              <a:t> </a:t>
            </a:r>
            <a:r>
              <a:rPr spc="-210" dirty="0"/>
              <a:t>state</a:t>
            </a:r>
            <a:r>
              <a:rPr spc="-35" dirty="0"/>
              <a:t> </a:t>
            </a:r>
            <a:r>
              <a:rPr spc="-145" dirty="0"/>
              <a:t>of</a:t>
            </a:r>
            <a:r>
              <a:rPr spc="165" dirty="0"/>
              <a:t> </a:t>
            </a:r>
            <a:r>
              <a:rPr spc="-185" dirty="0"/>
              <a:t>transition </a:t>
            </a:r>
            <a:r>
              <a:rPr spc="-760" dirty="0"/>
              <a:t> </a:t>
            </a:r>
            <a:r>
              <a:rPr spc="-195" dirty="0"/>
              <a:t>metals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1692" y="1536572"/>
            <a:ext cx="8001634" cy="43300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32740" indent="-320040">
              <a:lnSpc>
                <a:spcPts val="2915"/>
              </a:lnSpc>
              <a:spcBef>
                <a:spcPts val="11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  <a:tab pos="981710" algn="l"/>
                <a:tab pos="1771650" algn="l"/>
                <a:tab pos="2686685" algn="l"/>
                <a:tab pos="4223385" algn="l"/>
                <a:tab pos="5720080" algn="l"/>
                <a:tab pos="6214110" algn="l"/>
                <a:tab pos="6756400" algn="l"/>
                <a:tab pos="7753984" algn="l"/>
              </a:tabLst>
            </a:pPr>
            <a:r>
              <a:rPr sz="2700" spc="-330" dirty="0">
                <a:latin typeface="Microsoft Sans Serif"/>
                <a:cs typeface="Microsoft Sans Serif"/>
              </a:rPr>
              <a:t>Th</a:t>
            </a:r>
            <a:r>
              <a:rPr sz="2700" spc="-300" dirty="0">
                <a:latin typeface="Microsoft Sans Serif"/>
                <a:cs typeface="Microsoft Sans Serif"/>
              </a:rPr>
              <a:t>e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-455" dirty="0">
                <a:latin typeface="Microsoft Sans Serif"/>
                <a:cs typeface="Microsoft Sans Serif"/>
              </a:rPr>
              <a:t>m</a:t>
            </a:r>
            <a:r>
              <a:rPr sz="2700" spc="-145" dirty="0">
                <a:latin typeface="Microsoft Sans Serif"/>
                <a:cs typeface="Microsoft Sans Serif"/>
              </a:rPr>
              <a:t>o</a:t>
            </a:r>
            <a:r>
              <a:rPr sz="2700" spc="-445" dirty="0">
                <a:latin typeface="Microsoft Sans Serif"/>
                <a:cs typeface="Microsoft Sans Serif"/>
              </a:rPr>
              <a:t>s</a:t>
            </a:r>
            <a:r>
              <a:rPr sz="2700" spc="-20" dirty="0">
                <a:latin typeface="Microsoft Sans Serif"/>
                <a:cs typeface="Microsoft Sans Serif"/>
              </a:rPr>
              <a:t>t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b="1" spc="-195" dirty="0">
                <a:latin typeface="Arial"/>
                <a:cs typeface="Arial"/>
              </a:rPr>
              <a:t>bas</a:t>
            </a:r>
            <a:r>
              <a:rPr sz="2700" b="1" spc="-125" dirty="0">
                <a:latin typeface="Arial"/>
                <a:cs typeface="Arial"/>
              </a:rPr>
              <a:t>i</a:t>
            </a:r>
            <a:r>
              <a:rPr sz="2700" b="1" spc="-409" dirty="0">
                <a:latin typeface="Arial"/>
                <a:cs typeface="Arial"/>
              </a:rPr>
              <a:t>c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285" dirty="0">
                <a:latin typeface="Arial"/>
                <a:cs typeface="Arial"/>
              </a:rPr>
              <a:t>o</a:t>
            </a:r>
            <a:r>
              <a:rPr sz="2700" b="1" spc="-75" dirty="0">
                <a:latin typeface="Arial"/>
                <a:cs typeface="Arial"/>
              </a:rPr>
              <a:t>x</a:t>
            </a:r>
            <a:r>
              <a:rPr sz="2700" b="1" spc="-50" dirty="0">
                <a:latin typeface="Arial"/>
                <a:cs typeface="Arial"/>
              </a:rPr>
              <a:t>i</a:t>
            </a:r>
            <a:r>
              <a:rPr sz="2700" b="1" spc="-235" dirty="0">
                <a:latin typeface="Arial"/>
                <a:cs typeface="Arial"/>
              </a:rPr>
              <a:t>d</a:t>
            </a:r>
            <a:r>
              <a:rPr sz="2700" b="1" spc="-25" dirty="0">
                <a:latin typeface="Arial"/>
                <a:cs typeface="Arial"/>
              </a:rPr>
              <a:t>a</a:t>
            </a:r>
            <a:r>
              <a:rPr sz="2700" b="1" spc="-204" dirty="0">
                <a:latin typeface="Arial"/>
                <a:cs typeface="Arial"/>
              </a:rPr>
              <a:t>t</a:t>
            </a:r>
            <a:r>
              <a:rPr sz="2700" b="1" spc="-60" dirty="0">
                <a:latin typeface="Arial"/>
                <a:cs typeface="Arial"/>
              </a:rPr>
              <a:t>i</a:t>
            </a:r>
            <a:r>
              <a:rPr sz="2700" b="1" spc="-210" dirty="0">
                <a:latin typeface="Arial"/>
                <a:cs typeface="Arial"/>
              </a:rPr>
              <a:t>on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430" dirty="0">
                <a:latin typeface="Arial"/>
                <a:cs typeface="Arial"/>
              </a:rPr>
              <a:t>c</a:t>
            </a:r>
            <a:r>
              <a:rPr sz="2700" b="1" spc="-200" dirty="0">
                <a:latin typeface="Arial"/>
                <a:cs typeface="Arial"/>
              </a:rPr>
              <a:t>ond</a:t>
            </a:r>
            <a:r>
              <a:rPr sz="2700" b="1" spc="-100" dirty="0">
                <a:latin typeface="Arial"/>
                <a:cs typeface="Arial"/>
              </a:rPr>
              <a:t>i</a:t>
            </a:r>
            <a:r>
              <a:rPr sz="2700" b="1" spc="-204" dirty="0">
                <a:latin typeface="Arial"/>
                <a:cs typeface="Arial"/>
              </a:rPr>
              <a:t>t</a:t>
            </a:r>
            <a:r>
              <a:rPr sz="2700" b="1" spc="-60" dirty="0">
                <a:latin typeface="Arial"/>
                <a:cs typeface="Arial"/>
              </a:rPr>
              <a:t>i</a:t>
            </a:r>
            <a:r>
              <a:rPr sz="2700" b="1" spc="-210" dirty="0">
                <a:latin typeface="Arial"/>
                <a:cs typeface="Arial"/>
              </a:rPr>
              <a:t>on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135" dirty="0">
                <a:latin typeface="Arial"/>
                <a:cs typeface="Arial"/>
              </a:rPr>
              <a:t>of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90" dirty="0">
                <a:latin typeface="Arial"/>
                <a:cs typeface="Arial"/>
              </a:rPr>
              <a:t>3</a:t>
            </a:r>
            <a:r>
              <a:rPr sz="2700" b="1" spc="-210" dirty="0">
                <a:latin typeface="Arial"/>
                <a:cs typeface="Arial"/>
              </a:rPr>
              <a:t>d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280" dirty="0">
                <a:latin typeface="Arial"/>
                <a:cs typeface="Arial"/>
              </a:rPr>
              <a:t>se</a:t>
            </a:r>
            <a:r>
              <a:rPr sz="2700" b="1" spc="-210" dirty="0">
                <a:latin typeface="Arial"/>
                <a:cs typeface="Arial"/>
              </a:rPr>
              <a:t>r</a:t>
            </a:r>
            <a:r>
              <a:rPr sz="2700" b="1" spc="-200" dirty="0">
                <a:latin typeface="Arial"/>
                <a:cs typeface="Arial"/>
              </a:rPr>
              <a:t>ies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b="1" spc="-204" dirty="0">
                <a:latin typeface="Arial"/>
                <a:cs typeface="Arial"/>
              </a:rPr>
              <a:t>is</a:t>
            </a:r>
            <a:endParaRPr sz="2700">
              <a:latin typeface="Arial"/>
              <a:cs typeface="Arial"/>
            </a:endParaRPr>
          </a:p>
          <a:p>
            <a:pPr marL="332740" marR="13335">
              <a:lnSpc>
                <a:spcPts val="2600"/>
              </a:lnSpc>
              <a:spcBef>
                <a:spcPts val="295"/>
              </a:spcBef>
              <a:tabLst>
                <a:tab pos="1003300" algn="l"/>
                <a:tab pos="1811020" algn="l"/>
                <a:tab pos="2482215" algn="l"/>
                <a:tab pos="4049395" algn="l"/>
                <a:tab pos="4606925" algn="l"/>
                <a:tab pos="6314440" algn="l"/>
                <a:tab pos="7689850" algn="l"/>
              </a:tabLst>
            </a:pPr>
            <a:r>
              <a:rPr sz="2700" b="1" spc="215" dirty="0">
                <a:latin typeface="Arial"/>
                <a:cs typeface="Arial"/>
              </a:rPr>
              <a:t>+</a:t>
            </a:r>
            <a:r>
              <a:rPr sz="2700" b="1" spc="-65" dirty="0">
                <a:latin typeface="Arial"/>
                <a:cs typeface="Arial"/>
              </a:rPr>
              <a:t>2</a:t>
            </a:r>
            <a:r>
              <a:rPr sz="2700" b="1" dirty="0">
                <a:latin typeface="Arial"/>
                <a:cs typeface="Arial"/>
              </a:rPr>
              <a:t>	</a:t>
            </a:r>
            <a:r>
              <a:rPr sz="2700" spc="-155" dirty="0">
                <a:latin typeface="Microsoft Sans Serif"/>
                <a:cs typeface="Microsoft Sans Serif"/>
              </a:rPr>
              <a:t>w</a:t>
            </a:r>
            <a:r>
              <a:rPr sz="2700" spc="-25" dirty="0">
                <a:latin typeface="Microsoft Sans Serif"/>
                <a:cs typeface="Microsoft Sans Serif"/>
              </a:rPr>
              <a:t>i</a:t>
            </a:r>
            <a:r>
              <a:rPr sz="2700" spc="-10" dirty="0">
                <a:latin typeface="Microsoft Sans Serif"/>
                <a:cs typeface="Microsoft Sans Serif"/>
              </a:rPr>
              <a:t>t</a:t>
            </a:r>
            <a:r>
              <a:rPr sz="2700" spc="-315" dirty="0">
                <a:latin typeface="Microsoft Sans Serif"/>
                <a:cs typeface="Microsoft Sans Serif"/>
              </a:rPr>
              <a:t>h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-10" dirty="0">
                <a:latin typeface="Microsoft Sans Serif"/>
                <a:cs typeface="Microsoft Sans Serif"/>
              </a:rPr>
              <a:t>t</a:t>
            </a:r>
            <a:r>
              <a:rPr sz="2700" spc="-330" dirty="0">
                <a:latin typeface="Microsoft Sans Serif"/>
                <a:cs typeface="Microsoft Sans Serif"/>
              </a:rPr>
              <a:t>h</a:t>
            </a:r>
            <a:r>
              <a:rPr sz="2700" spc="-145" dirty="0">
                <a:latin typeface="Microsoft Sans Serif"/>
                <a:cs typeface="Microsoft Sans Serif"/>
              </a:rPr>
              <a:t>e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-229" dirty="0">
                <a:latin typeface="Microsoft Sans Serif"/>
                <a:cs typeface="Microsoft Sans Serif"/>
              </a:rPr>
              <a:t>e</a:t>
            </a:r>
            <a:r>
              <a:rPr sz="2700" spc="-35" dirty="0">
                <a:latin typeface="Microsoft Sans Serif"/>
                <a:cs typeface="Microsoft Sans Serif"/>
              </a:rPr>
              <a:t>x</a:t>
            </a:r>
            <a:r>
              <a:rPr sz="2700" spc="-325" dirty="0">
                <a:latin typeface="Microsoft Sans Serif"/>
                <a:cs typeface="Microsoft Sans Serif"/>
              </a:rPr>
              <a:t>c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40" dirty="0">
                <a:latin typeface="Microsoft Sans Serif"/>
                <a:cs typeface="Microsoft Sans Serif"/>
              </a:rPr>
              <a:t>p</a:t>
            </a:r>
            <a:r>
              <a:rPr sz="2700" spc="-35" dirty="0">
                <a:latin typeface="Microsoft Sans Serif"/>
                <a:cs typeface="Microsoft Sans Serif"/>
              </a:rPr>
              <a:t>t</a:t>
            </a:r>
            <a:r>
              <a:rPr sz="2700" spc="-55" dirty="0">
                <a:latin typeface="Microsoft Sans Serif"/>
                <a:cs typeface="Microsoft Sans Serif"/>
              </a:rPr>
              <a:t>i</a:t>
            </a:r>
            <a:r>
              <a:rPr sz="2700" spc="-110" dirty="0">
                <a:latin typeface="Microsoft Sans Serif"/>
                <a:cs typeface="Microsoft Sans Serif"/>
              </a:rPr>
              <a:t>o</a:t>
            </a:r>
            <a:r>
              <a:rPr sz="2700" spc="-315" dirty="0">
                <a:latin typeface="Microsoft Sans Serif"/>
                <a:cs typeface="Microsoft Sans Serif"/>
              </a:rPr>
              <a:t>n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15" dirty="0">
                <a:latin typeface="Microsoft Sans Serif"/>
                <a:cs typeface="Microsoft Sans Serif"/>
              </a:rPr>
              <a:t>o</a:t>
            </a:r>
            <a:r>
              <a:rPr sz="2700" dirty="0">
                <a:latin typeface="Microsoft Sans Serif"/>
                <a:cs typeface="Microsoft Sans Serif"/>
              </a:rPr>
              <a:t>f	</a:t>
            </a:r>
            <a:r>
              <a:rPr sz="2700" b="1" spc="-375" dirty="0">
                <a:latin typeface="Arial"/>
                <a:cs typeface="Arial"/>
              </a:rPr>
              <a:t>s</a:t>
            </a:r>
            <a:r>
              <a:rPr sz="2700" b="1" spc="-430" dirty="0">
                <a:latin typeface="Arial"/>
                <a:cs typeface="Arial"/>
              </a:rPr>
              <a:t>c</a:t>
            </a:r>
            <a:r>
              <a:rPr sz="2700" b="1" spc="-150" dirty="0">
                <a:latin typeface="Arial"/>
                <a:cs typeface="Arial"/>
              </a:rPr>
              <a:t>andiu</a:t>
            </a:r>
            <a:r>
              <a:rPr sz="2700" b="1" spc="-270" dirty="0">
                <a:latin typeface="Arial"/>
                <a:cs typeface="Arial"/>
              </a:rPr>
              <a:t>m</a:t>
            </a:r>
            <a:r>
              <a:rPr sz="2700" spc="-155" dirty="0">
                <a:latin typeface="Microsoft Sans Serif"/>
                <a:cs typeface="Microsoft Sans Serif"/>
              </a:rPr>
              <a:t>,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-40" dirty="0">
                <a:latin typeface="Microsoft Sans Serif"/>
                <a:cs typeface="Microsoft Sans Serif"/>
              </a:rPr>
              <a:t>b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325" dirty="0">
                <a:latin typeface="Microsoft Sans Serif"/>
                <a:cs typeface="Microsoft Sans Serif"/>
              </a:rPr>
              <a:t>c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330" dirty="0">
                <a:latin typeface="Microsoft Sans Serif"/>
                <a:cs typeface="Microsoft Sans Serif"/>
              </a:rPr>
              <a:t>u</a:t>
            </a:r>
            <a:r>
              <a:rPr sz="2700" spc="-300" dirty="0">
                <a:latin typeface="Microsoft Sans Serif"/>
                <a:cs typeface="Microsoft Sans Serif"/>
              </a:rPr>
              <a:t>se</a:t>
            </a:r>
            <a:r>
              <a:rPr sz="2700" dirty="0">
                <a:latin typeface="Microsoft Sans Serif"/>
                <a:cs typeface="Microsoft Sans Serif"/>
              </a:rPr>
              <a:t>	</a:t>
            </a:r>
            <a:r>
              <a:rPr sz="2700" spc="10" dirty="0">
                <a:latin typeface="Microsoft Sans Serif"/>
                <a:cs typeface="Microsoft Sans Serif"/>
              </a:rPr>
              <a:t>of  </a:t>
            </a:r>
            <a:r>
              <a:rPr sz="2700" spc="-15" dirty="0">
                <a:latin typeface="Microsoft Sans Serif"/>
                <a:cs typeface="Microsoft Sans Serif"/>
              </a:rPr>
              <a:t>t</a:t>
            </a:r>
            <a:r>
              <a:rPr sz="2700" spc="-330" dirty="0">
                <a:latin typeface="Microsoft Sans Serif"/>
                <a:cs typeface="Microsoft Sans Serif"/>
              </a:rPr>
              <a:t>h</a:t>
            </a:r>
            <a:r>
              <a:rPr sz="2700" spc="-150" dirty="0">
                <a:latin typeface="Microsoft Sans Serif"/>
                <a:cs typeface="Microsoft Sans Serif"/>
              </a:rPr>
              <a:t>e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b="1" spc="-60" dirty="0">
                <a:latin typeface="Arial"/>
                <a:cs typeface="Arial"/>
              </a:rPr>
              <a:t>l</a:t>
            </a:r>
            <a:r>
              <a:rPr sz="2700" b="1" spc="-300" dirty="0">
                <a:latin typeface="Arial"/>
                <a:cs typeface="Arial"/>
              </a:rPr>
              <a:t>oss</a:t>
            </a:r>
            <a:r>
              <a:rPr sz="2700" b="1" spc="-65" dirty="0">
                <a:latin typeface="Arial"/>
                <a:cs typeface="Arial"/>
              </a:rPr>
              <a:t> </a:t>
            </a:r>
            <a:r>
              <a:rPr sz="2700" b="1" spc="-135" dirty="0">
                <a:latin typeface="Arial"/>
                <a:cs typeface="Arial"/>
              </a:rPr>
              <a:t>of</a:t>
            </a:r>
            <a:r>
              <a:rPr sz="2700" b="1" spc="150" dirty="0">
                <a:latin typeface="Arial"/>
                <a:cs typeface="Arial"/>
              </a:rPr>
              <a:t> </a:t>
            </a:r>
            <a:r>
              <a:rPr sz="2700" b="1" spc="-204" dirty="0">
                <a:latin typeface="Arial"/>
                <a:cs typeface="Arial"/>
              </a:rPr>
              <a:t>t</a:t>
            </a:r>
            <a:r>
              <a:rPr sz="2700" b="1" spc="5" dirty="0">
                <a:latin typeface="Arial"/>
                <a:cs typeface="Arial"/>
              </a:rPr>
              <a:t>w</a:t>
            </a:r>
            <a:r>
              <a:rPr sz="2700" b="1" spc="-210" dirty="0">
                <a:latin typeface="Arial"/>
                <a:cs typeface="Arial"/>
              </a:rPr>
              <a:t>o</a:t>
            </a:r>
            <a:r>
              <a:rPr sz="2700" b="1" spc="-30" dirty="0">
                <a:latin typeface="Arial"/>
                <a:cs typeface="Arial"/>
              </a:rPr>
              <a:t> </a:t>
            </a:r>
            <a:r>
              <a:rPr sz="2700" b="1" spc="-280" dirty="0">
                <a:latin typeface="Arial"/>
                <a:cs typeface="Arial"/>
              </a:rPr>
              <a:t>ns</a:t>
            </a:r>
            <a:r>
              <a:rPr sz="2700" b="1" spc="-60" dirty="0">
                <a:latin typeface="Arial"/>
                <a:cs typeface="Arial"/>
              </a:rPr>
              <a:t> </a:t>
            </a:r>
            <a:r>
              <a:rPr sz="2700" b="1" spc="-170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265" dirty="0">
                <a:latin typeface="Arial"/>
                <a:cs typeface="Arial"/>
              </a:rPr>
              <a:t>ect</a:t>
            </a:r>
            <a:r>
              <a:rPr sz="2700" b="1" spc="-229" dirty="0">
                <a:latin typeface="Arial"/>
                <a:cs typeface="Arial"/>
              </a:rPr>
              <a:t>r</a:t>
            </a:r>
            <a:r>
              <a:rPr sz="2700" b="1" spc="-265" dirty="0">
                <a:latin typeface="Arial"/>
                <a:cs typeface="Arial"/>
              </a:rPr>
              <a:t>on</a:t>
            </a:r>
            <a:r>
              <a:rPr sz="2700" b="1" spc="-245" dirty="0">
                <a:latin typeface="Arial"/>
                <a:cs typeface="Arial"/>
              </a:rPr>
              <a:t>s</a:t>
            </a:r>
            <a:r>
              <a:rPr sz="2700" spc="-160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marR="6985" indent="-320040" algn="just">
              <a:lnSpc>
                <a:spcPct val="80000"/>
              </a:lnSpc>
              <a:spcBef>
                <a:spcPts val="71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This</a:t>
            </a:r>
            <a:r>
              <a:rPr sz="2700" spc="80" dirty="0">
                <a:latin typeface="Microsoft Sans Serif"/>
                <a:cs typeface="Microsoft Sans Serif"/>
              </a:rPr>
              <a:t> </a:t>
            </a:r>
            <a:r>
              <a:rPr sz="2700" spc="-190" dirty="0">
                <a:latin typeface="Microsoft Sans Serif"/>
                <a:cs typeface="Microsoft Sans Serif"/>
              </a:rPr>
              <a:t>demonstrates</a:t>
            </a:r>
            <a:r>
              <a:rPr sz="2700" spc="-185" dirty="0">
                <a:latin typeface="Microsoft Sans Serif"/>
                <a:cs typeface="Microsoft Sans Serif"/>
              </a:rPr>
              <a:t> </a:t>
            </a:r>
            <a:r>
              <a:rPr sz="2700" b="1" spc="-210" dirty="0">
                <a:latin typeface="Arial"/>
                <a:cs typeface="Arial"/>
              </a:rPr>
              <a:t>d</a:t>
            </a:r>
            <a:r>
              <a:rPr sz="2700" b="1" spc="-204" dirty="0">
                <a:latin typeface="Arial"/>
                <a:cs typeface="Arial"/>
              </a:rPr>
              <a:t> </a:t>
            </a:r>
            <a:r>
              <a:rPr sz="2700" b="1" spc="-170" dirty="0">
                <a:latin typeface="Arial"/>
                <a:cs typeface="Arial"/>
              </a:rPr>
              <a:t>orbitals</a:t>
            </a:r>
            <a:r>
              <a:rPr sz="2700" b="1" spc="-165" dirty="0">
                <a:latin typeface="Arial"/>
                <a:cs typeface="Arial"/>
              </a:rPr>
              <a:t> </a:t>
            </a:r>
            <a:r>
              <a:rPr sz="2700" b="1" spc="-145" dirty="0">
                <a:latin typeface="Arial"/>
                <a:cs typeface="Arial"/>
              </a:rPr>
              <a:t>are</a:t>
            </a:r>
            <a:r>
              <a:rPr sz="2700" b="1" spc="-140" dirty="0">
                <a:latin typeface="Arial"/>
                <a:cs typeface="Arial"/>
              </a:rPr>
              <a:t> </a:t>
            </a:r>
            <a:r>
              <a:rPr sz="2700" b="1" spc="-215" dirty="0">
                <a:latin typeface="Arial"/>
                <a:cs typeface="Arial"/>
              </a:rPr>
              <a:t>more</a:t>
            </a:r>
            <a:r>
              <a:rPr sz="2700" b="1" spc="-210" dirty="0">
                <a:latin typeface="Arial"/>
                <a:cs typeface="Arial"/>
              </a:rPr>
              <a:t> </a:t>
            </a:r>
            <a:r>
              <a:rPr sz="2700" b="1" spc="-185" dirty="0">
                <a:latin typeface="Arial"/>
                <a:cs typeface="Arial"/>
              </a:rPr>
              <a:t>stable</a:t>
            </a:r>
            <a:r>
              <a:rPr sz="2700" b="1" spc="-180" dirty="0">
                <a:latin typeface="Arial"/>
                <a:cs typeface="Arial"/>
              </a:rPr>
              <a:t> than</a:t>
            </a:r>
            <a:r>
              <a:rPr sz="2700" b="1" spc="-175" dirty="0">
                <a:latin typeface="Arial"/>
                <a:cs typeface="Arial"/>
              </a:rPr>
              <a:t> </a:t>
            </a:r>
            <a:r>
              <a:rPr sz="2700" b="1" spc="-345" dirty="0">
                <a:latin typeface="Arial"/>
                <a:cs typeface="Arial"/>
              </a:rPr>
              <a:t>s </a:t>
            </a:r>
            <a:r>
              <a:rPr sz="2700" b="1" spc="-340" dirty="0">
                <a:latin typeface="Arial"/>
                <a:cs typeface="Arial"/>
              </a:rPr>
              <a:t> </a:t>
            </a:r>
            <a:r>
              <a:rPr sz="2700" b="1" spc="-170" dirty="0">
                <a:latin typeface="Arial"/>
                <a:cs typeface="Arial"/>
              </a:rPr>
              <a:t>orbitals</a:t>
            </a:r>
            <a:r>
              <a:rPr sz="2700" b="1" spc="-20" dirty="0">
                <a:latin typeface="Arial"/>
                <a:cs typeface="Arial"/>
              </a:rPr>
              <a:t> </a:t>
            </a:r>
            <a:r>
              <a:rPr sz="2700" spc="-5" dirty="0">
                <a:latin typeface="Microsoft Sans Serif"/>
                <a:cs typeface="Microsoft Sans Serif"/>
              </a:rPr>
              <a:t>after </a:t>
            </a:r>
            <a:r>
              <a:rPr sz="2700" spc="-235" dirty="0">
                <a:latin typeface="Microsoft Sans Serif"/>
                <a:cs typeface="Microsoft Sans Serif"/>
              </a:rPr>
              <a:t>scandium.</a:t>
            </a:r>
            <a:endParaRPr sz="2700">
              <a:latin typeface="Microsoft Sans Serif"/>
              <a:cs typeface="Microsoft Sans Serif"/>
            </a:endParaRPr>
          </a:p>
          <a:p>
            <a:pPr marL="332740" marR="9525" indent="-320040" algn="just">
              <a:lnSpc>
                <a:spcPct val="80000"/>
              </a:lnSpc>
              <a:spcBef>
                <a:spcPts val="70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30" dirty="0">
                <a:latin typeface="Microsoft Sans Serif"/>
                <a:cs typeface="Microsoft Sans Serif"/>
              </a:rPr>
              <a:t>Th</a:t>
            </a:r>
            <a:r>
              <a:rPr sz="2700" spc="-300" dirty="0">
                <a:latin typeface="Microsoft Sans Serif"/>
                <a:cs typeface="Microsoft Sans Serif"/>
              </a:rPr>
              <a:t>e</a:t>
            </a:r>
            <a:r>
              <a:rPr sz="2700" spc="65" dirty="0">
                <a:latin typeface="Microsoft Sans Serif"/>
                <a:cs typeface="Microsoft Sans Serif"/>
              </a:rPr>
              <a:t> </a:t>
            </a:r>
            <a:r>
              <a:rPr sz="2700" spc="-55" dirty="0">
                <a:latin typeface="Microsoft Sans Serif"/>
                <a:cs typeface="Microsoft Sans Serif"/>
              </a:rPr>
              <a:t>i</a:t>
            </a:r>
            <a:r>
              <a:rPr sz="2700" spc="-105" dirty="0">
                <a:latin typeface="Microsoft Sans Serif"/>
                <a:cs typeface="Microsoft Sans Serif"/>
              </a:rPr>
              <a:t>o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110" dirty="0">
                <a:latin typeface="Microsoft Sans Serif"/>
                <a:cs typeface="Microsoft Sans Serif"/>
              </a:rPr>
              <a:t>i</a:t>
            </a:r>
            <a:r>
              <a:rPr sz="2700" spc="-225" dirty="0">
                <a:latin typeface="Microsoft Sans Serif"/>
                <a:cs typeface="Microsoft Sans Serif"/>
              </a:rPr>
              <a:t>c</a:t>
            </a:r>
            <a:r>
              <a:rPr sz="2700" spc="45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b</a:t>
            </a:r>
            <a:r>
              <a:rPr sz="2700" spc="-145" dirty="0">
                <a:latin typeface="Microsoft Sans Serif"/>
                <a:cs typeface="Microsoft Sans Serif"/>
              </a:rPr>
              <a:t>o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20" dirty="0">
                <a:latin typeface="Microsoft Sans Serif"/>
                <a:cs typeface="Microsoft Sans Serif"/>
              </a:rPr>
              <a:t>d</a:t>
            </a:r>
            <a:r>
              <a:rPr sz="2700" spc="-450" dirty="0">
                <a:latin typeface="Microsoft Sans Serif"/>
                <a:cs typeface="Microsoft Sans Serif"/>
              </a:rPr>
              <a:t>s</a:t>
            </a:r>
            <a:r>
              <a:rPr sz="2700" spc="60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ar</a:t>
            </a:r>
            <a:r>
              <a:rPr sz="2700" spc="-150" dirty="0">
                <a:latin typeface="Microsoft Sans Serif"/>
                <a:cs typeface="Microsoft Sans Serif"/>
              </a:rPr>
              <a:t>e</a:t>
            </a:r>
            <a:r>
              <a:rPr sz="2700" spc="60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b</a:t>
            </a:r>
            <a:r>
              <a:rPr sz="2700" dirty="0">
                <a:latin typeface="Microsoft Sans Serif"/>
                <a:cs typeface="Microsoft Sans Serif"/>
              </a:rPr>
              <a:t>y</a:t>
            </a:r>
            <a:r>
              <a:rPr sz="2700" spc="60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10" dirty="0">
                <a:latin typeface="Microsoft Sans Serif"/>
                <a:cs typeface="Microsoft Sans Serif"/>
              </a:rPr>
              <a:t>d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15" dirty="0">
                <a:latin typeface="Microsoft Sans Serif"/>
                <a:cs typeface="Microsoft Sans Serif"/>
              </a:rPr>
              <a:t>lar</a:t>
            </a:r>
            <a:r>
              <a:rPr sz="2700" spc="-65" dirty="0">
                <a:latin typeface="Microsoft Sans Serif"/>
                <a:cs typeface="Microsoft Sans Serif"/>
              </a:rPr>
              <a:t>g</a:t>
            </a:r>
            <a:r>
              <a:rPr sz="2700" spc="-150" dirty="0">
                <a:latin typeface="Microsoft Sans Serif"/>
                <a:cs typeface="Microsoft Sans Serif"/>
              </a:rPr>
              <a:t>e</a:t>
            </a:r>
            <a:r>
              <a:rPr sz="2700" spc="65" dirty="0">
                <a:latin typeface="Microsoft Sans Serif"/>
                <a:cs typeface="Microsoft Sans Serif"/>
              </a:rPr>
              <a:t> </a:t>
            </a:r>
            <a:r>
              <a:rPr sz="2700" spc="155" dirty="0">
                <a:latin typeface="Microsoft Sans Serif"/>
                <a:cs typeface="Microsoft Sans Serif"/>
              </a:rPr>
              <a:t>f</a:t>
            </a:r>
            <a:r>
              <a:rPr sz="2700" spc="-15" dirty="0">
                <a:latin typeface="Microsoft Sans Serif"/>
                <a:cs typeface="Microsoft Sans Serif"/>
              </a:rPr>
              <a:t>r</a:t>
            </a:r>
            <a:r>
              <a:rPr sz="2700" spc="-180" dirty="0">
                <a:latin typeface="Microsoft Sans Serif"/>
                <a:cs typeface="Microsoft Sans Serif"/>
              </a:rPr>
              <a:t>a</a:t>
            </a:r>
            <a:r>
              <a:rPr sz="2700" spc="-310" dirty="0">
                <a:latin typeface="Microsoft Sans Serif"/>
                <a:cs typeface="Microsoft Sans Serif"/>
              </a:rPr>
              <a:t>m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10" dirty="0">
                <a:latin typeface="Microsoft Sans Serif"/>
                <a:cs typeface="Microsoft Sans Serif"/>
              </a:rPr>
              <a:t>d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95" dirty="0">
                <a:latin typeface="Microsoft Sans Serif"/>
                <a:cs typeface="Microsoft Sans Serif"/>
              </a:rPr>
              <a:t>i</a:t>
            </a:r>
            <a:r>
              <a:rPr sz="2700" spc="-240" dirty="0">
                <a:latin typeface="Microsoft Sans Serif"/>
                <a:cs typeface="Microsoft Sans Serif"/>
              </a:rPr>
              <a:t>n</a:t>
            </a:r>
            <a:r>
              <a:rPr sz="2700" spc="35" dirty="0">
                <a:latin typeface="Microsoft Sans Serif"/>
                <a:cs typeface="Microsoft Sans Serif"/>
              </a:rPr>
              <a:t> </a:t>
            </a:r>
            <a:r>
              <a:rPr sz="2700" spc="220" dirty="0">
                <a:latin typeface="Microsoft Sans Serif"/>
                <a:cs typeface="Microsoft Sans Serif"/>
              </a:rPr>
              <a:t>+</a:t>
            </a:r>
            <a:r>
              <a:rPr sz="2700" spc="-10" dirty="0">
                <a:latin typeface="Microsoft Sans Serif"/>
                <a:cs typeface="Microsoft Sans Serif"/>
              </a:rPr>
              <a:t>2</a:t>
            </a:r>
            <a:r>
              <a:rPr sz="2700" spc="45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10" dirty="0">
                <a:latin typeface="Microsoft Sans Serif"/>
                <a:cs typeface="Microsoft Sans Serif"/>
              </a:rPr>
              <a:t>d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220" dirty="0">
                <a:latin typeface="Microsoft Sans Serif"/>
                <a:cs typeface="Microsoft Sans Serif"/>
              </a:rPr>
              <a:t>+</a:t>
            </a:r>
            <a:r>
              <a:rPr sz="2700" spc="-5" dirty="0">
                <a:latin typeface="Microsoft Sans Serif"/>
                <a:cs typeface="Microsoft Sans Serif"/>
              </a:rPr>
              <a:t>3  </a:t>
            </a:r>
            <a:r>
              <a:rPr sz="2700" spc="-130" dirty="0">
                <a:latin typeface="Microsoft Sans Serif"/>
                <a:cs typeface="Microsoft Sans Serif"/>
              </a:rPr>
              <a:t>state</a:t>
            </a:r>
            <a:r>
              <a:rPr sz="2700" spc="-125" dirty="0">
                <a:latin typeface="Microsoft Sans Serif"/>
                <a:cs typeface="Microsoft Sans Serif"/>
              </a:rPr>
              <a:t> </a:t>
            </a:r>
            <a:r>
              <a:rPr sz="2700" spc="-140" dirty="0">
                <a:latin typeface="Microsoft Sans Serif"/>
                <a:cs typeface="Microsoft Sans Serif"/>
              </a:rPr>
              <a:t>while</a:t>
            </a:r>
            <a:r>
              <a:rPr sz="2700" spc="-13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covalent</a:t>
            </a:r>
            <a:r>
              <a:rPr sz="2700" spc="-150" dirty="0">
                <a:latin typeface="Microsoft Sans Serif"/>
                <a:cs typeface="Microsoft Sans Serif"/>
              </a:rPr>
              <a:t> </a:t>
            </a:r>
            <a:r>
              <a:rPr sz="2700" spc="-195" dirty="0">
                <a:latin typeface="Microsoft Sans Serif"/>
                <a:cs typeface="Microsoft Sans Serif"/>
              </a:rPr>
              <a:t>bonds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</a:t>
            </a:r>
            <a:r>
              <a:rPr sz="2700" spc="-5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shaped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40" dirty="0">
                <a:latin typeface="Microsoft Sans Serif"/>
                <a:cs typeface="Microsoft Sans Serif"/>
              </a:rPr>
              <a:t>higher </a:t>
            </a:r>
            <a:r>
              <a:rPr sz="2700" spc="-135" dirty="0">
                <a:latin typeface="Microsoft Sans Serif"/>
                <a:cs typeface="Microsoft Sans Serif"/>
              </a:rPr>
              <a:t> </a:t>
            </a:r>
            <a:r>
              <a:rPr sz="2700" spc="-85" dirty="0">
                <a:latin typeface="Microsoft Sans Serif"/>
                <a:cs typeface="Microsoft Sans Serif"/>
              </a:rPr>
              <a:t>oxidation</a:t>
            </a:r>
            <a:r>
              <a:rPr sz="2700" spc="-35" dirty="0">
                <a:latin typeface="Microsoft Sans Serif"/>
                <a:cs typeface="Microsoft Sans Serif"/>
              </a:rPr>
              <a:t> </a:t>
            </a:r>
            <a:r>
              <a:rPr sz="2700" spc="-175" dirty="0">
                <a:latin typeface="Microsoft Sans Serif"/>
                <a:cs typeface="Microsoft Sans Serif"/>
              </a:rPr>
              <a:t>states.</a:t>
            </a:r>
            <a:endParaRPr sz="27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80000"/>
              </a:lnSpc>
              <a:spcBef>
                <a:spcPts val="72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55" dirty="0">
                <a:latin typeface="Microsoft Sans Serif"/>
                <a:cs typeface="Microsoft Sans Serif"/>
              </a:rPr>
              <a:t>Covalent</a:t>
            </a:r>
            <a:r>
              <a:rPr sz="2700" spc="-150" dirty="0">
                <a:latin typeface="Microsoft Sans Serif"/>
                <a:cs typeface="Microsoft Sans Serif"/>
              </a:rPr>
              <a:t> </a:t>
            </a:r>
            <a:r>
              <a:rPr sz="2700" spc="-195" dirty="0">
                <a:latin typeface="Microsoft Sans Serif"/>
                <a:cs typeface="Microsoft Sans Serif"/>
              </a:rPr>
              <a:t>bonds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</a:t>
            </a:r>
            <a:r>
              <a:rPr sz="2700" spc="-55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framed</a:t>
            </a:r>
            <a:r>
              <a:rPr sz="2700" spc="-75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by</a:t>
            </a:r>
            <a:r>
              <a:rPr sz="2700" spc="-75" dirty="0">
                <a:latin typeface="Microsoft Sans Serif"/>
                <a:cs typeface="Microsoft Sans Serif"/>
              </a:rPr>
              <a:t> </a:t>
            </a:r>
            <a:r>
              <a:rPr sz="2700" spc="-170" dirty="0">
                <a:latin typeface="Microsoft Sans Serif"/>
                <a:cs typeface="Microsoft Sans Serif"/>
              </a:rPr>
              <a:t>the</a:t>
            </a:r>
            <a:r>
              <a:rPr sz="2700" spc="-165" dirty="0">
                <a:latin typeface="Microsoft Sans Serif"/>
                <a:cs typeface="Microsoft Sans Serif"/>
              </a:rPr>
              <a:t> </a:t>
            </a:r>
            <a:r>
              <a:rPr sz="2700" spc="-160" dirty="0">
                <a:latin typeface="Microsoft Sans Serif"/>
                <a:cs typeface="Microsoft Sans Serif"/>
              </a:rPr>
              <a:t>sharing</a:t>
            </a:r>
            <a:r>
              <a:rPr sz="2700" spc="-15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</a:t>
            </a:r>
            <a:r>
              <a:rPr sz="2700" spc="10" dirty="0">
                <a:latin typeface="Microsoft Sans Serif"/>
                <a:cs typeface="Microsoft Sans Serif"/>
              </a:rPr>
              <a:t> </a:t>
            </a:r>
            <a:r>
              <a:rPr sz="2700" spc="-5" dirty="0">
                <a:latin typeface="Microsoft Sans Serif"/>
                <a:cs typeface="Microsoft Sans Serif"/>
              </a:rPr>
              <a:t>d- </a:t>
            </a:r>
            <a:r>
              <a:rPr sz="2700" dirty="0">
                <a:latin typeface="Microsoft Sans Serif"/>
                <a:cs typeface="Microsoft Sans Serif"/>
              </a:rPr>
              <a:t> </a:t>
            </a:r>
            <a:r>
              <a:rPr sz="2700" spc="-185" dirty="0">
                <a:latin typeface="Microsoft Sans Serif"/>
                <a:cs typeface="Microsoft Sans Serif"/>
              </a:rPr>
              <a:t>electrons.</a:t>
            </a:r>
            <a:r>
              <a:rPr sz="2700" spc="-180" dirty="0">
                <a:latin typeface="Microsoft Sans Serif"/>
                <a:cs typeface="Microsoft Sans Serif"/>
              </a:rPr>
              <a:t> </a:t>
            </a:r>
            <a:r>
              <a:rPr sz="2700" spc="-215" dirty="0">
                <a:latin typeface="Microsoft Sans Serif"/>
                <a:cs typeface="Microsoft Sans Serif"/>
              </a:rPr>
              <a:t>For</a:t>
            </a:r>
            <a:r>
              <a:rPr sz="2700" spc="-210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instance</a:t>
            </a:r>
            <a:r>
              <a:rPr sz="2700" spc="305" dirty="0">
                <a:latin typeface="Microsoft Sans Serif"/>
                <a:cs typeface="Microsoft Sans Serif"/>
              </a:rPr>
              <a:t> </a:t>
            </a:r>
            <a:r>
              <a:rPr sz="2700" spc="-125" dirty="0">
                <a:latin typeface="Microsoft Sans Serif"/>
                <a:cs typeface="Microsoft Sans Serif"/>
              </a:rPr>
              <a:t>permanganate </a:t>
            </a:r>
            <a:r>
              <a:rPr sz="2700" spc="-70" dirty="0">
                <a:latin typeface="Microsoft Sans Serif"/>
                <a:cs typeface="Microsoft Sans Serif"/>
              </a:rPr>
              <a:t>particle </a:t>
            </a:r>
            <a:r>
              <a:rPr sz="2700" spc="-25" dirty="0">
                <a:latin typeface="Microsoft Sans Serif"/>
                <a:cs typeface="Microsoft Sans Serif"/>
              </a:rPr>
              <a:t>MnO4–, </a:t>
            </a:r>
            <a:r>
              <a:rPr sz="2700" spc="-20" dirty="0">
                <a:latin typeface="Microsoft Sans Serif"/>
                <a:cs typeface="Microsoft Sans Serif"/>
              </a:rPr>
              <a:t> </a:t>
            </a:r>
            <a:r>
              <a:rPr sz="2700" spc="-25" dirty="0">
                <a:latin typeface="Microsoft Sans Serif"/>
                <a:cs typeface="Microsoft Sans Serif"/>
              </a:rPr>
              <a:t>all </a:t>
            </a:r>
            <a:r>
              <a:rPr sz="2700" spc="-195" dirty="0">
                <a:latin typeface="Microsoft Sans Serif"/>
                <a:cs typeface="Microsoft Sans Serif"/>
              </a:rPr>
              <a:t>bonds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shaped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amongst</a:t>
            </a:r>
            <a:r>
              <a:rPr sz="2700" spc="-200" dirty="0">
                <a:latin typeface="Microsoft Sans Serif"/>
                <a:cs typeface="Microsoft Sans Serif"/>
              </a:rPr>
              <a:t> </a:t>
            </a:r>
            <a:r>
              <a:rPr sz="2700" spc="-220" dirty="0">
                <a:latin typeface="Microsoft Sans Serif"/>
                <a:cs typeface="Microsoft Sans Serif"/>
              </a:rPr>
              <a:t>manganese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-120" dirty="0">
                <a:latin typeface="Microsoft Sans Serif"/>
                <a:cs typeface="Microsoft Sans Serif"/>
              </a:rPr>
              <a:t>and</a:t>
            </a:r>
            <a:r>
              <a:rPr sz="2700" spc="-114" dirty="0">
                <a:latin typeface="Microsoft Sans Serif"/>
                <a:cs typeface="Microsoft Sans Serif"/>
              </a:rPr>
              <a:t> </a:t>
            </a:r>
            <a:r>
              <a:rPr sz="2700" spc="-135" dirty="0">
                <a:latin typeface="Microsoft Sans Serif"/>
                <a:cs typeface="Microsoft Sans Serif"/>
              </a:rPr>
              <a:t>oxygen</a:t>
            </a:r>
            <a:r>
              <a:rPr sz="2700" spc="-130" dirty="0">
                <a:latin typeface="Microsoft Sans Serif"/>
                <a:cs typeface="Microsoft Sans Serif"/>
              </a:rPr>
              <a:t> </a:t>
            </a:r>
            <a:r>
              <a:rPr sz="2700" spc="-235" dirty="0">
                <a:latin typeface="Microsoft Sans Serif"/>
                <a:cs typeface="Microsoft Sans Serif"/>
              </a:rPr>
              <a:t>is </a:t>
            </a:r>
            <a:r>
              <a:rPr sz="2700" spc="-229" dirty="0">
                <a:latin typeface="Microsoft Sans Serif"/>
                <a:cs typeface="Microsoft Sans Serif"/>
              </a:rPr>
              <a:t> </a:t>
            </a:r>
            <a:r>
              <a:rPr sz="2700" spc="-150" dirty="0">
                <a:latin typeface="Microsoft Sans Serif"/>
                <a:cs typeface="Microsoft Sans Serif"/>
              </a:rPr>
              <a:t>covalent.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1615820"/>
            <a:ext cx="7999730" cy="4655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220" dirty="0">
                <a:latin typeface="Microsoft Sans Serif"/>
                <a:cs typeface="Microsoft Sans Serif"/>
              </a:rPr>
              <a:t>most</a:t>
            </a:r>
            <a:r>
              <a:rPr sz="2200" spc="14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noteworthy</a:t>
            </a:r>
            <a:r>
              <a:rPr sz="2200" spc="-11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oxidation</a:t>
            </a:r>
            <a:r>
              <a:rPr sz="2200" spc="-6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state</a:t>
            </a:r>
            <a:r>
              <a:rPr sz="2200" spc="-100" dirty="0">
                <a:latin typeface="Microsoft Sans Serif"/>
                <a:cs typeface="Microsoft Sans Serif"/>
              </a:rPr>
              <a:t> </a:t>
            </a:r>
            <a:r>
              <a:rPr sz="2200" spc="-180" dirty="0">
                <a:latin typeface="Microsoft Sans Serif"/>
                <a:cs typeface="Microsoft Sans Serif"/>
              </a:rPr>
              <a:t>increments</a:t>
            </a:r>
            <a:r>
              <a:rPr sz="2200" spc="-17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with</a:t>
            </a:r>
            <a:r>
              <a:rPr sz="2200" spc="-10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expanding </a:t>
            </a:r>
            <a:r>
              <a:rPr sz="2200" spc="-8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nuclear </a:t>
            </a:r>
            <a:r>
              <a:rPr sz="2200" spc="-175" dirty="0">
                <a:latin typeface="Microsoft Sans Serif"/>
                <a:cs typeface="Microsoft Sans Serif"/>
              </a:rPr>
              <a:t>number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45" dirty="0">
                <a:latin typeface="Microsoft Sans Serif"/>
                <a:cs typeface="Microsoft Sans Serif"/>
              </a:rPr>
              <a:t>element, </a:t>
            </a:r>
            <a:r>
              <a:rPr sz="2200" spc="-160" dirty="0">
                <a:latin typeface="Microsoft Sans Serif"/>
                <a:cs typeface="Microsoft Sans Serif"/>
              </a:rPr>
              <a:t>achieves </a:t>
            </a:r>
            <a:r>
              <a:rPr sz="2200" spc="-85" dirty="0">
                <a:latin typeface="Microsoft Sans Serif"/>
                <a:cs typeface="Microsoft Sans Serif"/>
              </a:rPr>
              <a:t>greatest </a:t>
            </a:r>
            <a:r>
              <a:rPr sz="2200" spc="-140" dirty="0">
                <a:latin typeface="Microsoft Sans Serif"/>
                <a:cs typeface="Microsoft Sans Serif"/>
              </a:rPr>
              <a:t>in </a:t>
            </a:r>
            <a:r>
              <a:rPr sz="2200" spc="-135" dirty="0">
                <a:latin typeface="Microsoft Sans Serif"/>
                <a:cs typeface="Microsoft Sans Serif"/>
              </a:rPr>
              <a:t>the </a:t>
            </a:r>
            <a:r>
              <a:rPr sz="2200" spc="-130" dirty="0">
                <a:latin typeface="Microsoft Sans Serif"/>
                <a:cs typeface="Microsoft Sans Serif"/>
              </a:rPr>
              <a:t>center </a:t>
            </a:r>
            <a:r>
              <a:rPr sz="2200" spc="-90" dirty="0">
                <a:latin typeface="Microsoft Sans Serif"/>
                <a:cs typeface="Microsoft Sans Serif"/>
              </a:rPr>
              <a:t>and </a:t>
            </a:r>
            <a:r>
              <a:rPr sz="2200" spc="-5" dirty="0">
                <a:latin typeface="Microsoft Sans Serif"/>
                <a:cs typeface="Microsoft Sans Serif"/>
              </a:rPr>
              <a:t>after 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that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45" dirty="0">
                <a:latin typeface="Microsoft Sans Serif"/>
                <a:cs typeface="Microsoft Sans Serif"/>
              </a:rPr>
              <a:t>be</a:t>
            </a:r>
            <a:r>
              <a:rPr sz="2200" spc="-40" dirty="0">
                <a:latin typeface="Microsoft Sans Serif"/>
                <a:cs typeface="Microsoft Sans Serif"/>
              </a:rPr>
              <a:t>g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210" dirty="0">
                <a:latin typeface="Microsoft Sans Serif"/>
                <a:cs typeface="Microsoft Sans Serif"/>
              </a:rPr>
              <a:t>n</a:t>
            </a:r>
            <a:r>
              <a:rPr sz="2200" spc="-365" dirty="0">
                <a:latin typeface="Microsoft Sans Serif"/>
                <a:cs typeface="Microsoft Sans Serif"/>
              </a:rPr>
              <a:t>s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di</a:t>
            </a:r>
            <a:r>
              <a:rPr sz="2200" spc="-210" dirty="0">
                <a:latin typeface="Microsoft Sans Serif"/>
                <a:cs typeface="Microsoft Sans Serif"/>
              </a:rPr>
              <a:t>m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210" dirty="0">
                <a:latin typeface="Microsoft Sans Serif"/>
                <a:cs typeface="Microsoft Sans Serif"/>
              </a:rPr>
              <a:t>n</a:t>
            </a:r>
            <a:r>
              <a:rPr sz="2200" spc="-175" dirty="0">
                <a:latin typeface="Microsoft Sans Serif"/>
                <a:cs typeface="Microsoft Sans Serif"/>
              </a:rPr>
              <a:t>ishi</a:t>
            </a:r>
            <a:r>
              <a:rPr sz="2200" spc="-265" dirty="0">
                <a:latin typeface="Microsoft Sans Serif"/>
                <a:cs typeface="Microsoft Sans Serif"/>
              </a:rPr>
              <a:t>n</a:t>
            </a:r>
            <a:r>
              <a:rPr sz="2200" spc="-10" dirty="0">
                <a:latin typeface="Microsoft Sans Serif"/>
                <a:cs typeface="Microsoft Sans Serif"/>
              </a:rPr>
              <a:t>g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a</a:t>
            </a:r>
            <a:r>
              <a:rPr sz="2200" spc="-180" dirty="0">
                <a:latin typeface="Microsoft Sans Serif"/>
                <a:cs typeface="Microsoft Sans Serif"/>
              </a:rPr>
              <a:t>s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app</a:t>
            </a:r>
            <a:r>
              <a:rPr sz="2200" spc="-65" dirty="0">
                <a:latin typeface="Microsoft Sans Serif"/>
                <a:cs typeface="Microsoft Sans Serif"/>
              </a:rPr>
              <a:t>e</a:t>
            </a:r>
            <a:r>
              <a:rPr sz="2200" spc="-60" dirty="0">
                <a:latin typeface="Microsoft Sans Serif"/>
                <a:cs typeface="Microsoft Sans Serif"/>
              </a:rPr>
              <a:t>a</a:t>
            </a:r>
            <a:r>
              <a:rPr sz="2200" spc="5" dirty="0">
                <a:latin typeface="Microsoft Sans Serif"/>
                <a:cs typeface="Microsoft Sans Serif"/>
              </a:rPr>
              <a:t>r</a:t>
            </a:r>
            <a:r>
              <a:rPr sz="2200" spc="-65" dirty="0">
                <a:latin typeface="Microsoft Sans Serif"/>
                <a:cs typeface="Microsoft Sans Serif"/>
              </a:rPr>
              <a:t>ed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i</a:t>
            </a:r>
            <a:r>
              <a:rPr sz="2200" spc="-195" dirty="0">
                <a:latin typeface="Microsoft Sans Serif"/>
                <a:cs typeface="Microsoft Sans Serif"/>
              </a:rPr>
              <a:t>n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ta</a:t>
            </a:r>
            <a:r>
              <a:rPr sz="2200" spc="-45" dirty="0">
                <a:latin typeface="Microsoft Sans Serif"/>
                <a:cs typeface="Microsoft Sans Serif"/>
              </a:rPr>
              <a:t>bl</a:t>
            </a:r>
            <a:r>
              <a:rPr sz="2200" spc="-85" dirty="0">
                <a:latin typeface="Microsoft Sans Serif"/>
                <a:cs typeface="Microsoft Sans Serif"/>
              </a:rPr>
              <a:t>e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332740" indent="-320040">
              <a:lnSpc>
                <a:spcPct val="100000"/>
              </a:lnSpc>
              <a:spcBef>
                <a:spcPts val="72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180" dirty="0">
                <a:latin typeface="Microsoft Sans Serif"/>
                <a:cs typeface="Microsoft Sans Serif"/>
              </a:rPr>
              <a:t>For</a:t>
            </a:r>
            <a:r>
              <a:rPr sz="2200" spc="160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instance,</a:t>
            </a:r>
            <a:r>
              <a:rPr sz="2200" spc="145" dirty="0">
                <a:latin typeface="Microsoft Sans Serif"/>
                <a:cs typeface="Microsoft Sans Serif"/>
              </a:rPr>
              <a:t> </a:t>
            </a:r>
            <a:r>
              <a:rPr sz="2200" b="1" spc="-140" dirty="0">
                <a:latin typeface="Arial"/>
                <a:cs typeface="Arial"/>
              </a:rPr>
              <a:t>Iron</a:t>
            </a:r>
            <a:r>
              <a:rPr sz="2200" b="1" spc="130" dirty="0">
                <a:latin typeface="Arial"/>
                <a:cs typeface="Arial"/>
              </a:rPr>
              <a:t> </a:t>
            </a:r>
            <a:r>
              <a:rPr sz="2200" b="1" spc="-180" dirty="0">
                <a:latin typeface="Arial"/>
                <a:cs typeface="Arial"/>
              </a:rPr>
              <a:t>demonstrates</a:t>
            </a:r>
            <a:r>
              <a:rPr sz="2200" b="1" spc="105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the</a:t>
            </a:r>
            <a:r>
              <a:rPr sz="2200" b="1" spc="120" dirty="0">
                <a:latin typeface="Arial"/>
                <a:cs typeface="Arial"/>
              </a:rPr>
              <a:t> </a:t>
            </a:r>
            <a:r>
              <a:rPr sz="2200" b="1" spc="-140" dirty="0">
                <a:latin typeface="Arial"/>
                <a:cs typeface="Arial"/>
              </a:rPr>
              <a:t>normal</a:t>
            </a:r>
            <a:r>
              <a:rPr sz="2200" b="1" spc="130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oxidation</a:t>
            </a:r>
            <a:r>
              <a:rPr sz="2200" b="1" spc="110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condition</a:t>
            </a:r>
            <a:r>
              <a:rPr sz="2200" b="1" spc="135" dirty="0">
                <a:latin typeface="Arial"/>
                <a:cs typeface="Arial"/>
              </a:rPr>
              <a:t> </a:t>
            </a:r>
            <a:r>
              <a:rPr sz="2200" b="1" spc="-130" dirty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  <a:p>
            <a:pPr marL="332740" marR="6350">
              <a:lnSpc>
                <a:spcPct val="100000"/>
              </a:lnSpc>
            </a:pPr>
            <a:r>
              <a:rPr sz="2200" b="1" spc="185" dirty="0">
                <a:latin typeface="Arial"/>
                <a:cs typeface="Arial"/>
              </a:rPr>
              <a:t>+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2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40" dirty="0">
                <a:latin typeface="Arial"/>
                <a:cs typeface="Arial"/>
              </a:rPr>
              <a:t>and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185" dirty="0">
                <a:latin typeface="Arial"/>
                <a:cs typeface="Arial"/>
              </a:rPr>
              <a:t>+</a:t>
            </a:r>
            <a:r>
              <a:rPr sz="2200" b="1" spc="75" dirty="0">
                <a:latin typeface="Arial"/>
                <a:cs typeface="Arial"/>
              </a:rPr>
              <a:t> </a:t>
            </a:r>
            <a:r>
              <a:rPr sz="2200" b="1" spc="-45" dirty="0">
                <a:latin typeface="Arial"/>
                <a:cs typeface="Arial"/>
              </a:rPr>
              <a:t>3,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45" dirty="0">
                <a:latin typeface="Arial"/>
                <a:cs typeface="Arial"/>
              </a:rPr>
              <a:t>however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70" dirty="0">
                <a:latin typeface="Arial"/>
                <a:cs typeface="Arial"/>
              </a:rPr>
              <a:t>ruthenium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140" dirty="0">
                <a:latin typeface="Arial"/>
                <a:cs typeface="Arial"/>
              </a:rPr>
              <a:t>and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90" dirty="0">
                <a:latin typeface="Arial"/>
                <a:cs typeface="Arial"/>
              </a:rPr>
              <a:t>osmium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05" dirty="0">
                <a:latin typeface="Arial"/>
                <a:cs typeface="Arial"/>
              </a:rPr>
              <a:t>in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60" dirty="0">
                <a:latin typeface="Arial"/>
                <a:cs typeface="Arial"/>
              </a:rPr>
              <a:t>a</a:t>
            </a:r>
            <a:r>
              <a:rPr sz="2200" b="1" spc="70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similar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180" dirty="0">
                <a:latin typeface="Arial"/>
                <a:cs typeface="Arial"/>
              </a:rPr>
              <a:t>group </a:t>
            </a:r>
            <a:r>
              <a:rPr sz="2200" b="1" spc="-595" dirty="0">
                <a:latin typeface="Arial"/>
                <a:cs typeface="Arial"/>
              </a:rPr>
              <a:t> </a:t>
            </a:r>
            <a:r>
              <a:rPr sz="2200" b="1" spc="-170" dirty="0">
                <a:latin typeface="Arial"/>
                <a:cs typeface="Arial"/>
              </a:rPr>
              <a:t>shape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-210" dirty="0">
                <a:latin typeface="Arial"/>
                <a:cs typeface="Arial"/>
              </a:rPr>
              <a:t>compounds</a:t>
            </a:r>
            <a:r>
              <a:rPr sz="2200" b="1" spc="-105" dirty="0">
                <a:latin typeface="Arial"/>
                <a:cs typeface="Arial"/>
              </a:rPr>
              <a:t> in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70" dirty="0">
                <a:latin typeface="Arial"/>
                <a:cs typeface="Arial"/>
              </a:rPr>
              <a:t>the</a:t>
            </a:r>
            <a:r>
              <a:rPr sz="2200" b="1" spc="-35" dirty="0">
                <a:latin typeface="Arial"/>
                <a:cs typeface="Arial"/>
              </a:rPr>
              <a:t> </a:t>
            </a:r>
            <a:r>
              <a:rPr sz="2200" b="1" spc="25" dirty="0">
                <a:latin typeface="Arial"/>
                <a:cs typeface="Arial"/>
              </a:rPr>
              <a:t>+4,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185" dirty="0">
                <a:latin typeface="Arial"/>
                <a:cs typeface="Arial"/>
              </a:rPr>
              <a:t>+</a:t>
            </a:r>
            <a:r>
              <a:rPr sz="2200" b="1" spc="-15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6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35" dirty="0">
                <a:latin typeface="Arial"/>
                <a:cs typeface="Arial"/>
              </a:rPr>
              <a:t>and</a:t>
            </a:r>
            <a:r>
              <a:rPr sz="2200" b="1" spc="-55" dirty="0">
                <a:latin typeface="Arial"/>
                <a:cs typeface="Arial"/>
              </a:rPr>
              <a:t> </a:t>
            </a:r>
            <a:r>
              <a:rPr sz="2200" b="1" spc="185" dirty="0">
                <a:latin typeface="Arial"/>
                <a:cs typeface="Arial"/>
              </a:rPr>
              <a:t>+</a:t>
            </a:r>
            <a:r>
              <a:rPr sz="2200" b="1" spc="-40" dirty="0">
                <a:latin typeface="Arial"/>
                <a:cs typeface="Arial"/>
              </a:rPr>
              <a:t> </a:t>
            </a:r>
            <a:r>
              <a:rPr sz="2200" b="1" spc="-55" dirty="0">
                <a:latin typeface="Arial"/>
                <a:cs typeface="Arial"/>
              </a:rPr>
              <a:t>8</a:t>
            </a:r>
            <a:r>
              <a:rPr sz="2200" b="1" spc="-30" dirty="0">
                <a:latin typeface="Arial"/>
                <a:cs typeface="Arial"/>
              </a:rPr>
              <a:t> </a:t>
            </a:r>
            <a:r>
              <a:rPr sz="2200" b="1" spc="-120" dirty="0">
                <a:latin typeface="Arial"/>
                <a:cs typeface="Arial"/>
              </a:rPr>
              <a:t>oxidation</a:t>
            </a:r>
            <a:r>
              <a:rPr sz="2200" b="1" spc="-90" dirty="0">
                <a:latin typeface="Arial"/>
                <a:cs typeface="Arial"/>
              </a:rPr>
              <a:t> </a:t>
            </a:r>
            <a:r>
              <a:rPr sz="2200" b="1" spc="-175" dirty="0">
                <a:latin typeface="Arial"/>
                <a:cs typeface="Arial"/>
              </a:rPr>
              <a:t>states</a:t>
            </a:r>
            <a:r>
              <a:rPr sz="2200" spc="-175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  <a:p>
            <a:pPr marL="332740" marR="8255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74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 </a:t>
            </a:r>
            <a:r>
              <a:rPr sz="2200" spc="-140" dirty="0">
                <a:latin typeface="Microsoft Sans Serif"/>
                <a:cs typeface="Microsoft Sans Serif"/>
              </a:rPr>
              <a:t>in </a:t>
            </a:r>
            <a:r>
              <a:rPr sz="2200" spc="-130" dirty="0">
                <a:latin typeface="Microsoft Sans Serif"/>
                <a:cs typeface="Microsoft Sans Serif"/>
              </a:rPr>
              <a:t>the </a:t>
            </a:r>
            <a:r>
              <a:rPr sz="2200" spc="-70" dirty="0">
                <a:latin typeface="Microsoft Sans Serif"/>
                <a:cs typeface="Microsoft Sans Serif"/>
              </a:rPr>
              <a:t>start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35" dirty="0">
                <a:latin typeface="Microsoft Sans Serif"/>
                <a:cs typeface="Microsoft Sans Serif"/>
              </a:rPr>
              <a:t>the </a:t>
            </a:r>
            <a:r>
              <a:rPr sz="2200" spc="-165" dirty="0">
                <a:latin typeface="Microsoft Sans Serif"/>
                <a:cs typeface="Microsoft Sans Serif"/>
              </a:rPr>
              <a:t>series </a:t>
            </a:r>
            <a:r>
              <a:rPr sz="2200" spc="-65" dirty="0">
                <a:latin typeface="Microsoft Sans Serif"/>
                <a:cs typeface="Microsoft Sans Serif"/>
              </a:rPr>
              <a:t>display </a:t>
            </a:r>
            <a:r>
              <a:rPr sz="2200" spc="-220" dirty="0">
                <a:latin typeface="Microsoft Sans Serif"/>
                <a:cs typeface="Microsoft Sans Serif"/>
              </a:rPr>
              <a:t>less</a:t>
            </a:r>
            <a:r>
              <a:rPr sz="2200" spc="-21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oxidation </a:t>
            </a:r>
            <a:r>
              <a:rPr sz="2200" spc="-105" dirty="0">
                <a:latin typeface="Microsoft Sans Serif"/>
                <a:cs typeface="Microsoft Sans Serif"/>
              </a:rPr>
              <a:t>state </a:t>
            </a:r>
            <a:r>
              <a:rPr sz="2200" spc="-145" dirty="0">
                <a:latin typeface="Microsoft Sans Serif"/>
                <a:cs typeface="Microsoft Sans Serif"/>
              </a:rPr>
              <a:t>in </a:t>
            </a:r>
            <a:r>
              <a:rPr sz="2200" spc="-140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view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20" dirty="0">
                <a:latin typeface="Microsoft Sans Serif"/>
                <a:cs typeface="Microsoft Sans Serif"/>
              </a:rPr>
              <a:t>having </a:t>
            </a:r>
            <a:r>
              <a:rPr sz="2200" spc="-130" dirty="0">
                <a:latin typeface="Microsoft Sans Serif"/>
                <a:cs typeface="Microsoft Sans Serif"/>
              </a:rPr>
              <a:t>smaller </a:t>
            </a:r>
            <a:r>
              <a:rPr sz="2200" spc="-170" dirty="0">
                <a:latin typeface="Microsoft Sans Serif"/>
                <a:cs typeface="Microsoft Sans Serif"/>
              </a:rPr>
              <a:t>number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50" dirty="0">
                <a:latin typeface="Microsoft Sans Serif"/>
                <a:cs typeface="Microsoft Sans Serif"/>
              </a:rPr>
              <a:t>electrons </a:t>
            </a:r>
            <a:r>
              <a:rPr sz="2200" spc="-70" dirty="0">
                <a:latin typeface="Microsoft Sans Serif"/>
                <a:cs typeface="Microsoft Sans Serif"/>
              </a:rPr>
              <a:t>to </a:t>
            </a:r>
            <a:r>
              <a:rPr sz="2200" spc="-160" dirty="0">
                <a:latin typeface="Microsoft Sans Serif"/>
                <a:cs typeface="Microsoft Sans Serif"/>
              </a:rPr>
              <a:t>lose </a:t>
            </a:r>
            <a:r>
              <a:rPr sz="2200" spc="-60" dirty="0">
                <a:latin typeface="Microsoft Sans Serif"/>
                <a:cs typeface="Microsoft Sans Serif"/>
              </a:rPr>
              <a:t>or </a:t>
            </a:r>
            <a:r>
              <a:rPr sz="2200" spc="-110" dirty="0">
                <a:latin typeface="Microsoft Sans Serif"/>
                <a:cs typeface="Microsoft Sans Serif"/>
              </a:rPr>
              <a:t>contribute. </a:t>
            </a:r>
            <a:r>
              <a:rPr sz="2200" spc="-260" dirty="0">
                <a:latin typeface="Microsoft Sans Serif"/>
                <a:cs typeface="Microsoft Sans Serif"/>
              </a:rPr>
              <a:t>The </a:t>
            </a:r>
            <a:r>
              <a:rPr sz="2200" spc="-254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elements</a:t>
            </a:r>
            <a:r>
              <a:rPr sz="2200" spc="-17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amidst</a:t>
            </a:r>
            <a:r>
              <a:rPr sz="2200" spc="-1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-130" dirty="0">
                <a:latin typeface="Microsoft Sans Serif"/>
                <a:cs typeface="Microsoft Sans Serif"/>
              </a:rPr>
              <a:t> </a:t>
            </a:r>
            <a:r>
              <a:rPr sz="2200" spc="-165" dirty="0">
                <a:latin typeface="Microsoft Sans Serif"/>
                <a:cs typeface="Microsoft Sans Serif"/>
              </a:rPr>
              <a:t>series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demonstrate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best</a:t>
            </a:r>
            <a:r>
              <a:rPr sz="2200" spc="335" dirty="0">
                <a:latin typeface="Microsoft Sans Serif"/>
                <a:cs typeface="Microsoft Sans Serif"/>
              </a:rPr>
              <a:t> </a:t>
            </a:r>
            <a:r>
              <a:rPr sz="2200" spc="-170" dirty="0">
                <a:latin typeface="Microsoft Sans Serif"/>
                <a:cs typeface="Microsoft Sans Serif"/>
              </a:rPr>
              <a:t>number</a:t>
            </a:r>
            <a:r>
              <a:rPr sz="2200" spc="24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of </a:t>
            </a:r>
            <a:r>
              <a:rPr sz="2200" dirty="0">
                <a:latin typeface="Microsoft Sans Serif"/>
                <a:cs typeface="Microsoft Sans Serif"/>
              </a:rPr>
              <a:t> </a:t>
            </a:r>
            <a:r>
              <a:rPr sz="2200" spc="-80" dirty="0">
                <a:latin typeface="Microsoft Sans Serif"/>
                <a:cs typeface="Microsoft Sans Serif"/>
              </a:rPr>
              <a:t>oxidation.</a:t>
            </a:r>
            <a:endParaRPr sz="2200">
              <a:latin typeface="Microsoft Sans Serif"/>
              <a:cs typeface="Microsoft Sans Serif"/>
            </a:endParaRPr>
          </a:p>
          <a:p>
            <a:pPr marL="332740" indent="-320040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200" spc="-180" dirty="0">
                <a:latin typeface="Microsoft Sans Serif"/>
                <a:cs typeface="Microsoft Sans Serif"/>
              </a:rPr>
              <a:t>For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instance;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b="1" spc="-130" dirty="0">
                <a:latin typeface="Arial"/>
                <a:cs typeface="Arial"/>
              </a:rPr>
              <a:t>Mn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180" dirty="0">
                <a:latin typeface="Arial"/>
                <a:cs typeface="Arial"/>
              </a:rPr>
              <a:t>demonstrates</a:t>
            </a:r>
            <a:r>
              <a:rPr sz="2200" b="1" spc="65" dirty="0">
                <a:latin typeface="Arial"/>
                <a:cs typeface="Arial"/>
              </a:rPr>
              <a:t> </a:t>
            </a:r>
            <a:r>
              <a:rPr sz="2200" b="1" spc="-45" dirty="0">
                <a:latin typeface="Arial"/>
                <a:cs typeface="Arial"/>
              </a:rPr>
              <a:t>all</a:t>
            </a:r>
            <a:r>
              <a:rPr sz="2200" b="1" spc="95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the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-125" dirty="0">
                <a:latin typeface="Arial"/>
                <a:cs typeface="Arial"/>
              </a:rPr>
              <a:t>oxidation</a:t>
            </a:r>
            <a:r>
              <a:rPr sz="2200" b="1" spc="95" dirty="0">
                <a:latin typeface="Arial"/>
                <a:cs typeface="Arial"/>
              </a:rPr>
              <a:t> </a:t>
            </a:r>
            <a:r>
              <a:rPr sz="2200" b="1" spc="-185" dirty="0">
                <a:latin typeface="Arial"/>
                <a:cs typeface="Arial"/>
              </a:rPr>
              <a:t>states</a:t>
            </a:r>
            <a:r>
              <a:rPr sz="2200" b="1" spc="80" dirty="0">
                <a:latin typeface="Arial"/>
                <a:cs typeface="Arial"/>
              </a:rPr>
              <a:t> </a:t>
            </a:r>
            <a:r>
              <a:rPr sz="2200" b="1" spc="-150" dirty="0">
                <a:latin typeface="Arial"/>
                <a:cs typeface="Arial"/>
              </a:rPr>
              <a:t>from</a:t>
            </a:r>
            <a:r>
              <a:rPr sz="2200" b="1" spc="85" dirty="0">
                <a:latin typeface="Arial"/>
                <a:cs typeface="Arial"/>
              </a:rPr>
              <a:t> </a:t>
            </a:r>
            <a:r>
              <a:rPr sz="2200" b="1" spc="60" dirty="0">
                <a:latin typeface="Arial"/>
                <a:cs typeface="Arial"/>
              </a:rPr>
              <a:t>+2</a:t>
            </a:r>
            <a:r>
              <a:rPr sz="2200" b="1" spc="90" dirty="0">
                <a:latin typeface="Arial"/>
                <a:cs typeface="Arial"/>
              </a:rPr>
              <a:t> </a:t>
            </a:r>
            <a:r>
              <a:rPr sz="2200" b="1" spc="-165" dirty="0">
                <a:latin typeface="Arial"/>
                <a:cs typeface="Arial"/>
              </a:rPr>
              <a:t>to</a:t>
            </a:r>
            <a:endParaRPr sz="2200">
              <a:latin typeface="Arial"/>
              <a:cs typeface="Arial"/>
            </a:endParaRPr>
          </a:p>
          <a:p>
            <a:pPr marL="332740">
              <a:lnSpc>
                <a:spcPct val="100000"/>
              </a:lnSpc>
              <a:spcBef>
                <a:spcPts val="5"/>
              </a:spcBef>
            </a:pPr>
            <a:r>
              <a:rPr sz="2200" b="1" dirty="0">
                <a:latin typeface="Arial"/>
                <a:cs typeface="Arial"/>
              </a:rPr>
              <a:t>+7</a:t>
            </a:r>
            <a:r>
              <a:rPr sz="2200" dirty="0">
                <a:latin typeface="Microsoft Sans Serif"/>
                <a:cs typeface="Microsoft Sans Serif"/>
              </a:rPr>
              <a:t>.</a:t>
            </a:r>
            <a:r>
              <a:rPr sz="2200" spc="250" dirty="0">
                <a:latin typeface="Microsoft Sans Serif"/>
                <a:cs typeface="Microsoft Sans Serif"/>
              </a:rPr>
              <a:t> </a:t>
            </a:r>
            <a:r>
              <a:rPr sz="2200" spc="-260" dirty="0">
                <a:latin typeface="Microsoft Sans Serif"/>
                <a:cs typeface="Microsoft Sans Serif"/>
              </a:rPr>
              <a:t>The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spc="-215" dirty="0">
                <a:latin typeface="Microsoft Sans Serif"/>
                <a:cs typeface="Microsoft Sans Serif"/>
              </a:rPr>
              <a:t>most</a:t>
            </a:r>
            <a:r>
              <a:rPr sz="2200" spc="28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elevated</a:t>
            </a:r>
            <a:r>
              <a:rPr sz="2200" spc="27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oxidation</a:t>
            </a:r>
            <a:r>
              <a:rPr sz="2200" spc="25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state</a:t>
            </a:r>
            <a:r>
              <a:rPr sz="2200" spc="26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appeared</a:t>
            </a:r>
            <a:r>
              <a:rPr sz="2200" spc="27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by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any</a:t>
            </a:r>
            <a:r>
              <a:rPr sz="2200" spc="254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endParaRPr sz="2200">
              <a:latin typeface="Microsoft Sans Serif"/>
              <a:cs typeface="Microsoft Sans Serif"/>
            </a:endParaRPr>
          </a:p>
          <a:p>
            <a:pPr marL="332740">
              <a:lnSpc>
                <a:spcPct val="100000"/>
              </a:lnSpc>
            </a:pPr>
            <a:r>
              <a:rPr sz="2200" spc="-375" dirty="0">
                <a:latin typeface="Microsoft Sans Serif"/>
                <a:cs typeface="Microsoft Sans Serif"/>
              </a:rPr>
              <a:t>m</a:t>
            </a:r>
            <a:r>
              <a:rPr sz="2200" spc="-40" dirty="0">
                <a:latin typeface="Microsoft Sans Serif"/>
                <a:cs typeface="Microsoft Sans Serif"/>
              </a:rPr>
              <a:t>etal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i</a:t>
            </a:r>
            <a:r>
              <a:rPr sz="2200" spc="-265" dirty="0">
                <a:latin typeface="Microsoft Sans Serif"/>
                <a:cs typeface="Microsoft Sans Serif"/>
              </a:rPr>
              <a:t>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eig</a:t>
            </a:r>
            <a:r>
              <a:rPr sz="2200" spc="-130" dirty="0">
                <a:latin typeface="Microsoft Sans Serif"/>
                <a:cs typeface="Microsoft Sans Serif"/>
              </a:rPr>
              <a:t>h</a:t>
            </a:r>
            <a:r>
              <a:rPr sz="2200" spc="-15" dirty="0">
                <a:latin typeface="Microsoft Sans Serif"/>
                <a:cs typeface="Microsoft Sans Serif"/>
              </a:rPr>
              <a:t>t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w</a:t>
            </a:r>
            <a:r>
              <a:rPr sz="2200" spc="-270" dirty="0">
                <a:latin typeface="Microsoft Sans Serif"/>
                <a:cs typeface="Microsoft Sans Serif"/>
              </a:rPr>
              <a:t>h</a:t>
            </a:r>
            <a:r>
              <a:rPr sz="2200" spc="-90" dirty="0">
                <a:latin typeface="Microsoft Sans Serif"/>
                <a:cs typeface="Microsoft Sans Serif"/>
              </a:rPr>
              <a:t>i</a:t>
            </a:r>
            <a:r>
              <a:rPr sz="2200" spc="-110" dirty="0">
                <a:latin typeface="Microsoft Sans Serif"/>
                <a:cs typeface="Microsoft Sans Serif"/>
              </a:rPr>
              <a:t>c</a:t>
            </a:r>
            <a:r>
              <a:rPr sz="2200" spc="-260" dirty="0">
                <a:latin typeface="Microsoft Sans Serif"/>
                <a:cs typeface="Microsoft Sans Serif"/>
              </a:rPr>
              <a:t>h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25" dirty="0">
                <a:latin typeface="Microsoft Sans Serif"/>
                <a:cs typeface="Microsoft Sans Serif"/>
              </a:rPr>
              <a:t>i</a:t>
            </a:r>
            <a:r>
              <a:rPr sz="2200" spc="-265" dirty="0">
                <a:latin typeface="Microsoft Sans Serif"/>
                <a:cs typeface="Microsoft Sans Serif"/>
              </a:rPr>
              <a:t>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de</a:t>
            </a:r>
            <a:r>
              <a:rPr sz="2200" spc="-220" dirty="0">
                <a:latin typeface="Microsoft Sans Serif"/>
                <a:cs typeface="Microsoft Sans Serif"/>
              </a:rPr>
              <a:t>m</a:t>
            </a:r>
            <a:r>
              <a:rPr sz="2200" spc="-190" dirty="0">
                <a:latin typeface="Microsoft Sans Serif"/>
                <a:cs typeface="Microsoft Sans Serif"/>
              </a:rPr>
              <a:t>o</a:t>
            </a:r>
            <a:r>
              <a:rPr sz="2200" spc="-200" dirty="0">
                <a:latin typeface="Microsoft Sans Serif"/>
                <a:cs typeface="Microsoft Sans Serif"/>
              </a:rPr>
              <a:t>n</a:t>
            </a:r>
            <a:r>
              <a:rPr sz="2200" spc="-360" dirty="0">
                <a:latin typeface="Microsoft Sans Serif"/>
                <a:cs typeface="Microsoft Sans Serif"/>
              </a:rPr>
              <a:t>s</a:t>
            </a:r>
            <a:r>
              <a:rPr sz="2200" spc="-5" dirty="0">
                <a:latin typeface="Microsoft Sans Serif"/>
                <a:cs typeface="Microsoft Sans Serif"/>
              </a:rPr>
              <a:t>t</a:t>
            </a:r>
            <a:r>
              <a:rPr sz="2200" spc="-25" dirty="0">
                <a:latin typeface="Microsoft Sans Serif"/>
                <a:cs typeface="Microsoft Sans Serif"/>
              </a:rPr>
              <a:t>r</a:t>
            </a:r>
            <a:r>
              <a:rPr sz="2200" spc="-35" dirty="0">
                <a:latin typeface="Microsoft Sans Serif"/>
                <a:cs typeface="Microsoft Sans Serif"/>
              </a:rPr>
              <a:t>ated</a:t>
            </a:r>
            <a:r>
              <a:rPr sz="2200" spc="-25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b</a:t>
            </a:r>
            <a:r>
              <a:rPr sz="2200" dirty="0">
                <a:latin typeface="Microsoft Sans Serif"/>
                <a:cs typeface="Microsoft Sans Serif"/>
              </a:rPr>
              <a:t>y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425" dirty="0">
                <a:latin typeface="Microsoft Sans Serif"/>
                <a:cs typeface="Microsoft Sans Serif"/>
              </a:rPr>
              <a:t>R</a:t>
            </a:r>
            <a:r>
              <a:rPr sz="2200" spc="-325" dirty="0">
                <a:latin typeface="Microsoft Sans Serif"/>
                <a:cs typeface="Microsoft Sans Serif"/>
              </a:rPr>
              <a:t>u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-10" dirty="0">
                <a:latin typeface="Microsoft Sans Serif"/>
                <a:cs typeface="Microsoft Sans Serif"/>
              </a:rPr>
              <a:t> </a:t>
            </a:r>
            <a:r>
              <a:rPr sz="2200" spc="-235" dirty="0">
                <a:latin typeface="Microsoft Sans Serif"/>
                <a:cs typeface="Microsoft Sans Serif"/>
              </a:rPr>
              <a:t>O</a:t>
            </a:r>
            <a:r>
              <a:rPr sz="2200" spc="-165" dirty="0">
                <a:latin typeface="Microsoft Sans Serif"/>
                <a:cs typeface="Microsoft Sans Serif"/>
              </a:rPr>
              <a:t>s</a:t>
            </a:r>
            <a:r>
              <a:rPr sz="2200" spc="-130" dirty="0">
                <a:latin typeface="Microsoft Sans Serif"/>
                <a:cs typeface="Microsoft Sans Serif"/>
              </a:rPr>
              <a:t>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50285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15" dirty="0"/>
              <a:t>C</a:t>
            </a:r>
            <a:r>
              <a:rPr sz="3600" spc="-330" dirty="0"/>
              <a:t>om</a:t>
            </a:r>
            <a:r>
              <a:rPr sz="3600" spc="-254" dirty="0"/>
              <a:t>p</a:t>
            </a:r>
            <a:r>
              <a:rPr sz="3600" spc="-114" dirty="0"/>
              <a:t>l</a:t>
            </a:r>
            <a:r>
              <a:rPr sz="3600" spc="-300" dirty="0"/>
              <a:t>e</a:t>
            </a:r>
            <a:r>
              <a:rPr sz="3600" spc="-95" dirty="0"/>
              <a:t>x</a:t>
            </a:r>
            <a:r>
              <a:rPr sz="3600" spc="-55" dirty="0"/>
              <a:t> </a:t>
            </a:r>
            <a:r>
              <a:rPr sz="3600" spc="-105" dirty="0"/>
              <a:t>f</a:t>
            </a:r>
            <a:r>
              <a:rPr sz="3600" spc="-345" dirty="0"/>
              <a:t>o</a:t>
            </a:r>
            <a:r>
              <a:rPr sz="3600" spc="-145" dirty="0"/>
              <a:t>r</a:t>
            </a:r>
            <a:r>
              <a:rPr sz="3600" spc="-280" dirty="0"/>
              <a:t>m</a:t>
            </a:r>
            <a:r>
              <a:rPr sz="3600" spc="-114" dirty="0"/>
              <a:t>a</a:t>
            </a:r>
            <a:r>
              <a:rPr sz="3600" spc="-229" dirty="0"/>
              <a:t>tion</a:t>
            </a:r>
            <a:r>
              <a:rPr sz="3600" spc="-55" dirty="0"/>
              <a:t> </a:t>
            </a:r>
            <a:r>
              <a:rPr sz="3600" spc="-135" dirty="0"/>
              <a:t>ability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21278"/>
            <a:ext cx="8002270" cy="467106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2900" b="1" u="heavy" spc="-4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sz="2900" b="1" u="heavy" spc="-2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2900" b="1" u="heavy" spc="-1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sz="2900" b="1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</a:t>
            </a:r>
            <a:r>
              <a:rPr sz="2900" b="1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sz="2900" b="1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</a:t>
            </a:r>
            <a:r>
              <a:rPr sz="2900" b="1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</a:t>
            </a:r>
            <a:r>
              <a:rPr sz="2900" b="1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sz="2900" b="1" u="heavy" spc="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b="1" u="heavy" spc="-3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2900" b="1" u="heavy" spc="-2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om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2900" b="1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</a:t>
            </a:r>
            <a:r>
              <a:rPr sz="2900" b="1" u="heavy" spc="-2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</a:t>
            </a:r>
            <a:r>
              <a:rPr sz="2900" b="1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x</a:t>
            </a:r>
            <a:r>
              <a:rPr sz="2900" b="1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900" b="1" u="heavy" spc="-3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sz="2900" b="1" u="heavy" spc="-2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om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</a:t>
            </a:r>
            <a:r>
              <a:rPr sz="2900" b="1" u="heavy" spc="-2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sz="2900" b="1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sz="2900" b="1" u="heavy" spc="-2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sz="2900" b="1" u="heavy" spc="-3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endParaRPr sz="2900">
              <a:latin typeface="Arial"/>
              <a:cs typeface="Arial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325" dirty="0">
                <a:latin typeface="Microsoft Sans Serif"/>
                <a:cs typeface="Microsoft Sans Serif"/>
              </a:rPr>
              <a:t> </a:t>
            </a:r>
            <a:r>
              <a:rPr sz="2800" spc="-190" dirty="0">
                <a:latin typeface="Microsoft Sans Serif"/>
                <a:cs typeface="Microsoft Sans Serif"/>
              </a:rPr>
              <a:t>cations</a:t>
            </a:r>
            <a:r>
              <a:rPr sz="2800" spc="360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 </a:t>
            </a:r>
            <a:r>
              <a:rPr sz="2800" spc="-140" dirty="0">
                <a:latin typeface="Microsoft Sans Serif"/>
                <a:cs typeface="Microsoft Sans Serif"/>
              </a:rPr>
              <a:t>transition </a:t>
            </a:r>
            <a:r>
              <a:rPr sz="2800" spc="-190" dirty="0">
                <a:latin typeface="Microsoft Sans Serif"/>
                <a:cs typeface="Microsoft Sans Serif"/>
              </a:rPr>
              <a:t>metals</a:t>
            </a:r>
            <a:r>
              <a:rPr sz="2800" spc="365" dirty="0">
                <a:latin typeface="Microsoft Sans Serif"/>
                <a:cs typeface="Microsoft Sans Serif"/>
              </a:rPr>
              <a:t> </a:t>
            </a:r>
            <a:r>
              <a:rPr sz="2800" spc="-185" dirty="0">
                <a:latin typeface="Microsoft Sans Serif"/>
                <a:cs typeface="Microsoft Sans Serif"/>
              </a:rPr>
              <a:t>have</a:t>
            </a:r>
            <a:r>
              <a:rPr sz="2800" spc="375" dirty="0">
                <a:latin typeface="Microsoft Sans Serif"/>
                <a:cs typeface="Microsoft Sans Serif"/>
              </a:rPr>
              <a:t> </a:t>
            </a:r>
            <a:r>
              <a:rPr sz="2800" spc="-45" dirty="0">
                <a:latin typeface="Microsoft Sans Serif"/>
                <a:cs typeface="Microsoft Sans Serif"/>
              </a:rPr>
              <a:t>great </a:t>
            </a:r>
            <a:r>
              <a:rPr sz="2800" spc="-160" dirty="0">
                <a:latin typeface="Microsoft Sans Serif"/>
                <a:cs typeface="Microsoft Sans Serif"/>
              </a:rPr>
              <a:t>tendency </a:t>
            </a:r>
            <a:r>
              <a:rPr sz="2800" spc="-155" dirty="0">
                <a:latin typeface="Microsoft Sans Serif"/>
                <a:cs typeface="Microsoft Sans Serif"/>
              </a:rPr>
              <a:t> </a:t>
            </a:r>
            <a:r>
              <a:rPr sz="2800" spc="-85" dirty="0">
                <a:latin typeface="Microsoft Sans Serif"/>
                <a:cs typeface="Microsoft Sans Serif"/>
              </a:rPr>
              <a:t>to</a:t>
            </a:r>
            <a:r>
              <a:rPr sz="2800" spc="-80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form</a:t>
            </a:r>
            <a:r>
              <a:rPr sz="2800" spc="-114" dirty="0">
                <a:latin typeface="Microsoft Sans Serif"/>
                <a:cs typeface="Microsoft Sans Serif"/>
              </a:rPr>
              <a:t> </a:t>
            </a:r>
            <a:r>
              <a:rPr sz="2800" spc="-215" dirty="0">
                <a:latin typeface="Microsoft Sans Serif"/>
                <a:cs typeface="Microsoft Sans Serif"/>
              </a:rPr>
              <a:t>complexes</a:t>
            </a:r>
            <a:r>
              <a:rPr sz="2800" spc="-210" dirty="0">
                <a:latin typeface="Microsoft Sans Serif"/>
                <a:cs typeface="Microsoft Sans Serif"/>
              </a:rPr>
              <a:t> </a:t>
            </a:r>
            <a:r>
              <a:rPr sz="2800" spc="-130" dirty="0">
                <a:latin typeface="Microsoft Sans Serif"/>
                <a:cs typeface="Microsoft Sans Serif"/>
              </a:rPr>
              <a:t>with</a:t>
            </a:r>
            <a:r>
              <a:rPr sz="2800" spc="-125" dirty="0">
                <a:latin typeface="Microsoft Sans Serif"/>
                <a:cs typeface="Microsoft Sans Serif"/>
              </a:rPr>
              <a:t> </a:t>
            </a:r>
            <a:r>
              <a:rPr sz="2800" spc="-155" dirty="0">
                <a:latin typeface="Microsoft Sans Serif"/>
                <a:cs typeface="Microsoft Sans Serif"/>
              </a:rPr>
              <a:t>several</a:t>
            </a:r>
            <a:r>
              <a:rPr sz="2800" spc="-150" dirty="0">
                <a:latin typeface="Microsoft Sans Serif"/>
                <a:cs typeface="Microsoft Sans Serif"/>
              </a:rPr>
              <a:t> </a:t>
            </a:r>
            <a:r>
              <a:rPr sz="2800" spc="-240" dirty="0">
                <a:latin typeface="Microsoft Sans Serif"/>
                <a:cs typeface="Microsoft Sans Serif"/>
              </a:rPr>
              <a:t>molecules</a:t>
            </a:r>
            <a:r>
              <a:rPr sz="2800" spc="265" dirty="0">
                <a:latin typeface="Microsoft Sans Serif"/>
                <a:cs typeface="Microsoft Sans Serif"/>
              </a:rPr>
              <a:t> </a:t>
            </a:r>
            <a:r>
              <a:rPr sz="2800" spc="-70" dirty="0">
                <a:latin typeface="Microsoft Sans Serif"/>
                <a:cs typeface="Microsoft Sans Serif"/>
              </a:rPr>
              <a:t>or</a:t>
            </a:r>
            <a:r>
              <a:rPr sz="2800" spc="600" dirty="0">
                <a:latin typeface="Microsoft Sans Serif"/>
                <a:cs typeface="Microsoft Sans Serif"/>
              </a:rPr>
              <a:t> </a:t>
            </a:r>
            <a:r>
              <a:rPr sz="2800" spc="-245" dirty="0">
                <a:latin typeface="Microsoft Sans Serif"/>
                <a:cs typeface="Microsoft Sans Serif"/>
              </a:rPr>
              <a:t>ions </a:t>
            </a:r>
            <a:r>
              <a:rPr sz="2800" spc="-240" dirty="0">
                <a:latin typeface="Microsoft Sans Serif"/>
                <a:cs typeface="Microsoft Sans Serif"/>
              </a:rPr>
              <a:t> </a:t>
            </a:r>
            <a:r>
              <a:rPr sz="2800" spc="-85" dirty="0">
                <a:latin typeface="Microsoft Sans Serif"/>
                <a:cs typeface="Microsoft Sans Serif"/>
              </a:rPr>
              <a:t>called</a:t>
            </a:r>
            <a:r>
              <a:rPr sz="2800" spc="-10" dirty="0">
                <a:latin typeface="Microsoft Sans Serif"/>
                <a:cs typeface="Microsoft Sans Serif"/>
              </a:rPr>
              <a:t> </a:t>
            </a:r>
            <a:r>
              <a:rPr sz="2800" spc="-135" dirty="0">
                <a:latin typeface="Microsoft Sans Serif"/>
                <a:cs typeface="Microsoft Sans Serif"/>
              </a:rPr>
              <a:t>ligands.</a:t>
            </a:r>
            <a:endParaRPr sz="2800">
              <a:latin typeface="Microsoft Sans Serif"/>
              <a:cs typeface="Microsoft Sans Serif"/>
            </a:endParaRPr>
          </a:p>
          <a:p>
            <a:pPr marL="332740" marR="6985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325" dirty="0">
                <a:latin typeface="Microsoft Sans Serif"/>
                <a:cs typeface="Microsoft Sans Serif"/>
              </a:rPr>
              <a:t> </a:t>
            </a:r>
            <a:r>
              <a:rPr sz="2800" spc="-195" dirty="0">
                <a:latin typeface="Microsoft Sans Serif"/>
                <a:cs typeface="Microsoft Sans Serif"/>
              </a:rPr>
              <a:t>bonds </a:t>
            </a:r>
            <a:r>
              <a:rPr sz="2800" spc="-150" dirty="0">
                <a:latin typeface="Microsoft Sans Serif"/>
                <a:cs typeface="Microsoft Sans Serif"/>
              </a:rPr>
              <a:t>involved </a:t>
            </a:r>
            <a:r>
              <a:rPr sz="2800" spc="-175" dirty="0">
                <a:latin typeface="Microsoft Sans Serif"/>
                <a:cs typeface="Microsoft Sans Serif"/>
              </a:rPr>
              <a:t>in </a:t>
            </a:r>
            <a:r>
              <a:rPr sz="2800" spc="-170" dirty="0">
                <a:latin typeface="Microsoft Sans Serif"/>
                <a:cs typeface="Microsoft Sans Serif"/>
              </a:rPr>
              <a:t>the </a:t>
            </a:r>
            <a:r>
              <a:rPr sz="2800" spc="-110" dirty="0">
                <a:latin typeface="Microsoft Sans Serif"/>
                <a:cs typeface="Microsoft Sans Serif"/>
              </a:rPr>
              <a:t>formation </a:t>
            </a:r>
            <a:r>
              <a:rPr sz="2800" spc="5" dirty="0">
                <a:latin typeface="Microsoft Sans Serif"/>
                <a:cs typeface="Microsoft Sans Serif"/>
              </a:rPr>
              <a:t>of </a:t>
            </a:r>
            <a:r>
              <a:rPr sz="2800" spc="-215" dirty="0">
                <a:latin typeface="Microsoft Sans Serif"/>
                <a:cs typeface="Microsoft Sans Serif"/>
              </a:rPr>
              <a:t>complexes </a:t>
            </a:r>
            <a:r>
              <a:rPr sz="2800" spc="-55" dirty="0">
                <a:latin typeface="Microsoft Sans Serif"/>
                <a:cs typeface="Microsoft Sans Serif"/>
              </a:rPr>
              <a:t>are </a:t>
            </a:r>
            <a:r>
              <a:rPr sz="2800" spc="-50" dirty="0">
                <a:latin typeface="Microsoft Sans Serif"/>
                <a:cs typeface="Microsoft Sans Serif"/>
              </a:rPr>
              <a:t> </a:t>
            </a:r>
            <a:r>
              <a:rPr sz="2800" spc="-125" dirty="0">
                <a:latin typeface="Microsoft Sans Serif"/>
                <a:cs typeface="Microsoft Sans Serif"/>
              </a:rPr>
              <a:t>coordinate</a:t>
            </a:r>
            <a:r>
              <a:rPr sz="2800" spc="-120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and</a:t>
            </a:r>
            <a:r>
              <a:rPr sz="2800" spc="515" dirty="0">
                <a:latin typeface="Microsoft Sans Serif"/>
                <a:cs typeface="Microsoft Sans Serif"/>
              </a:rPr>
              <a:t> </a:t>
            </a:r>
            <a:r>
              <a:rPr sz="2800" spc="-270" dirty="0">
                <a:latin typeface="Microsoft Sans Serif"/>
                <a:cs typeface="Microsoft Sans Serif"/>
              </a:rPr>
              <a:t>hence</a:t>
            </a:r>
            <a:r>
              <a:rPr sz="2800" spc="-265" dirty="0">
                <a:latin typeface="Microsoft Sans Serif"/>
                <a:cs typeface="Microsoft Sans Serif"/>
              </a:rPr>
              <a:t> </a:t>
            </a:r>
            <a:r>
              <a:rPr sz="2800" spc="-175" dirty="0">
                <a:latin typeface="Microsoft Sans Serif"/>
                <a:cs typeface="Microsoft Sans Serif"/>
              </a:rPr>
              <a:t>the</a:t>
            </a:r>
            <a:r>
              <a:rPr sz="2800" spc="-170" dirty="0">
                <a:latin typeface="Microsoft Sans Serif"/>
                <a:cs typeface="Microsoft Sans Serif"/>
              </a:rPr>
              <a:t> </a:t>
            </a:r>
            <a:r>
              <a:rPr sz="2800" spc="-215" dirty="0">
                <a:latin typeface="Microsoft Sans Serif"/>
                <a:cs typeface="Microsoft Sans Serif"/>
              </a:rPr>
              <a:t>complexes</a:t>
            </a:r>
            <a:r>
              <a:rPr sz="2800" spc="-210" dirty="0">
                <a:latin typeface="Microsoft Sans Serif"/>
                <a:cs typeface="Microsoft Sans Serif"/>
              </a:rPr>
              <a:t> </a:t>
            </a:r>
            <a:r>
              <a:rPr sz="2800" spc="-55" dirty="0">
                <a:latin typeface="Microsoft Sans Serif"/>
                <a:cs typeface="Microsoft Sans Serif"/>
              </a:rPr>
              <a:t>are</a:t>
            </a:r>
            <a:r>
              <a:rPr sz="2800" spc="-50" dirty="0">
                <a:latin typeface="Microsoft Sans Serif"/>
                <a:cs typeface="Microsoft Sans Serif"/>
              </a:rPr>
              <a:t> </a:t>
            </a:r>
            <a:r>
              <a:rPr sz="2800" spc="-100" dirty="0">
                <a:latin typeface="Microsoft Sans Serif"/>
                <a:cs typeface="Microsoft Sans Serif"/>
              </a:rPr>
              <a:t>called </a:t>
            </a:r>
            <a:r>
              <a:rPr sz="2800" spc="-95" dirty="0">
                <a:latin typeface="Microsoft Sans Serif"/>
                <a:cs typeface="Microsoft Sans Serif"/>
              </a:rPr>
              <a:t> </a:t>
            </a:r>
            <a:r>
              <a:rPr sz="2800" spc="-114" dirty="0">
                <a:latin typeface="Microsoft Sans Serif"/>
                <a:cs typeface="Microsoft Sans Serif"/>
              </a:rPr>
              <a:t>coordinate</a:t>
            </a:r>
            <a:r>
              <a:rPr sz="2800" spc="30" dirty="0">
                <a:latin typeface="Microsoft Sans Serif"/>
                <a:cs typeface="Microsoft Sans Serif"/>
              </a:rPr>
              <a:t> </a:t>
            </a:r>
            <a:r>
              <a:rPr sz="2800" spc="-210" dirty="0">
                <a:latin typeface="Microsoft Sans Serif"/>
                <a:cs typeface="Microsoft Sans Serif"/>
              </a:rPr>
              <a:t>complexes.</a:t>
            </a:r>
            <a:endParaRPr sz="2800">
              <a:latin typeface="Microsoft Sans Serif"/>
              <a:cs typeface="Microsoft Sans Serif"/>
            </a:endParaRPr>
          </a:p>
          <a:p>
            <a:pPr marL="332740" marR="8255" indent="-320040" algn="just">
              <a:lnSpc>
                <a:spcPct val="100000"/>
              </a:lnSpc>
              <a:spcBef>
                <a:spcPts val="725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327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325" dirty="0">
                <a:latin typeface="Microsoft Sans Serif"/>
                <a:cs typeface="Microsoft Sans Serif"/>
              </a:rPr>
              <a:t> </a:t>
            </a:r>
            <a:r>
              <a:rPr sz="2800" spc="-175" dirty="0">
                <a:latin typeface="Microsoft Sans Serif"/>
                <a:cs typeface="Microsoft Sans Serif"/>
              </a:rPr>
              <a:t>structure</a:t>
            </a:r>
            <a:r>
              <a:rPr sz="2800" spc="-170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 </a:t>
            </a:r>
            <a:r>
              <a:rPr sz="2800" spc="-229" dirty="0">
                <a:latin typeface="Microsoft Sans Serif"/>
                <a:cs typeface="Microsoft Sans Serif"/>
              </a:rPr>
              <a:t>these</a:t>
            </a:r>
            <a:r>
              <a:rPr sz="2800" spc="-225" dirty="0">
                <a:latin typeface="Microsoft Sans Serif"/>
                <a:cs typeface="Microsoft Sans Serif"/>
              </a:rPr>
              <a:t> </a:t>
            </a:r>
            <a:r>
              <a:rPr sz="2800" spc="-180" dirty="0">
                <a:latin typeface="Microsoft Sans Serif"/>
                <a:cs typeface="Microsoft Sans Serif"/>
              </a:rPr>
              <a:t>complex</a:t>
            </a:r>
            <a:r>
              <a:rPr sz="2800" spc="-175" dirty="0">
                <a:latin typeface="Microsoft Sans Serif"/>
                <a:cs typeface="Microsoft Sans Serif"/>
              </a:rPr>
              <a:t> </a:t>
            </a:r>
            <a:r>
              <a:rPr sz="2800" spc="-245" dirty="0">
                <a:latin typeface="Microsoft Sans Serif"/>
                <a:cs typeface="Microsoft Sans Serif"/>
              </a:rPr>
              <a:t>ions</a:t>
            </a:r>
            <a:r>
              <a:rPr sz="2800" spc="-240" dirty="0">
                <a:latin typeface="Microsoft Sans Serif"/>
                <a:cs typeface="Microsoft Sans Serif"/>
              </a:rPr>
              <a:t> </a:t>
            </a:r>
            <a:r>
              <a:rPr sz="2800" spc="-245" dirty="0">
                <a:latin typeface="Microsoft Sans Serif"/>
                <a:cs typeface="Microsoft Sans Serif"/>
              </a:rPr>
              <a:t>is</a:t>
            </a:r>
            <a:r>
              <a:rPr sz="2800" spc="-240" dirty="0">
                <a:latin typeface="Microsoft Sans Serif"/>
                <a:cs typeface="Microsoft Sans Serif"/>
              </a:rPr>
              <a:t> </a:t>
            </a:r>
            <a:r>
              <a:rPr sz="2800" spc="-135" dirty="0">
                <a:latin typeface="Microsoft Sans Serif"/>
                <a:cs typeface="Microsoft Sans Serif"/>
              </a:rPr>
              <a:t>linear, </a:t>
            </a:r>
            <a:r>
              <a:rPr sz="2800" spc="-180" dirty="0">
                <a:latin typeface="Microsoft Sans Serif"/>
                <a:cs typeface="Microsoft Sans Serif"/>
              </a:rPr>
              <a:t>square, </a:t>
            </a:r>
            <a:r>
              <a:rPr sz="2800" spc="-175" dirty="0">
                <a:latin typeface="Microsoft Sans Serif"/>
                <a:cs typeface="Microsoft Sans Serif"/>
              </a:rPr>
              <a:t> </a:t>
            </a:r>
            <a:r>
              <a:rPr sz="2800" spc="-110" dirty="0">
                <a:latin typeface="Microsoft Sans Serif"/>
                <a:cs typeface="Microsoft Sans Serif"/>
              </a:rPr>
              <a:t>planar,</a:t>
            </a:r>
            <a:r>
              <a:rPr sz="2800" spc="-105" dirty="0">
                <a:latin typeface="Microsoft Sans Serif"/>
                <a:cs typeface="Microsoft Sans Serif"/>
              </a:rPr>
              <a:t> </a:t>
            </a:r>
            <a:r>
              <a:rPr sz="2800" spc="-85" dirty="0">
                <a:latin typeface="Microsoft Sans Serif"/>
                <a:cs typeface="Microsoft Sans Serif"/>
              </a:rPr>
              <a:t>tetrahedral,</a:t>
            </a:r>
            <a:r>
              <a:rPr sz="2800" spc="-80" dirty="0">
                <a:latin typeface="Microsoft Sans Serif"/>
                <a:cs typeface="Microsoft Sans Serif"/>
              </a:rPr>
              <a:t> </a:t>
            </a:r>
            <a:r>
              <a:rPr sz="2800" spc="-110" dirty="0">
                <a:latin typeface="Microsoft Sans Serif"/>
                <a:cs typeface="Microsoft Sans Serif"/>
              </a:rPr>
              <a:t>octahedral</a:t>
            </a:r>
            <a:r>
              <a:rPr sz="2800" spc="-105" dirty="0">
                <a:latin typeface="Microsoft Sans Serif"/>
                <a:cs typeface="Microsoft Sans Serif"/>
              </a:rPr>
              <a:t> </a:t>
            </a:r>
            <a:r>
              <a:rPr sz="2800" spc="-120" dirty="0">
                <a:latin typeface="Microsoft Sans Serif"/>
                <a:cs typeface="Microsoft Sans Serif"/>
              </a:rPr>
              <a:t>depending</a:t>
            </a:r>
            <a:r>
              <a:rPr sz="2800" spc="505" dirty="0">
                <a:latin typeface="Microsoft Sans Serif"/>
                <a:cs typeface="Microsoft Sans Serif"/>
              </a:rPr>
              <a:t> </a:t>
            </a:r>
            <a:r>
              <a:rPr sz="2800" spc="-210" dirty="0">
                <a:latin typeface="Microsoft Sans Serif"/>
                <a:cs typeface="Microsoft Sans Serif"/>
              </a:rPr>
              <a:t>upon </a:t>
            </a:r>
            <a:r>
              <a:rPr sz="2800" spc="-204" dirty="0">
                <a:latin typeface="Microsoft Sans Serif"/>
                <a:cs typeface="Microsoft Sans Serif"/>
              </a:rPr>
              <a:t> </a:t>
            </a:r>
            <a:r>
              <a:rPr sz="2800" spc="-140" dirty="0">
                <a:latin typeface="Microsoft Sans Serif"/>
                <a:cs typeface="Microsoft Sans Serif"/>
              </a:rPr>
              <a:t>nature</a:t>
            </a:r>
            <a:r>
              <a:rPr sz="2800" spc="15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</a:t>
            </a:r>
            <a:r>
              <a:rPr sz="2800" spc="95" dirty="0">
                <a:latin typeface="Microsoft Sans Serif"/>
                <a:cs typeface="Microsoft Sans Serif"/>
              </a:rPr>
              <a:t> </a:t>
            </a:r>
            <a:r>
              <a:rPr sz="2800" spc="-90" dirty="0">
                <a:latin typeface="Microsoft Sans Serif"/>
                <a:cs typeface="Microsoft Sans Serif"/>
              </a:rPr>
              <a:t>hybridization</a:t>
            </a:r>
            <a:r>
              <a:rPr sz="2800" spc="-35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</a:t>
            </a:r>
            <a:r>
              <a:rPr sz="2800" spc="95" dirty="0">
                <a:latin typeface="Microsoft Sans Serif"/>
                <a:cs typeface="Microsoft Sans Serif"/>
              </a:rPr>
              <a:t> </a:t>
            </a:r>
            <a:r>
              <a:rPr sz="2800" spc="-130" dirty="0">
                <a:latin typeface="Microsoft Sans Serif"/>
                <a:cs typeface="Microsoft Sans Serif"/>
              </a:rPr>
              <a:t>metal</a:t>
            </a:r>
            <a:r>
              <a:rPr sz="2800" spc="-20" dirty="0">
                <a:latin typeface="Microsoft Sans Serif"/>
                <a:cs typeface="Microsoft Sans Serif"/>
              </a:rPr>
              <a:t> </a:t>
            </a:r>
            <a:r>
              <a:rPr sz="2800" spc="-229" dirty="0">
                <a:latin typeface="Microsoft Sans Serif"/>
                <a:cs typeface="Microsoft Sans Serif"/>
              </a:rPr>
              <a:t>ions.</a:t>
            </a:r>
            <a:endParaRPr sz="2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0892" y="1545717"/>
            <a:ext cx="8115300" cy="411734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83540" marR="68580" indent="-320040" algn="just">
              <a:lnSpc>
                <a:spcPct val="80000"/>
              </a:lnSpc>
              <a:spcBef>
                <a:spcPts val="69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83540" algn="l"/>
              </a:tabLst>
            </a:pPr>
            <a:r>
              <a:rPr sz="2500" spc="-285" dirty="0">
                <a:latin typeface="Microsoft Sans Serif"/>
                <a:cs typeface="Microsoft Sans Serif"/>
              </a:rPr>
              <a:t>The</a:t>
            </a:r>
            <a:r>
              <a:rPr sz="2500" spc="-280" dirty="0">
                <a:latin typeface="Microsoft Sans Serif"/>
                <a:cs typeface="Microsoft Sans Serif"/>
              </a:rPr>
              <a:t> </a:t>
            </a:r>
            <a:r>
              <a:rPr sz="2500" spc="-110" dirty="0">
                <a:latin typeface="Microsoft Sans Serif"/>
                <a:cs typeface="Microsoft Sans Serif"/>
              </a:rPr>
              <a:t>highly </a:t>
            </a:r>
            <a:r>
              <a:rPr sz="2500" spc="-114" dirty="0">
                <a:latin typeface="Microsoft Sans Serif"/>
                <a:cs typeface="Microsoft Sans Serif"/>
              </a:rPr>
              <a:t>electronegative </a:t>
            </a:r>
            <a:r>
              <a:rPr sz="2500" spc="-110" dirty="0">
                <a:latin typeface="Microsoft Sans Serif"/>
                <a:cs typeface="Microsoft Sans Serif"/>
              </a:rPr>
              <a:t>and </a:t>
            </a:r>
            <a:r>
              <a:rPr sz="2500" spc="-160" dirty="0">
                <a:latin typeface="Microsoft Sans Serif"/>
                <a:cs typeface="Microsoft Sans Serif"/>
              </a:rPr>
              <a:t>basic </a:t>
            </a:r>
            <a:r>
              <a:rPr sz="2500" spc="-75" dirty="0">
                <a:latin typeface="Microsoft Sans Serif"/>
                <a:cs typeface="Microsoft Sans Serif"/>
              </a:rPr>
              <a:t>ligand </a:t>
            </a:r>
            <a:r>
              <a:rPr sz="2500" spc="-100" dirty="0">
                <a:latin typeface="Microsoft Sans Serif"/>
                <a:cs typeface="Microsoft Sans Serif"/>
              </a:rPr>
              <a:t>like </a:t>
            </a:r>
            <a:r>
              <a:rPr sz="2500" spc="-185" dirty="0">
                <a:latin typeface="Microsoft Sans Serif"/>
                <a:cs typeface="Microsoft Sans Serif"/>
              </a:rPr>
              <a:t>F</a:t>
            </a:r>
            <a:r>
              <a:rPr sz="3150" spc="-277" baseline="25132" dirty="0">
                <a:latin typeface="Microsoft Sans Serif"/>
                <a:cs typeface="Microsoft Sans Serif"/>
              </a:rPr>
              <a:t>-</a:t>
            </a:r>
            <a:r>
              <a:rPr sz="2500" spc="-185" dirty="0">
                <a:latin typeface="Microsoft Sans Serif"/>
                <a:cs typeface="Microsoft Sans Serif"/>
              </a:rPr>
              <a:t>,</a:t>
            </a:r>
            <a:r>
              <a:rPr sz="2500" spc="-180" dirty="0">
                <a:latin typeface="Microsoft Sans Serif"/>
                <a:cs typeface="Microsoft Sans Serif"/>
              </a:rPr>
              <a:t> </a:t>
            </a:r>
            <a:r>
              <a:rPr sz="2500" spc="-105" dirty="0">
                <a:latin typeface="Microsoft Sans Serif"/>
                <a:cs typeface="Microsoft Sans Serif"/>
              </a:rPr>
              <a:t>Cl</a:t>
            </a:r>
            <a:r>
              <a:rPr sz="3150" spc="-157" baseline="25132" dirty="0">
                <a:latin typeface="Microsoft Sans Serif"/>
                <a:cs typeface="Microsoft Sans Serif"/>
              </a:rPr>
              <a:t>-</a:t>
            </a:r>
            <a:r>
              <a:rPr sz="3150" spc="-150" baseline="25132" dirty="0">
                <a:latin typeface="Microsoft Sans Serif"/>
                <a:cs typeface="Microsoft Sans Serif"/>
              </a:rPr>
              <a:t> </a:t>
            </a:r>
            <a:r>
              <a:rPr sz="2500" spc="-204" dirty="0">
                <a:latin typeface="Microsoft Sans Serif"/>
                <a:cs typeface="Microsoft Sans Serif"/>
              </a:rPr>
              <a:t>can </a:t>
            </a:r>
            <a:r>
              <a:rPr sz="2500" spc="-200" dirty="0">
                <a:latin typeface="Microsoft Sans Serif"/>
                <a:cs typeface="Microsoft Sans Serif"/>
              </a:rPr>
              <a:t> </a:t>
            </a:r>
            <a:r>
              <a:rPr sz="2500" spc="-105" dirty="0">
                <a:latin typeface="Microsoft Sans Serif"/>
                <a:cs typeface="Microsoft Sans Serif"/>
              </a:rPr>
              <a:t>form </a:t>
            </a:r>
            <a:r>
              <a:rPr sz="2500" spc="-195" dirty="0">
                <a:latin typeface="Microsoft Sans Serif"/>
                <a:cs typeface="Microsoft Sans Serif"/>
              </a:rPr>
              <a:t>complexes</a:t>
            </a:r>
            <a:r>
              <a:rPr sz="2500" spc="-190" dirty="0">
                <a:latin typeface="Microsoft Sans Serif"/>
                <a:cs typeface="Microsoft Sans Serif"/>
              </a:rPr>
              <a:t> </a:t>
            </a:r>
            <a:r>
              <a:rPr sz="2500" spc="-125" dirty="0">
                <a:latin typeface="Microsoft Sans Serif"/>
                <a:cs typeface="Microsoft Sans Serif"/>
              </a:rPr>
              <a:t>with </a:t>
            </a:r>
            <a:r>
              <a:rPr sz="2500" spc="-130" dirty="0">
                <a:latin typeface="Microsoft Sans Serif"/>
                <a:cs typeface="Microsoft Sans Serif"/>
              </a:rPr>
              <a:t>transition </a:t>
            </a:r>
            <a:r>
              <a:rPr sz="2500" spc="-180" dirty="0">
                <a:latin typeface="Microsoft Sans Serif"/>
                <a:cs typeface="Microsoft Sans Serif"/>
              </a:rPr>
              <a:t>metals</a:t>
            </a:r>
            <a:r>
              <a:rPr sz="2500" spc="300" dirty="0">
                <a:latin typeface="Microsoft Sans Serif"/>
                <a:cs typeface="Microsoft Sans Serif"/>
              </a:rPr>
              <a:t> </a:t>
            </a:r>
            <a:r>
              <a:rPr sz="2500" spc="-195" dirty="0">
                <a:latin typeface="Microsoft Sans Serif"/>
                <a:cs typeface="Microsoft Sans Serif"/>
              </a:rPr>
              <a:t>even</a:t>
            </a:r>
            <a:r>
              <a:rPr sz="2500" spc="275" dirty="0">
                <a:latin typeface="Microsoft Sans Serif"/>
                <a:cs typeface="Microsoft Sans Serif"/>
              </a:rPr>
              <a:t> </a:t>
            </a:r>
            <a:r>
              <a:rPr sz="2500" spc="-180" dirty="0">
                <a:latin typeface="Microsoft Sans Serif"/>
                <a:cs typeface="Microsoft Sans Serif"/>
              </a:rPr>
              <a:t>though </a:t>
            </a:r>
            <a:r>
              <a:rPr sz="2500" spc="-120" dirty="0">
                <a:latin typeface="Microsoft Sans Serif"/>
                <a:cs typeface="Microsoft Sans Serif"/>
              </a:rPr>
              <a:t>there </a:t>
            </a:r>
            <a:r>
              <a:rPr sz="2500" spc="-55" dirty="0">
                <a:latin typeface="Microsoft Sans Serif"/>
                <a:cs typeface="Microsoft Sans Serif"/>
              </a:rPr>
              <a:t>are </a:t>
            </a:r>
            <a:r>
              <a:rPr sz="2500" spc="-5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in high </a:t>
            </a:r>
            <a:r>
              <a:rPr sz="2500" spc="-85" dirty="0">
                <a:latin typeface="Microsoft Sans Serif"/>
                <a:cs typeface="Microsoft Sans Serif"/>
              </a:rPr>
              <a:t>oxidation </a:t>
            </a:r>
            <a:r>
              <a:rPr sz="2500" spc="-175" dirty="0">
                <a:latin typeface="Microsoft Sans Serif"/>
                <a:cs typeface="Microsoft Sans Serif"/>
              </a:rPr>
              <a:t>states </a:t>
            </a:r>
            <a:r>
              <a:rPr sz="2500" spc="-155" dirty="0">
                <a:latin typeface="Microsoft Sans Serif"/>
                <a:cs typeface="Microsoft Sans Serif"/>
              </a:rPr>
              <a:t>due </a:t>
            </a:r>
            <a:r>
              <a:rPr sz="2500" spc="-85" dirty="0">
                <a:latin typeface="Microsoft Sans Serif"/>
                <a:cs typeface="Microsoft Sans Serif"/>
              </a:rPr>
              <a:t>to </a:t>
            </a:r>
            <a:r>
              <a:rPr sz="2500" spc="-155" dirty="0">
                <a:latin typeface="Microsoft Sans Serif"/>
                <a:cs typeface="Microsoft Sans Serif"/>
              </a:rPr>
              <a:t>the </a:t>
            </a:r>
            <a:r>
              <a:rPr sz="2500" spc="-185" dirty="0">
                <a:latin typeface="Microsoft Sans Serif"/>
                <a:cs typeface="Microsoft Sans Serif"/>
              </a:rPr>
              <a:t>presence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180" dirty="0">
                <a:latin typeface="Microsoft Sans Serif"/>
                <a:cs typeface="Microsoft Sans Serif"/>
              </a:rPr>
              <a:t>small, </a:t>
            </a:r>
            <a:r>
              <a:rPr sz="2500" spc="-110" dirty="0">
                <a:latin typeface="Microsoft Sans Serif"/>
                <a:cs typeface="Microsoft Sans Serif"/>
              </a:rPr>
              <a:t>highly </a:t>
            </a:r>
            <a:r>
              <a:rPr sz="2500" spc="-105" dirty="0">
                <a:latin typeface="Microsoft Sans Serif"/>
                <a:cs typeface="Microsoft Sans Serif"/>
              </a:rPr>
              <a:t> charged </a:t>
            </a:r>
            <a:r>
              <a:rPr sz="2500" spc="-75" dirty="0">
                <a:latin typeface="Microsoft Sans Serif"/>
                <a:cs typeface="Microsoft Sans Serif"/>
              </a:rPr>
              <a:t>or </a:t>
            </a:r>
            <a:r>
              <a:rPr sz="2500" spc="-120" dirty="0">
                <a:latin typeface="Microsoft Sans Serif"/>
                <a:cs typeface="Microsoft Sans Serif"/>
              </a:rPr>
              <a:t>neutral </a:t>
            </a:r>
            <a:r>
              <a:rPr sz="2500" spc="-130" dirty="0">
                <a:latin typeface="Microsoft Sans Serif"/>
                <a:cs typeface="Microsoft Sans Serif"/>
              </a:rPr>
              <a:t>ligands </a:t>
            </a:r>
            <a:r>
              <a:rPr sz="2500" spc="-125" dirty="0">
                <a:latin typeface="Microsoft Sans Serif"/>
                <a:cs typeface="Microsoft Sans Serif"/>
              </a:rPr>
              <a:t>with </a:t>
            </a:r>
            <a:r>
              <a:rPr sz="2500" spc="-155" dirty="0">
                <a:latin typeface="Microsoft Sans Serif"/>
                <a:cs typeface="Microsoft Sans Serif"/>
              </a:rPr>
              <a:t>lone</a:t>
            </a:r>
            <a:r>
              <a:rPr sz="2500" spc="350" dirty="0">
                <a:latin typeface="Microsoft Sans Serif"/>
                <a:cs typeface="Microsoft Sans Serif"/>
              </a:rPr>
              <a:t> </a:t>
            </a:r>
            <a:r>
              <a:rPr sz="2500" spc="-20" dirty="0">
                <a:latin typeface="Microsoft Sans Serif"/>
                <a:cs typeface="Microsoft Sans Serif"/>
              </a:rPr>
              <a:t>pair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175" dirty="0">
                <a:latin typeface="Microsoft Sans Serif"/>
                <a:cs typeface="Microsoft Sans Serif"/>
              </a:rPr>
              <a:t>electrons</a:t>
            </a:r>
            <a:r>
              <a:rPr sz="2500" spc="315" dirty="0">
                <a:latin typeface="Microsoft Sans Serif"/>
                <a:cs typeface="Microsoft Sans Serif"/>
              </a:rPr>
              <a:t> </a:t>
            </a:r>
            <a:r>
              <a:rPr sz="2500" spc="-90" dirty="0">
                <a:latin typeface="Microsoft Sans Serif"/>
                <a:cs typeface="Microsoft Sans Serif"/>
              </a:rPr>
              <a:t>that </a:t>
            </a:r>
            <a:r>
              <a:rPr sz="2500" spc="-85" dirty="0">
                <a:latin typeface="Microsoft Sans Serif"/>
                <a:cs typeface="Microsoft Sans Serif"/>
              </a:rPr>
              <a:t> </a:t>
            </a:r>
            <a:r>
              <a:rPr sz="2500" spc="-204" dirty="0">
                <a:latin typeface="Microsoft Sans Serif"/>
                <a:cs typeface="Microsoft Sans Serif"/>
              </a:rPr>
              <a:t>can</a:t>
            </a:r>
            <a:r>
              <a:rPr sz="2500" spc="-200" dirty="0">
                <a:latin typeface="Microsoft Sans Serif"/>
                <a:cs typeface="Microsoft Sans Serif"/>
              </a:rPr>
              <a:t> </a:t>
            </a:r>
            <a:r>
              <a:rPr sz="2500" spc="-105" dirty="0">
                <a:latin typeface="Microsoft Sans Serif"/>
                <a:cs typeface="Microsoft Sans Serif"/>
              </a:rPr>
              <a:t>form</a:t>
            </a:r>
            <a:r>
              <a:rPr sz="2500" spc="-10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strong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185" dirty="0">
                <a:latin typeface="Microsoft Sans Serif"/>
                <a:cs typeface="Microsoft Sans Serif"/>
              </a:rPr>
              <a:t>sigma</a:t>
            </a:r>
            <a:r>
              <a:rPr sz="2500" spc="-180" dirty="0">
                <a:latin typeface="Microsoft Sans Serif"/>
                <a:cs typeface="Microsoft Sans Serif"/>
              </a:rPr>
              <a:t> </a:t>
            </a:r>
            <a:r>
              <a:rPr sz="2500" spc="-120" dirty="0">
                <a:latin typeface="Microsoft Sans Serif"/>
                <a:cs typeface="Microsoft Sans Serif"/>
              </a:rPr>
              <a:t>bond</a:t>
            </a:r>
            <a:r>
              <a:rPr sz="2500" spc="-114" dirty="0">
                <a:latin typeface="Microsoft Sans Serif"/>
                <a:cs typeface="Microsoft Sans Serif"/>
              </a:rPr>
              <a:t> </a:t>
            </a:r>
            <a:r>
              <a:rPr sz="2500" spc="-75" dirty="0">
                <a:latin typeface="Microsoft Sans Serif"/>
                <a:cs typeface="Microsoft Sans Serif"/>
              </a:rPr>
              <a:t>by</a:t>
            </a:r>
            <a:r>
              <a:rPr sz="2500" spc="-70" dirty="0">
                <a:latin typeface="Microsoft Sans Serif"/>
                <a:cs typeface="Microsoft Sans Serif"/>
              </a:rPr>
              <a:t> </a:t>
            </a:r>
            <a:r>
              <a:rPr sz="2500" spc="-105" dirty="0">
                <a:latin typeface="Microsoft Sans Serif"/>
                <a:cs typeface="Microsoft Sans Serif"/>
              </a:rPr>
              <a:t>donating</a:t>
            </a:r>
            <a:r>
              <a:rPr sz="2500" spc="-100" dirty="0">
                <a:latin typeface="Microsoft Sans Serif"/>
                <a:cs typeface="Microsoft Sans Serif"/>
              </a:rPr>
              <a:t> </a:t>
            </a:r>
            <a:r>
              <a:rPr sz="2500" spc="-15" dirty="0">
                <a:latin typeface="Microsoft Sans Serif"/>
                <a:cs typeface="Microsoft Sans Serif"/>
              </a:rPr>
              <a:t>a </a:t>
            </a:r>
            <a:r>
              <a:rPr sz="2500" spc="-155" dirty="0">
                <a:latin typeface="Microsoft Sans Serif"/>
                <a:cs typeface="Microsoft Sans Serif"/>
              </a:rPr>
              <a:t>lone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20" dirty="0">
                <a:latin typeface="Microsoft Sans Serif"/>
                <a:cs typeface="Microsoft Sans Serif"/>
              </a:rPr>
              <a:t>pair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dirty="0">
                <a:latin typeface="Microsoft Sans Serif"/>
                <a:cs typeface="Microsoft Sans Serif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electrons.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3300">
              <a:latin typeface="Microsoft Sans Serif"/>
              <a:cs typeface="Microsoft Sans Serif"/>
            </a:endParaRPr>
          </a:p>
          <a:p>
            <a:pPr marL="383540" marR="71120" indent="-320040" algn="just">
              <a:lnSpc>
                <a:spcPts val="2400"/>
              </a:lnSpc>
              <a:spcBef>
                <a:spcPts val="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83540" algn="l"/>
              </a:tabLst>
            </a:pPr>
            <a:r>
              <a:rPr sz="2500" spc="-225" dirty="0">
                <a:latin typeface="Microsoft Sans Serif"/>
                <a:cs typeface="Microsoft Sans Serif"/>
              </a:rPr>
              <a:t>In </a:t>
            </a:r>
            <a:r>
              <a:rPr sz="2500" spc="-15" dirty="0">
                <a:latin typeface="Microsoft Sans Serif"/>
                <a:cs typeface="Microsoft Sans Serif"/>
              </a:rPr>
              <a:t>a </a:t>
            </a:r>
            <a:r>
              <a:rPr sz="2500" spc="-130" dirty="0">
                <a:latin typeface="Microsoft Sans Serif"/>
                <a:cs typeface="Microsoft Sans Serif"/>
              </a:rPr>
              <a:t>transition </a:t>
            </a:r>
            <a:r>
              <a:rPr sz="2500" spc="-190" dirty="0">
                <a:latin typeface="Microsoft Sans Serif"/>
                <a:cs typeface="Microsoft Sans Serif"/>
              </a:rPr>
              <a:t>series </a:t>
            </a:r>
            <a:r>
              <a:rPr sz="2500" spc="-155" dirty="0">
                <a:latin typeface="Microsoft Sans Serif"/>
                <a:cs typeface="Microsoft Sans Serif"/>
              </a:rPr>
              <a:t>the </a:t>
            </a:r>
            <a:r>
              <a:rPr sz="2500" spc="-65" dirty="0">
                <a:latin typeface="Microsoft Sans Serif"/>
                <a:cs typeface="Microsoft Sans Serif"/>
              </a:rPr>
              <a:t>stability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195" dirty="0">
                <a:latin typeface="Microsoft Sans Serif"/>
                <a:cs typeface="Microsoft Sans Serif"/>
              </a:rPr>
              <a:t>complexes increases </a:t>
            </a:r>
            <a:r>
              <a:rPr sz="2500" spc="-125" dirty="0">
                <a:latin typeface="Microsoft Sans Serif"/>
                <a:cs typeface="Microsoft Sans Serif"/>
              </a:rPr>
              <a:t>with </a:t>
            </a:r>
            <a:r>
              <a:rPr sz="2500" spc="-12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45" dirty="0">
                <a:latin typeface="Microsoft Sans Serif"/>
                <a:cs typeface="Microsoft Sans Serif"/>
              </a:rPr>
              <a:t>rise</a:t>
            </a:r>
            <a:r>
              <a:rPr sz="2500" spc="1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in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atomic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215" dirty="0">
                <a:latin typeface="Microsoft Sans Serif"/>
                <a:cs typeface="Microsoft Sans Serif"/>
              </a:rPr>
              <a:t>number.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DD8046"/>
              </a:buClr>
              <a:buFont typeface="Wingdings"/>
              <a:buChar char=""/>
            </a:pPr>
            <a:endParaRPr sz="3350">
              <a:latin typeface="Microsoft Sans Serif"/>
              <a:cs typeface="Microsoft Sans Serif"/>
            </a:endParaRPr>
          </a:p>
          <a:p>
            <a:pPr marL="383540" marR="72390" indent="-320040" algn="just">
              <a:lnSpc>
                <a:spcPts val="2400"/>
              </a:lnSpc>
              <a:spcBef>
                <a:spcPts val="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83540" algn="l"/>
              </a:tabLst>
            </a:pPr>
            <a:r>
              <a:rPr sz="2500" spc="-285" dirty="0">
                <a:latin typeface="Microsoft Sans Serif"/>
                <a:cs typeface="Microsoft Sans Serif"/>
              </a:rPr>
              <a:t>The</a:t>
            </a:r>
            <a:r>
              <a:rPr sz="2500" spc="-280" dirty="0">
                <a:latin typeface="Microsoft Sans Serif"/>
                <a:cs typeface="Microsoft Sans Serif"/>
              </a:rPr>
              <a:t> </a:t>
            </a:r>
            <a:r>
              <a:rPr sz="2500" spc="-130" dirty="0">
                <a:latin typeface="Microsoft Sans Serif"/>
                <a:cs typeface="Microsoft Sans Serif"/>
              </a:rPr>
              <a:t>transition</a:t>
            </a:r>
            <a:r>
              <a:rPr sz="2500" spc="-125" dirty="0">
                <a:latin typeface="Microsoft Sans Serif"/>
                <a:cs typeface="Microsoft Sans Serif"/>
              </a:rPr>
              <a:t> </a:t>
            </a:r>
            <a:r>
              <a:rPr sz="2500" spc="-130" dirty="0">
                <a:latin typeface="Microsoft Sans Serif"/>
                <a:cs typeface="Microsoft Sans Serif"/>
              </a:rPr>
              <a:t>metal</a:t>
            </a:r>
            <a:r>
              <a:rPr sz="2500" spc="-12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atom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140" dirty="0">
                <a:latin typeface="Microsoft Sans Serif"/>
                <a:cs typeface="Microsoft Sans Serif"/>
              </a:rPr>
              <a:t>reveals</a:t>
            </a:r>
            <a:r>
              <a:rPr sz="2500" spc="380" dirty="0">
                <a:latin typeface="Microsoft Sans Serif"/>
                <a:cs typeface="Microsoft Sans Serif"/>
              </a:rPr>
              <a:t> </a:t>
            </a:r>
            <a:r>
              <a:rPr sz="2500" spc="-120" dirty="0">
                <a:latin typeface="Microsoft Sans Serif"/>
                <a:cs typeface="Microsoft Sans Serif"/>
              </a:rPr>
              <a:t>multiple</a:t>
            </a:r>
            <a:r>
              <a:rPr sz="2500" spc="425" dirty="0">
                <a:latin typeface="Microsoft Sans Serif"/>
                <a:cs typeface="Microsoft Sans Serif"/>
              </a:rPr>
              <a:t> </a:t>
            </a:r>
            <a:r>
              <a:rPr sz="2500" spc="-85" dirty="0">
                <a:latin typeface="Microsoft Sans Serif"/>
                <a:cs typeface="Microsoft Sans Serif"/>
              </a:rPr>
              <a:t>oxidation</a:t>
            </a:r>
            <a:r>
              <a:rPr sz="2500" spc="495" dirty="0">
                <a:latin typeface="Microsoft Sans Serif"/>
                <a:cs typeface="Microsoft Sans Serif"/>
              </a:rPr>
              <a:t> </a:t>
            </a:r>
            <a:r>
              <a:rPr sz="2500" spc="-110" dirty="0">
                <a:latin typeface="Microsoft Sans Serif"/>
                <a:cs typeface="Microsoft Sans Serif"/>
              </a:rPr>
              <a:t>state; </a:t>
            </a:r>
            <a:r>
              <a:rPr sz="2500" spc="-10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35" dirty="0">
                <a:latin typeface="Microsoft Sans Serif"/>
                <a:cs typeface="Microsoft Sans Serif"/>
              </a:rPr>
              <a:t>higher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spc="-120" dirty="0">
                <a:latin typeface="Microsoft Sans Serif"/>
                <a:cs typeface="Microsoft Sans Serif"/>
              </a:rPr>
              <a:t>valent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ion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forms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180" dirty="0">
                <a:latin typeface="Microsoft Sans Serif"/>
                <a:cs typeface="Microsoft Sans Serif"/>
              </a:rPr>
              <a:t>more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10" dirty="0">
                <a:latin typeface="Microsoft Sans Serif"/>
                <a:cs typeface="Microsoft Sans Serif"/>
              </a:rPr>
              <a:t>stable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90" dirty="0">
                <a:latin typeface="Microsoft Sans Serif"/>
                <a:cs typeface="Microsoft Sans Serif"/>
              </a:rPr>
              <a:t>complexes.</a:t>
            </a:r>
            <a:endParaRPr sz="2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2200" y="2209800"/>
            <a:ext cx="1838325" cy="1914525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90142" y="2304084"/>
            <a:ext cx="1886857" cy="199176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1800" y="2209800"/>
            <a:ext cx="2013728" cy="22098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04800" y="2197135"/>
            <a:ext cx="1970020" cy="210462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1052" y="4823841"/>
            <a:ext cx="11772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latin typeface="Microsoft Sans Serif"/>
                <a:cs typeface="Microsoft Sans Serif"/>
              </a:rPr>
              <a:t>[</a:t>
            </a:r>
            <a:r>
              <a:rPr sz="1800" spc="-290" dirty="0">
                <a:latin typeface="Microsoft Sans Serif"/>
                <a:cs typeface="Microsoft Sans Serif"/>
              </a:rPr>
              <a:t>F</a:t>
            </a:r>
            <a:r>
              <a:rPr sz="1800" spc="-105" dirty="0">
                <a:latin typeface="Microsoft Sans Serif"/>
                <a:cs typeface="Microsoft Sans Serif"/>
              </a:rPr>
              <a:t>e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125" dirty="0">
                <a:latin typeface="Microsoft Sans Serif"/>
                <a:cs typeface="Microsoft Sans Serif"/>
              </a:rPr>
              <a:t>(</a:t>
            </a:r>
            <a:r>
              <a:rPr sz="1800" spc="-225" dirty="0">
                <a:latin typeface="Microsoft Sans Serif"/>
                <a:cs typeface="Microsoft Sans Serif"/>
              </a:rPr>
              <a:t>C</a:t>
            </a:r>
            <a:r>
              <a:rPr sz="1800" spc="-145" dirty="0">
                <a:latin typeface="Microsoft Sans Serif"/>
                <a:cs typeface="Microsoft Sans Serif"/>
              </a:rPr>
              <a:t>N</a:t>
            </a:r>
            <a:r>
              <a:rPr sz="1800" spc="-80" dirty="0">
                <a:latin typeface="Microsoft Sans Serif"/>
                <a:cs typeface="Microsoft Sans Serif"/>
              </a:rPr>
              <a:t>)</a:t>
            </a:r>
            <a:r>
              <a:rPr sz="1800" spc="-20" dirty="0">
                <a:latin typeface="Microsoft Sans Serif"/>
                <a:cs typeface="Microsoft Sans Serif"/>
              </a:rPr>
              <a:t>6]</a:t>
            </a:r>
            <a:r>
              <a:rPr sz="1800" spc="-7" baseline="25462" dirty="0">
                <a:latin typeface="Microsoft Sans Serif"/>
                <a:cs typeface="Microsoft Sans Serif"/>
              </a:rPr>
              <a:t>3</a:t>
            </a:r>
            <a:r>
              <a:rPr sz="1800" spc="367" baseline="25462" dirty="0">
                <a:latin typeface="Microsoft Sans Serif"/>
                <a:cs typeface="Microsoft Sans Serif"/>
              </a:rPr>
              <a:t>–</a:t>
            </a:r>
            <a:endParaRPr sz="1800" baseline="25462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18553" y="4823841"/>
            <a:ext cx="1116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70" dirty="0">
                <a:latin typeface="Microsoft Sans Serif"/>
                <a:cs typeface="Microsoft Sans Serif"/>
              </a:rPr>
              <a:t>[Fe(CN)6]</a:t>
            </a:r>
            <a:r>
              <a:rPr sz="1800" spc="-104" baseline="25462" dirty="0">
                <a:latin typeface="Microsoft Sans Serif"/>
                <a:cs typeface="Microsoft Sans Serif"/>
              </a:rPr>
              <a:t>4–</a:t>
            </a:r>
            <a:endParaRPr sz="1800" baseline="25462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55717" y="4823841"/>
            <a:ext cx="1286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85" dirty="0">
                <a:latin typeface="Microsoft Sans Serif"/>
                <a:cs typeface="Microsoft Sans Serif"/>
              </a:rPr>
              <a:t>[Cu(NH3)4]</a:t>
            </a:r>
            <a:r>
              <a:rPr sz="1800" spc="-127" baseline="25462" dirty="0">
                <a:latin typeface="Microsoft Sans Serif"/>
                <a:cs typeface="Microsoft Sans Serif"/>
              </a:rPr>
              <a:t>2+</a:t>
            </a:r>
            <a:endParaRPr sz="1800" baseline="25462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49829" y="4823841"/>
            <a:ext cx="847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spc="-45" dirty="0">
                <a:latin typeface="Microsoft Sans Serif"/>
                <a:cs typeface="Microsoft Sans Serif"/>
              </a:rPr>
              <a:t>[PtCl4]</a:t>
            </a:r>
            <a:r>
              <a:rPr sz="1800" spc="-67" baseline="25462" dirty="0">
                <a:latin typeface="Microsoft Sans Serif"/>
                <a:cs typeface="Microsoft Sans Serif"/>
              </a:rPr>
              <a:t>2–</a:t>
            </a:r>
            <a:endParaRPr sz="1800" baseline="25462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1612468"/>
            <a:ext cx="7997190" cy="3920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50165" indent="-320040" algn="just">
              <a:lnSpc>
                <a:spcPct val="100000"/>
              </a:lnSpc>
              <a:spcBef>
                <a:spcPts val="105"/>
              </a:spcBef>
            </a:pPr>
            <a:r>
              <a:rPr sz="2900" spc="-335" dirty="0">
                <a:latin typeface="Microsoft Sans Serif"/>
                <a:cs typeface="Microsoft Sans Serif"/>
              </a:rPr>
              <a:t>The </a:t>
            </a:r>
            <a:r>
              <a:rPr sz="2900" spc="-145" dirty="0">
                <a:latin typeface="Microsoft Sans Serif"/>
                <a:cs typeface="Microsoft Sans Serif"/>
              </a:rPr>
              <a:t>transition </a:t>
            </a:r>
            <a:r>
              <a:rPr sz="2900" spc="-195" dirty="0">
                <a:latin typeface="Microsoft Sans Serif"/>
                <a:cs typeface="Microsoft Sans Serif"/>
              </a:rPr>
              <a:t>metals </a:t>
            </a:r>
            <a:r>
              <a:rPr sz="2900" spc="-60" dirty="0">
                <a:latin typeface="Microsoft Sans Serif"/>
                <a:cs typeface="Microsoft Sans Serif"/>
              </a:rPr>
              <a:t>are </a:t>
            </a:r>
            <a:r>
              <a:rPr sz="2900" spc="-150" dirty="0">
                <a:latin typeface="Microsoft Sans Serif"/>
                <a:cs typeface="Microsoft Sans Serif"/>
              </a:rPr>
              <a:t>found </a:t>
            </a:r>
            <a:r>
              <a:rPr sz="2900" spc="-90" dirty="0">
                <a:latin typeface="Microsoft Sans Serif"/>
                <a:cs typeface="Microsoft Sans Serif"/>
              </a:rPr>
              <a:t>to </a:t>
            </a:r>
            <a:r>
              <a:rPr sz="2900" spc="-125" dirty="0">
                <a:latin typeface="Microsoft Sans Serif"/>
                <a:cs typeface="Microsoft Sans Serif"/>
              </a:rPr>
              <a:t>form </a:t>
            </a:r>
            <a:r>
              <a:rPr sz="2900" spc="-215" dirty="0">
                <a:latin typeface="Microsoft Sans Serif"/>
                <a:cs typeface="Microsoft Sans Serif"/>
              </a:rPr>
              <a:t>complexes </a:t>
            </a:r>
            <a:r>
              <a:rPr sz="2900" spc="-170" dirty="0">
                <a:latin typeface="Microsoft Sans Serif"/>
                <a:cs typeface="Microsoft Sans Serif"/>
              </a:rPr>
              <a:t>due </a:t>
            </a:r>
            <a:r>
              <a:rPr sz="2900" spc="-165" dirty="0">
                <a:latin typeface="Microsoft Sans Serif"/>
                <a:cs typeface="Microsoft Sans Serif"/>
              </a:rPr>
              <a:t> </a:t>
            </a:r>
            <a:r>
              <a:rPr sz="2900" spc="-90" dirty="0">
                <a:latin typeface="Microsoft Sans Serif"/>
                <a:cs typeface="Microsoft Sans Serif"/>
              </a:rPr>
              <a:t>to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20" dirty="0">
                <a:latin typeface="Microsoft Sans Serif"/>
                <a:cs typeface="Microsoft Sans Serif"/>
              </a:rPr>
              <a:t>factors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600" dirty="0">
                <a:latin typeface="Microsoft Sans Serif"/>
                <a:cs typeface="Microsoft Sans Serif"/>
              </a:rPr>
              <a:t>–</a:t>
            </a:r>
            <a:endParaRPr sz="29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480" dirty="0">
                <a:latin typeface="Microsoft Sans Serif"/>
                <a:cs typeface="Microsoft Sans Serif"/>
              </a:rPr>
              <a:t>S</a:t>
            </a:r>
            <a:r>
              <a:rPr sz="2900" spc="-295" dirty="0">
                <a:latin typeface="Microsoft Sans Serif"/>
                <a:cs typeface="Microsoft Sans Serif"/>
              </a:rPr>
              <a:t>m</a:t>
            </a:r>
            <a:r>
              <a:rPr sz="2900" spc="-190" dirty="0">
                <a:latin typeface="Microsoft Sans Serif"/>
                <a:cs typeface="Microsoft Sans Serif"/>
              </a:rPr>
              <a:t>a</a:t>
            </a:r>
            <a:r>
              <a:rPr sz="2900" spc="-20" dirty="0">
                <a:latin typeface="Microsoft Sans Serif"/>
                <a:cs typeface="Microsoft Sans Serif"/>
              </a:rPr>
              <a:t>l</a:t>
            </a:r>
            <a:r>
              <a:rPr sz="2900" spc="-25" dirty="0">
                <a:latin typeface="Microsoft Sans Serif"/>
                <a:cs typeface="Microsoft Sans Serif"/>
              </a:rPr>
              <a:t>l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215" dirty="0">
                <a:latin typeface="Microsoft Sans Serif"/>
                <a:cs typeface="Microsoft Sans Serif"/>
              </a:rPr>
              <a:t>size</a:t>
            </a:r>
            <a:r>
              <a:rPr sz="2900" spc="35" dirty="0">
                <a:latin typeface="Microsoft Sans Serif"/>
                <a:cs typeface="Microsoft Sans Serif"/>
              </a:rPr>
              <a:t> </a:t>
            </a:r>
            <a:r>
              <a:rPr sz="2900" spc="-120" dirty="0">
                <a:latin typeface="Microsoft Sans Serif"/>
                <a:cs typeface="Microsoft Sans Serif"/>
              </a:rPr>
              <a:t>and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260" dirty="0">
                <a:latin typeface="Microsoft Sans Serif"/>
                <a:cs typeface="Microsoft Sans Serif"/>
              </a:rPr>
              <a:t>h</a:t>
            </a:r>
            <a:r>
              <a:rPr sz="2900" spc="-105" dirty="0">
                <a:latin typeface="Microsoft Sans Serif"/>
                <a:cs typeface="Microsoft Sans Serif"/>
              </a:rPr>
              <a:t>i</a:t>
            </a:r>
            <a:r>
              <a:rPr sz="2900" spc="-175" dirty="0">
                <a:latin typeface="Microsoft Sans Serif"/>
                <a:cs typeface="Microsoft Sans Serif"/>
              </a:rPr>
              <a:t>gh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-210" dirty="0">
                <a:latin typeface="Microsoft Sans Serif"/>
                <a:cs typeface="Microsoft Sans Serif"/>
              </a:rPr>
              <a:t>c</a:t>
            </a:r>
            <a:r>
              <a:rPr sz="2900" spc="-90" dirty="0">
                <a:latin typeface="Microsoft Sans Serif"/>
                <a:cs typeface="Microsoft Sans Serif"/>
              </a:rPr>
              <a:t>har</a:t>
            </a:r>
            <a:r>
              <a:rPr sz="2900" spc="-150" dirty="0">
                <a:latin typeface="Microsoft Sans Serif"/>
                <a:cs typeface="Microsoft Sans Serif"/>
              </a:rPr>
              <a:t>g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15" dirty="0">
                <a:latin typeface="Microsoft Sans Serif"/>
                <a:cs typeface="Microsoft Sans Serif"/>
              </a:rPr>
              <a:t> </a:t>
            </a:r>
            <a:r>
              <a:rPr sz="2900" spc="-240" dirty="0">
                <a:latin typeface="Microsoft Sans Serif"/>
                <a:cs typeface="Microsoft Sans Serif"/>
              </a:rPr>
              <a:t>o</a:t>
            </a:r>
            <a:r>
              <a:rPr sz="2900" spc="-250" dirty="0">
                <a:latin typeface="Microsoft Sans Serif"/>
                <a:cs typeface="Microsoft Sans Serif"/>
              </a:rPr>
              <a:t>n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35" dirty="0">
                <a:latin typeface="Microsoft Sans Serif"/>
                <a:cs typeface="Microsoft Sans Serif"/>
              </a:rPr>
              <a:t> </a:t>
            </a:r>
            <a:r>
              <a:rPr sz="2900" spc="-385" dirty="0">
                <a:latin typeface="Microsoft Sans Serif"/>
                <a:cs typeface="Microsoft Sans Serif"/>
              </a:rPr>
              <a:t>m</a:t>
            </a:r>
            <a:r>
              <a:rPr sz="2900" spc="-245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tal</a:t>
            </a:r>
            <a:r>
              <a:rPr sz="2900" spc="20" dirty="0">
                <a:latin typeface="Microsoft Sans Serif"/>
                <a:cs typeface="Microsoft Sans Serif"/>
              </a:rPr>
              <a:t> 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415" dirty="0">
                <a:latin typeface="Microsoft Sans Serif"/>
                <a:cs typeface="Microsoft Sans Serif"/>
              </a:rPr>
              <a:t>ns</a:t>
            </a:r>
            <a:endParaRPr sz="29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60" dirty="0">
                <a:latin typeface="Microsoft Sans Serif"/>
                <a:cs typeface="Microsoft Sans Serif"/>
              </a:rPr>
              <a:t>Availability </a:t>
            </a:r>
            <a:r>
              <a:rPr sz="2900" spc="5" dirty="0">
                <a:latin typeface="Microsoft Sans Serif"/>
                <a:cs typeface="Microsoft Sans Serif"/>
              </a:rPr>
              <a:t>of </a:t>
            </a:r>
            <a:r>
              <a:rPr sz="2900" spc="-165" dirty="0">
                <a:latin typeface="Microsoft Sans Serif"/>
                <a:cs typeface="Microsoft Sans Serif"/>
              </a:rPr>
              <a:t>vacant </a:t>
            </a:r>
            <a:r>
              <a:rPr sz="2900" spc="-140" dirty="0">
                <a:latin typeface="Microsoft Sans Serif"/>
                <a:cs typeface="Microsoft Sans Serif"/>
              </a:rPr>
              <a:t>low </a:t>
            </a:r>
            <a:r>
              <a:rPr sz="2900" spc="-10" dirty="0">
                <a:latin typeface="Microsoft Sans Serif"/>
                <a:cs typeface="Microsoft Sans Serif"/>
              </a:rPr>
              <a:t>‘d’ </a:t>
            </a:r>
            <a:r>
              <a:rPr sz="2900" spc="-95" dirty="0">
                <a:latin typeface="Microsoft Sans Serif"/>
                <a:cs typeface="Microsoft Sans Serif"/>
              </a:rPr>
              <a:t>orbitals </a:t>
            </a:r>
            <a:r>
              <a:rPr sz="2900" spc="-90" dirty="0">
                <a:latin typeface="Microsoft Sans Serif"/>
                <a:cs typeface="Microsoft Sans Serif"/>
              </a:rPr>
              <a:t>to </a:t>
            </a:r>
            <a:r>
              <a:rPr sz="2900" spc="-150" dirty="0">
                <a:latin typeface="Microsoft Sans Serif"/>
                <a:cs typeface="Microsoft Sans Serif"/>
              </a:rPr>
              <a:t>accept </a:t>
            </a:r>
            <a:r>
              <a:rPr sz="2900" spc="-175" dirty="0">
                <a:latin typeface="Microsoft Sans Serif"/>
                <a:cs typeface="Microsoft Sans Serif"/>
              </a:rPr>
              <a:t>lone 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pair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of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200" dirty="0">
                <a:latin typeface="Microsoft Sans Serif"/>
                <a:cs typeface="Microsoft Sans Serif"/>
              </a:rPr>
              <a:t>electrons</a:t>
            </a:r>
            <a:r>
              <a:rPr sz="2900" spc="-195" dirty="0">
                <a:latin typeface="Microsoft Sans Serif"/>
                <a:cs typeface="Microsoft Sans Serif"/>
              </a:rPr>
              <a:t> </a:t>
            </a:r>
            <a:r>
              <a:rPr sz="2900" spc="-105" dirty="0">
                <a:latin typeface="Microsoft Sans Serif"/>
                <a:cs typeface="Microsoft Sans Serif"/>
              </a:rPr>
              <a:t>donated</a:t>
            </a:r>
            <a:r>
              <a:rPr sz="2900" spc="-100" dirty="0">
                <a:latin typeface="Microsoft Sans Serif"/>
                <a:cs typeface="Microsoft Sans Serif"/>
              </a:rPr>
              <a:t> </a:t>
            </a:r>
            <a:r>
              <a:rPr sz="2900" spc="-90" dirty="0">
                <a:latin typeface="Microsoft Sans Serif"/>
                <a:cs typeface="Microsoft Sans Serif"/>
              </a:rPr>
              <a:t>by</a:t>
            </a:r>
            <a:r>
              <a:rPr sz="2900" spc="595" dirty="0">
                <a:latin typeface="Microsoft Sans Serif"/>
                <a:cs typeface="Microsoft Sans Serif"/>
              </a:rPr>
              <a:t> </a:t>
            </a:r>
            <a:r>
              <a:rPr sz="2900" spc="-140" dirty="0">
                <a:latin typeface="Microsoft Sans Serif"/>
                <a:cs typeface="Microsoft Sans Serif"/>
              </a:rPr>
              <a:t>other</a:t>
            </a:r>
            <a:r>
              <a:rPr sz="2900" spc="495" dirty="0">
                <a:latin typeface="Microsoft Sans Serif"/>
                <a:cs typeface="Microsoft Sans Serif"/>
              </a:rPr>
              <a:t> </a:t>
            </a:r>
            <a:r>
              <a:rPr sz="2900" spc="-114" dirty="0">
                <a:latin typeface="Microsoft Sans Serif"/>
                <a:cs typeface="Microsoft Sans Serif"/>
              </a:rPr>
              <a:t>group</a:t>
            </a:r>
            <a:r>
              <a:rPr sz="2900" spc="545" dirty="0">
                <a:latin typeface="Microsoft Sans Serif"/>
                <a:cs typeface="Microsoft Sans Serif"/>
              </a:rPr>
              <a:t> </a:t>
            </a:r>
            <a:r>
              <a:rPr sz="2900" spc="10" dirty="0">
                <a:latin typeface="Microsoft Sans Serif"/>
                <a:cs typeface="Microsoft Sans Serif"/>
              </a:rPr>
              <a:t>of </a:t>
            </a:r>
            <a:r>
              <a:rPr sz="2900" spc="15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ligands.</a:t>
            </a:r>
            <a:endParaRPr sz="29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7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55" dirty="0">
                <a:latin typeface="Microsoft Sans Serif"/>
                <a:cs typeface="Microsoft Sans Serif"/>
              </a:rPr>
              <a:t>Availability</a:t>
            </a:r>
            <a:r>
              <a:rPr sz="2900" spc="-45" dirty="0">
                <a:latin typeface="Microsoft Sans Serif"/>
                <a:cs typeface="Microsoft Sans Serif"/>
              </a:rPr>
              <a:t> </a:t>
            </a:r>
            <a:r>
              <a:rPr sz="2900" spc="5" dirty="0">
                <a:latin typeface="Microsoft Sans Serif"/>
                <a:cs typeface="Microsoft Sans Serif"/>
              </a:rPr>
              <a:t>of</a:t>
            </a:r>
            <a:r>
              <a:rPr sz="2900" spc="114" dirty="0">
                <a:latin typeface="Microsoft Sans Serif"/>
                <a:cs typeface="Microsoft Sans Serif"/>
              </a:rPr>
              <a:t> </a:t>
            </a:r>
            <a:r>
              <a:rPr sz="2900" spc="-60" dirty="0">
                <a:latin typeface="Microsoft Sans Serif"/>
                <a:cs typeface="Microsoft Sans Serif"/>
              </a:rPr>
              <a:t>variable</a:t>
            </a:r>
            <a:r>
              <a:rPr sz="2900" spc="-15" dirty="0">
                <a:latin typeface="Microsoft Sans Serif"/>
                <a:cs typeface="Microsoft Sans Serif"/>
              </a:rPr>
              <a:t> </a:t>
            </a:r>
            <a:r>
              <a:rPr sz="2900" spc="-95" dirty="0">
                <a:latin typeface="Microsoft Sans Serif"/>
                <a:cs typeface="Microsoft Sans Serif"/>
              </a:rPr>
              <a:t>oxidation</a:t>
            </a:r>
            <a:r>
              <a:rPr sz="2900" spc="-10" dirty="0">
                <a:latin typeface="Microsoft Sans Serif"/>
                <a:cs typeface="Microsoft Sans Serif"/>
              </a:rPr>
              <a:t> </a:t>
            </a:r>
            <a:r>
              <a:rPr sz="2900" spc="-140" dirty="0">
                <a:latin typeface="Microsoft Sans Serif"/>
                <a:cs typeface="Microsoft Sans Serif"/>
              </a:rPr>
              <a:t>state</a:t>
            </a:r>
            <a:endParaRPr sz="29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72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90" dirty="0">
                <a:latin typeface="Microsoft Sans Serif"/>
                <a:cs typeface="Microsoft Sans Serif"/>
              </a:rPr>
              <a:t>Ab</a:t>
            </a:r>
            <a:r>
              <a:rPr sz="2900" spc="-30" dirty="0">
                <a:latin typeface="Microsoft Sans Serif"/>
                <a:cs typeface="Microsoft Sans Serif"/>
              </a:rPr>
              <a:t>i</a:t>
            </a:r>
            <a:r>
              <a:rPr sz="2900" spc="-20" dirty="0">
                <a:latin typeface="Microsoft Sans Serif"/>
                <a:cs typeface="Microsoft Sans Serif"/>
              </a:rPr>
              <a:t>li</a:t>
            </a:r>
            <a:r>
              <a:rPr sz="2900" spc="-10" dirty="0">
                <a:latin typeface="Microsoft Sans Serif"/>
                <a:cs typeface="Microsoft Sans Serif"/>
              </a:rPr>
              <a:t>ty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-55" dirty="0">
                <a:latin typeface="Microsoft Sans Serif"/>
                <a:cs typeface="Microsoft Sans Serif"/>
              </a:rPr>
              <a:t>t</a:t>
            </a:r>
            <a:r>
              <a:rPr sz="2900" spc="-120" dirty="0">
                <a:latin typeface="Microsoft Sans Serif"/>
                <a:cs typeface="Microsoft Sans Serif"/>
              </a:rPr>
              <a:t>o</a:t>
            </a:r>
            <a:r>
              <a:rPr sz="2900" spc="5" dirty="0">
                <a:latin typeface="Microsoft Sans Serif"/>
                <a:cs typeface="Microsoft Sans Serif"/>
              </a:rPr>
              <a:t> </a:t>
            </a:r>
            <a:r>
              <a:rPr sz="2900" spc="100" dirty="0">
                <a:latin typeface="Microsoft Sans Serif"/>
                <a:cs typeface="Microsoft Sans Serif"/>
              </a:rPr>
              <a:t>f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35" dirty="0">
                <a:latin typeface="Microsoft Sans Serif"/>
                <a:cs typeface="Microsoft Sans Serif"/>
              </a:rPr>
              <a:t>r</a:t>
            </a:r>
            <a:r>
              <a:rPr sz="2900" spc="-480" dirty="0">
                <a:latin typeface="Microsoft Sans Serif"/>
                <a:cs typeface="Microsoft Sans Serif"/>
              </a:rPr>
              <a:t>m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20" dirty="0">
                <a:latin typeface="Microsoft Sans Serif"/>
                <a:cs typeface="Microsoft Sans Serif"/>
              </a:rPr>
              <a:t>pi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85" dirty="0">
                <a:latin typeface="Microsoft Sans Serif"/>
                <a:cs typeface="Microsoft Sans Serif"/>
              </a:rPr>
              <a:t>b</a:t>
            </a:r>
            <a:r>
              <a:rPr sz="2900" spc="-75" dirty="0">
                <a:latin typeface="Microsoft Sans Serif"/>
                <a:cs typeface="Microsoft Sans Serif"/>
              </a:rPr>
              <a:t>o</a:t>
            </a:r>
            <a:r>
              <a:rPr sz="2900" spc="-280" dirty="0">
                <a:latin typeface="Microsoft Sans Serif"/>
                <a:cs typeface="Microsoft Sans Serif"/>
              </a:rPr>
              <a:t>nds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600" dirty="0">
                <a:latin typeface="Microsoft Sans Serif"/>
                <a:cs typeface="Microsoft Sans Serif"/>
              </a:rPr>
              <a:t>–</a:t>
            </a:r>
            <a:r>
              <a:rPr sz="2900" spc="30" dirty="0">
                <a:latin typeface="Microsoft Sans Serif"/>
                <a:cs typeface="Microsoft Sans Serif"/>
              </a:rPr>
              <a:t> </a:t>
            </a:r>
            <a:r>
              <a:rPr sz="2900" spc="-434" dirty="0">
                <a:latin typeface="Microsoft Sans Serif"/>
                <a:cs typeface="Microsoft Sans Serif"/>
              </a:rPr>
              <a:t>m</a:t>
            </a:r>
            <a:r>
              <a:rPr sz="2900" spc="-260" dirty="0">
                <a:latin typeface="Microsoft Sans Serif"/>
                <a:cs typeface="Microsoft Sans Serif"/>
              </a:rPr>
              <a:t>u</a:t>
            </a:r>
            <a:r>
              <a:rPr sz="2900" spc="-105" dirty="0">
                <a:latin typeface="Microsoft Sans Serif"/>
                <a:cs typeface="Microsoft Sans Serif"/>
              </a:rPr>
              <a:t>l</a:t>
            </a:r>
            <a:r>
              <a:rPr sz="2900" spc="-25" dirty="0">
                <a:latin typeface="Microsoft Sans Serif"/>
                <a:cs typeface="Microsoft Sans Serif"/>
              </a:rPr>
              <a:t>t</a:t>
            </a:r>
            <a:r>
              <a:rPr sz="2900" spc="-10" dirty="0">
                <a:latin typeface="Microsoft Sans Serif"/>
                <a:cs typeface="Microsoft Sans Serif"/>
              </a:rPr>
              <a:t>i</a:t>
            </a:r>
            <a:r>
              <a:rPr sz="2900" spc="-25" dirty="0">
                <a:latin typeface="Microsoft Sans Serif"/>
                <a:cs typeface="Microsoft Sans Serif"/>
              </a:rPr>
              <a:t>p</a:t>
            </a:r>
            <a:r>
              <a:rPr sz="2900" dirty="0">
                <a:latin typeface="Microsoft Sans Serif"/>
                <a:cs typeface="Microsoft Sans Serif"/>
              </a:rPr>
              <a:t>l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85" dirty="0">
                <a:latin typeface="Microsoft Sans Serif"/>
                <a:cs typeface="Microsoft Sans Serif"/>
              </a:rPr>
              <a:t>b</a:t>
            </a:r>
            <a:r>
              <a:rPr sz="2900" spc="-75" dirty="0">
                <a:latin typeface="Microsoft Sans Serif"/>
                <a:cs typeface="Microsoft Sans Serif"/>
              </a:rPr>
              <a:t>o</a:t>
            </a:r>
            <a:r>
              <a:rPr sz="2900" spc="-155" dirty="0">
                <a:latin typeface="Microsoft Sans Serif"/>
                <a:cs typeface="Microsoft Sans Serif"/>
              </a:rPr>
              <a:t>nd</a:t>
            </a:r>
            <a:r>
              <a:rPr sz="2900" spc="-55" dirty="0">
                <a:latin typeface="Microsoft Sans Serif"/>
                <a:cs typeface="Microsoft Sans Serif"/>
              </a:rPr>
              <a:t>i</a:t>
            </a:r>
            <a:r>
              <a:rPr sz="2900" spc="-175" dirty="0">
                <a:latin typeface="Microsoft Sans Serif"/>
                <a:cs typeface="Microsoft Sans Serif"/>
              </a:rPr>
              <a:t>ng</a:t>
            </a:r>
            <a:endParaRPr sz="2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12839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15" dirty="0"/>
              <a:t>C</a:t>
            </a:r>
            <a:r>
              <a:rPr sz="3600" spc="-190" dirty="0"/>
              <a:t>ol</a:t>
            </a:r>
            <a:r>
              <a:rPr sz="3600" spc="-254" dirty="0"/>
              <a:t>o</a:t>
            </a:r>
            <a:r>
              <a:rPr sz="3600" spc="-285" dirty="0"/>
              <a:t>ur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28192" y="1554861"/>
            <a:ext cx="8088630" cy="429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6240" indent="-320040">
              <a:lnSpc>
                <a:spcPts val="2375"/>
              </a:lnSpc>
              <a:spcBef>
                <a:spcPts val="10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200" spc="-160" dirty="0">
                <a:latin typeface="Microsoft Sans Serif"/>
                <a:cs typeface="Microsoft Sans Serif"/>
              </a:rPr>
              <a:t>Most</a:t>
            </a:r>
            <a:r>
              <a:rPr sz="2200" spc="235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d-block</a:t>
            </a:r>
            <a:r>
              <a:rPr sz="2200" spc="22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metal</a:t>
            </a:r>
            <a:r>
              <a:rPr sz="2200" spc="229" dirty="0">
                <a:latin typeface="Microsoft Sans Serif"/>
                <a:cs typeface="Microsoft Sans Serif"/>
              </a:rPr>
              <a:t> </a:t>
            </a:r>
            <a:r>
              <a:rPr sz="2200" spc="-200" dirty="0">
                <a:latin typeface="Microsoft Sans Serif"/>
                <a:cs typeface="Microsoft Sans Serif"/>
              </a:rPr>
              <a:t>compounds</a:t>
            </a:r>
            <a:r>
              <a:rPr sz="2200" spc="250" dirty="0">
                <a:latin typeface="Microsoft Sans Serif"/>
                <a:cs typeface="Microsoft Sans Serif"/>
              </a:rPr>
              <a:t> </a:t>
            </a:r>
            <a:r>
              <a:rPr sz="2200" spc="-40" dirty="0">
                <a:latin typeface="Microsoft Sans Serif"/>
                <a:cs typeface="Microsoft Sans Serif"/>
              </a:rPr>
              <a:t>are</a:t>
            </a:r>
            <a:r>
              <a:rPr sz="2200" spc="23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coloured</a:t>
            </a:r>
            <a:r>
              <a:rPr sz="2200" spc="240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24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their</a:t>
            </a:r>
            <a:r>
              <a:rPr sz="2200" spc="28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solid</a:t>
            </a:r>
            <a:r>
              <a:rPr sz="2200" spc="240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or</a:t>
            </a:r>
            <a:r>
              <a:rPr sz="2200" spc="240" dirty="0">
                <a:latin typeface="Microsoft Sans Serif"/>
                <a:cs typeface="Microsoft Sans Serif"/>
              </a:rPr>
              <a:t> </a:t>
            </a:r>
            <a:r>
              <a:rPr sz="2200" spc="-55" dirty="0">
                <a:latin typeface="Microsoft Sans Serif"/>
                <a:cs typeface="Microsoft Sans Serif"/>
              </a:rPr>
              <a:t>liquid</a:t>
            </a:r>
            <a:endParaRPr sz="2200">
              <a:latin typeface="Microsoft Sans Serif"/>
              <a:cs typeface="Microsoft Sans Serif"/>
            </a:endParaRPr>
          </a:p>
          <a:p>
            <a:pPr marL="396240">
              <a:lnSpc>
                <a:spcPts val="2375"/>
              </a:lnSpc>
            </a:pPr>
            <a:r>
              <a:rPr sz="2200" spc="-145" dirty="0">
                <a:latin typeface="Microsoft Sans Serif"/>
                <a:cs typeface="Microsoft Sans Serif"/>
              </a:rPr>
              <a:t>states.</a:t>
            </a:r>
            <a:endParaRPr sz="2200">
              <a:latin typeface="Microsoft Sans Serif"/>
              <a:cs typeface="Microsoft Sans Serif"/>
            </a:endParaRPr>
          </a:p>
          <a:p>
            <a:pPr marL="396240" marR="30480" indent="-320040" algn="just">
              <a:lnSpc>
                <a:spcPct val="80000"/>
              </a:lnSpc>
              <a:spcBef>
                <a:spcPts val="70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6240" algn="l"/>
              </a:tabLst>
            </a:pPr>
            <a:r>
              <a:rPr sz="2200" spc="-195" dirty="0">
                <a:latin typeface="Microsoft Sans Serif"/>
                <a:cs typeface="Microsoft Sans Serif"/>
              </a:rPr>
              <a:t>In</a:t>
            </a:r>
            <a:r>
              <a:rPr sz="2200" spc="-19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320" dirty="0">
                <a:latin typeface="Microsoft Sans Serif"/>
                <a:cs typeface="Microsoft Sans Serif"/>
              </a:rPr>
              <a:t> </a:t>
            </a:r>
            <a:r>
              <a:rPr sz="2200" spc="-190" dirty="0">
                <a:latin typeface="Microsoft Sans Serif"/>
                <a:cs typeface="Microsoft Sans Serif"/>
              </a:rPr>
              <a:t>case</a:t>
            </a:r>
            <a:r>
              <a:rPr sz="2200" spc="204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10" dirty="0">
                <a:latin typeface="Microsoft Sans Serif"/>
                <a:cs typeface="Microsoft Sans Serif"/>
              </a:rPr>
              <a:t>transition </a:t>
            </a:r>
            <a:r>
              <a:rPr sz="2200" spc="-100" dirty="0">
                <a:latin typeface="Microsoft Sans Serif"/>
                <a:cs typeface="Microsoft Sans Serif"/>
              </a:rPr>
              <a:t>metal </a:t>
            </a:r>
            <a:r>
              <a:rPr sz="2200" spc="-195" dirty="0">
                <a:latin typeface="Microsoft Sans Serif"/>
                <a:cs typeface="Microsoft Sans Serif"/>
              </a:rPr>
              <a:t>ions,</a:t>
            </a:r>
            <a:r>
              <a:rPr sz="2200" spc="19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under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32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influence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10" dirty="0">
                <a:latin typeface="Microsoft Sans Serif"/>
                <a:cs typeface="Microsoft Sans Serif"/>
              </a:rPr>
              <a:t>ligands, </a:t>
            </a:r>
            <a:r>
              <a:rPr sz="2200" spc="-10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10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degeneracy </a:t>
            </a:r>
            <a:r>
              <a:rPr sz="2200" dirty="0">
                <a:latin typeface="Microsoft Sans Serif"/>
                <a:cs typeface="Microsoft Sans Serif"/>
              </a:rPr>
              <a:t>of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5" dirty="0">
                <a:latin typeface="Microsoft Sans Serif"/>
                <a:cs typeface="Microsoft Sans Serif"/>
              </a:rPr>
              <a:t>5 </a:t>
            </a:r>
            <a:r>
              <a:rPr sz="2200" spc="-55" dirty="0">
                <a:latin typeface="Microsoft Sans Serif"/>
                <a:cs typeface="Microsoft Sans Serif"/>
              </a:rPr>
              <a:t>d-orbitals </a:t>
            </a:r>
            <a:r>
              <a:rPr sz="2200" spc="-195" dirty="0">
                <a:latin typeface="Microsoft Sans Serif"/>
                <a:cs typeface="Microsoft Sans Serif"/>
              </a:rPr>
              <a:t>is</a:t>
            </a:r>
            <a:r>
              <a:rPr sz="2200" spc="19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lost</a:t>
            </a:r>
            <a:r>
              <a:rPr sz="2200" spc="315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 </a:t>
            </a:r>
            <a:r>
              <a:rPr sz="2200" spc="-125" dirty="0">
                <a:latin typeface="Microsoft Sans Serif"/>
                <a:cs typeface="Microsoft Sans Serif"/>
              </a:rPr>
              <a:t>they</a:t>
            </a:r>
            <a:r>
              <a:rPr sz="2200" spc="33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separate </a:t>
            </a:r>
            <a:r>
              <a:rPr sz="2200" spc="-105" dirty="0">
                <a:latin typeface="Microsoft Sans Serif"/>
                <a:cs typeface="Microsoft Sans Serif"/>
              </a:rPr>
              <a:t>into </a:t>
            </a:r>
            <a:r>
              <a:rPr sz="2200" spc="-100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two</a:t>
            </a:r>
            <a:r>
              <a:rPr sz="2200" spc="1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distinct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energy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145" dirty="0">
                <a:latin typeface="Microsoft Sans Serif"/>
                <a:cs typeface="Microsoft Sans Serif"/>
              </a:rPr>
              <a:t>levels.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D8046"/>
              </a:buClr>
              <a:buFont typeface="Wingdings"/>
              <a:buChar char=""/>
            </a:pPr>
            <a:endParaRPr sz="2650">
              <a:latin typeface="Microsoft Sans Serif"/>
              <a:cs typeface="Microsoft Sans Serif"/>
            </a:endParaRPr>
          </a:p>
          <a:p>
            <a:pPr marL="396240" indent="-320040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200" spc="-60" dirty="0">
                <a:latin typeface="Microsoft Sans Serif"/>
                <a:cs typeface="Microsoft Sans Serif"/>
              </a:rPr>
              <a:t>e</a:t>
            </a:r>
            <a:r>
              <a:rPr sz="2175" spc="-89" baseline="-21072" dirty="0">
                <a:latin typeface="Microsoft Sans Serif"/>
                <a:cs typeface="Microsoft Sans Serif"/>
              </a:rPr>
              <a:t>g</a:t>
            </a:r>
            <a:r>
              <a:rPr sz="2175" spc="322" baseline="-21072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set: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d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175" spc="15" baseline="-21072" dirty="0">
                <a:latin typeface="Microsoft Sans Serif"/>
                <a:cs typeface="Microsoft Sans Serif"/>
              </a:rPr>
              <a:t>x2-</a:t>
            </a:r>
            <a:r>
              <a:rPr sz="2175" spc="-22" baseline="-21072" dirty="0">
                <a:latin typeface="Microsoft Sans Serif"/>
                <a:cs typeface="Microsoft Sans Serif"/>
              </a:rPr>
              <a:t> </a:t>
            </a:r>
            <a:r>
              <a:rPr sz="2175" spc="7" baseline="-21072" dirty="0">
                <a:latin typeface="Microsoft Sans Serif"/>
                <a:cs typeface="Microsoft Sans Serif"/>
              </a:rPr>
              <a:t>y2</a:t>
            </a:r>
            <a:r>
              <a:rPr sz="2175" spc="322" baseline="-21072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30" dirty="0">
                <a:latin typeface="Microsoft Sans Serif"/>
                <a:cs typeface="Microsoft Sans Serif"/>
              </a:rPr>
              <a:t>d</a:t>
            </a:r>
            <a:r>
              <a:rPr sz="2175" spc="-44" baseline="-21072" dirty="0">
                <a:latin typeface="Microsoft Sans Serif"/>
                <a:cs typeface="Microsoft Sans Serif"/>
              </a:rPr>
              <a:t>z2</a:t>
            </a:r>
            <a:r>
              <a:rPr sz="2175" spc="284" baseline="-21072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orbitals</a:t>
            </a:r>
            <a:endParaRPr sz="2200">
              <a:latin typeface="Microsoft Sans Serif"/>
              <a:cs typeface="Microsoft Sans Serif"/>
            </a:endParaRPr>
          </a:p>
          <a:p>
            <a:pPr marL="396240" indent="-320040">
              <a:lnSpc>
                <a:spcPct val="100000"/>
              </a:lnSpc>
              <a:spcBef>
                <a:spcPts val="165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200" spc="-5" dirty="0">
                <a:latin typeface="Microsoft Sans Serif"/>
                <a:cs typeface="Microsoft Sans Serif"/>
              </a:rPr>
              <a:t>t</a:t>
            </a:r>
            <a:r>
              <a:rPr sz="2175" spc="-7" baseline="-21072" dirty="0">
                <a:latin typeface="Microsoft Sans Serif"/>
                <a:cs typeface="Microsoft Sans Serif"/>
              </a:rPr>
              <a:t>2g</a:t>
            </a:r>
            <a:r>
              <a:rPr sz="2175" spc="322" baseline="-21072" dirty="0">
                <a:latin typeface="Microsoft Sans Serif"/>
                <a:cs typeface="Microsoft Sans Serif"/>
              </a:rPr>
              <a:t> </a:t>
            </a:r>
            <a:r>
              <a:rPr sz="2200" spc="-155" dirty="0">
                <a:latin typeface="Microsoft Sans Serif"/>
                <a:cs typeface="Microsoft Sans Serif"/>
              </a:rPr>
              <a:t>set:</a:t>
            </a:r>
            <a:r>
              <a:rPr sz="2200" spc="30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d</a:t>
            </a:r>
            <a:r>
              <a:rPr sz="2175" spc="-75" baseline="-21072" dirty="0">
                <a:latin typeface="Microsoft Sans Serif"/>
                <a:cs typeface="Microsoft Sans Serif"/>
              </a:rPr>
              <a:t>xy</a:t>
            </a:r>
            <a:r>
              <a:rPr sz="2200" spc="-50" dirty="0">
                <a:latin typeface="Microsoft Sans Serif"/>
                <a:cs typeface="Microsoft Sans Serif"/>
              </a:rPr>
              <a:t>,</a:t>
            </a:r>
            <a:r>
              <a:rPr sz="2200" spc="-20" dirty="0">
                <a:latin typeface="Microsoft Sans Serif"/>
                <a:cs typeface="Microsoft Sans Serif"/>
              </a:rPr>
              <a:t> </a:t>
            </a:r>
            <a:r>
              <a:rPr sz="2200" spc="-25" dirty="0">
                <a:latin typeface="Microsoft Sans Serif"/>
                <a:cs typeface="Microsoft Sans Serif"/>
              </a:rPr>
              <a:t>d</a:t>
            </a:r>
            <a:r>
              <a:rPr sz="2175" spc="-37" baseline="-21072" dirty="0">
                <a:latin typeface="Microsoft Sans Serif"/>
                <a:cs typeface="Microsoft Sans Serif"/>
              </a:rPr>
              <a:t>xz</a:t>
            </a:r>
            <a:r>
              <a:rPr sz="2175" spc="330" baseline="-21072" dirty="0">
                <a:latin typeface="Microsoft Sans Serif"/>
                <a:cs typeface="Microsoft Sans Serif"/>
              </a:rPr>
              <a:t> </a:t>
            </a:r>
            <a:r>
              <a:rPr sz="2200" spc="-90" dirty="0">
                <a:latin typeface="Microsoft Sans Serif"/>
                <a:cs typeface="Microsoft Sans Serif"/>
              </a:rPr>
              <a:t>and</a:t>
            </a:r>
            <a:r>
              <a:rPr sz="2200" spc="-15" dirty="0">
                <a:latin typeface="Microsoft Sans Serif"/>
                <a:cs typeface="Microsoft Sans Serif"/>
              </a:rPr>
              <a:t> </a:t>
            </a:r>
            <a:r>
              <a:rPr sz="2200" spc="-50" dirty="0">
                <a:latin typeface="Microsoft Sans Serif"/>
                <a:cs typeface="Microsoft Sans Serif"/>
              </a:rPr>
              <a:t>d</a:t>
            </a:r>
            <a:r>
              <a:rPr sz="2175" spc="-75" baseline="-21072" dirty="0">
                <a:latin typeface="Microsoft Sans Serif"/>
                <a:cs typeface="Microsoft Sans Serif"/>
              </a:rPr>
              <a:t>yz</a:t>
            </a:r>
            <a:r>
              <a:rPr sz="2175" spc="322" baseline="-21072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orbitals</a:t>
            </a:r>
            <a:endParaRPr sz="2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2600">
              <a:latin typeface="Microsoft Sans Serif"/>
              <a:cs typeface="Microsoft Sans Serif"/>
            </a:endParaRPr>
          </a:p>
          <a:p>
            <a:pPr marL="396240" indent="-320040">
              <a:lnSpc>
                <a:spcPts val="2375"/>
              </a:lnSpc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200" spc="-195" dirty="0">
                <a:latin typeface="Microsoft Sans Serif"/>
                <a:cs typeface="Microsoft Sans Serif"/>
              </a:rPr>
              <a:t>In</a:t>
            </a:r>
            <a:r>
              <a:rPr sz="2200" spc="100" dirty="0">
                <a:latin typeface="Microsoft Sans Serif"/>
                <a:cs typeface="Microsoft Sans Serif"/>
              </a:rPr>
              <a:t> </a:t>
            </a:r>
            <a:r>
              <a:rPr sz="2200" spc="-130" dirty="0">
                <a:latin typeface="Microsoft Sans Serif"/>
                <a:cs typeface="Microsoft Sans Serif"/>
              </a:rPr>
              <a:t>the</a:t>
            </a:r>
            <a:r>
              <a:rPr sz="2200" spc="135" dirty="0">
                <a:latin typeface="Microsoft Sans Serif"/>
                <a:cs typeface="Microsoft Sans Serif"/>
              </a:rPr>
              <a:t> </a:t>
            </a:r>
            <a:r>
              <a:rPr sz="2200" spc="-110" dirty="0">
                <a:latin typeface="Microsoft Sans Serif"/>
                <a:cs typeface="Microsoft Sans Serif"/>
              </a:rPr>
              <a:t>transition</a:t>
            </a:r>
            <a:r>
              <a:rPr sz="2200" spc="125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metal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particles,</a:t>
            </a:r>
            <a:r>
              <a:rPr sz="2200" spc="145" dirty="0">
                <a:latin typeface="Microsoft Sans Serif"/>
                <a:cs typeface="Microsoft Sans Serif"/>
              </a:rPr>
              <a:t> </a:t>
            </a:r>
            <a:r>
              <a:rPr sz="2200" spc="-135" dirty="0">
                <a:latin typeface="Microsoft Sans Serif"/>
                <a:cs typeface="Microsoft Sans Serif"/>
              </a:rPr>
              <a:t>the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150" dirty="0">
                <a:latin typeface="Microsoft Sans Serif"/>
                <a:cs typeface="Microsoft Sans Serif"/>
              </a:rPr>
              <a:t>electrons</a:t>
            </a:r>
            <a:r>
              <a:rPr sz="2200" spc="155" dirty="0">
                <a:latin typeface="Microsoft Sans Serif"/>
                <a:cs typeface="Microsoft Sans Serif"/>
              </a:rPr>
              <a:t> </a:t>
            </a:r>
            <a:r>
              <a:rPr sz="2200" spc="-175" dirty="0">
                <a:latin typeface="Microsoft Sans Serif"/>
                <a:cs typeface="Microsoft Sans Serif"/>
              </a:rPr>
              <a:t>can</a:t>
            </a:r>
            <a:r>
              <a:rPr sz="2200" spc="105" dirty="0">
                <a:latin typeface="Microsoft Sans Serif"/>
                <a:cs typeface="Microsoft Sans Serif"/>
              </a:rPr>
              <a:t> </a:t>
            </a:r>
            <a:r>
              <a:rPr sz="2200" spc="-60" dirty="0">
                <a:latin typeface="Microsoft Sans Serif"/>
                <a:cs typeface="Microsoft Sans Serif"/>
              </a:rPr>
              <a:t>be</a:t>
            </a:r>
            <a:r>
              <a:rPr sz="2200" spc="114" dirty="0">
                <a:latin typeface="Microsoft Sans Serif"/>
                <a:cs typeface="Microsoft Sans Serif"/>
              </a:rPr>
              <a:t> </a:t>
            </a:r>
            <a:r>
              <a:rPr sz="2200" spc="-105" dirty="0">
                <a:latin typeface="Microsoft Sans Serif"/>
                <a:cs typeface="Microsoft Sans Serif"/>
              </a:rPr>
              <a:t>advanced</a:t>
            </a:r>
            <a:r>
              <a:rPr sz="2200" spc="120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from</a:t>
            </a:r>
            <a:endParaRPr sz="2200">
              <a:latin typeface="Microsoft Sans Serif"/>
              <a:cs typeface="Microsoft Sans Serif"/>
            </a:endParaRPr>
          </a:p>
          <a:p>
            <a:pPr marL="396240">
              <a:lnSpc>
                <a:spcPts val="2375"/>
              </a:lnSpc>
            </a:pPr>
            <a:r>
              <a:rPr sz="2200" spc="-170" dirty="0">
                <a:latin typeface="Microsoft Sans Serif"/>
                <a:cs typeface="Microsoft Sans Serif"/>
              </a:rPr>
              <a:t>one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energy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level</a:t>
            </a:r>
            <a:r>
              <a:rPr sz="2200" spc="40" dirty="0">
                <a:latin typeface="Microsoft Sans Serif"/>
                <a:cs typeface="Microsoft Sans Serif"/>
              </a:rPr>
              <a:t> </a:t>
            </a:r>
            <a:r>
              <a:rPr sz="2200" spc="-70" dirty="0">
                <a:latin typeface="Microsoft Sans Serif"/>
                <a:cs typeface="Microsoft Sans Serif"/>
              </a:rPr>
              <a:t>to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114" dirty="0">
                <a:latin typeface="Microsoft Sans Serif"/>
                <a:cs typeface="Microsoft Sans Serif"/>
              </a:rPr>
              <a:t>another</a:t>
            </a:r>
            <a:r>
              <a:rPr sz="2200" spc="25" dirty="0">
                <a:latin typeface="Microsoft Sans Serif"/>
                <a:cs typeface="Microsoft Sans Serif"/>
              </a:rPr>
              <a:t> </a:t>
            </a:r>
            <a:r>
              <a:rPr sz="2200" spc="-95" dirty="0">
                <a:latin typeface="Microsoft Sans Serif"/>
                <a:cs typeface="Microsoft Sans Serif"/>
              </a:rPr>
              <a:t>energy</a:t>
            </a:r>
            <a:r>
              <a:rPr sz="2200" spc="-5" dirty="0">
                <a:latin typeface="Microsoft Sans Serif"/>
                <a:cs typeface="Microsoft Sans Serif"/>
              </a:rPr>
              <a:t> </a:t>
            </a:r>
            <a:r>
              <a:rPr sz="2200" spc="-100" dirty="0">
                <a:latin typeface="Microsoft Sans Serif"/>
                <a:cs typeface="Microsoft Sans Serif"/>
              </a:rPr>
              <a:t>level</a:t>
            </a:r>
            <a:r>
              <a:rPr sz="2200" spc="6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in</a:t>
            </a:r>
            <a:r>
              <a:rPr sz="2200" spc="20" dirty="0">
                <a:latin typeface="Microsoft Sans Serif"/>
                <a:cs typeface="Microsoft Sans Serif"/>
              </a:rPr>
              <a:t> </a:t>
            </a:r>
            <a:r>
              <a:rPr sz="2200" spc="-10" dirty="0">
                <a:latin typeface="Microsoft Sans Serif"/>
                <a:cs typeface="Microsoft Sans Serif"/>
              </a:rPr>
              <a:t>a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120" dirty="0">
                <a:latin typeface="Microsoft Sans Serif"/>
                <a:cs typeface="Microsoft Sans Serif"/>
              </a:rPr>
              <a:t>similar</a:t>
            </a:r>
            <a:r>
              <a:rPr sz="2200" spc="35" dirty="0">
                <a:latin typeface="Microsoft Sans Serif"/>
                <a:cs typeface="Microsoft Sans Serif"/>
              </a:rPr>
              <a:t> </a:t>
            </a:r>
            <a:r>
              <a:rPr sz="2200" spc="-140" dirty="0">
                <a:latin typeface="Microsoft Sans Serif"/>
                <a:cs typeface="Microsoft Sans Serif"/>
              </a:rPr>
              <a:t>d-subshell.</a:t>
            </a:r>
            <a:endParaRPr sz="2200">
              <a:latin typeface="Microsoft Sans Serif"/>
              <a:cs typeface="Microsoft Sans Serif"/>
            </a:endParaRPr>
          </a:p>
          <a:p>
            <a:pPr marL="396240" indent="-32004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200" spc="-260" dirty="0">
                <a:latin typeface="Microsoft Sans Serif"/>
                <a:cs typeface="Microsoft Sans Serif"/>
              </a:rPr>
              <a:t>This</a:t>
            </a:r>
            <a:r>
              <a:rPr sz="2200" spc="45" dirty="0">
                <a:latin typeface="Microsoft Sans Serif"/>
                <a:cs typeface="Microsoft Sans Serif"/>
              </a:rPr>
              <a:t> </a:t>
            </a:r>
            <a:r>
              <a:rPr sz="2200" spc="-185" dirty="0">
                <a:latin typeface="Microsoft Sans Serif"/>
                <a:cs typeface="Microsoft Sans Serif"/>
              </a:rPr>
              <a:t>process</a:t>
            </a:r>
            <a:r>
              <a:rPr sz="2200" spc="5" dirty="0">
                <a:latin typeface="Microsoft Sans Serif"/>
                <a:cs typeface="Microsoft Sans Serif"/>
              </a:rPr>
              <a:t> </a:t>
            </a:r>
            <a:r>
              <a:rPr sz="2200" spc="-195" dirty="0">
                <a:latin typeface="Microsoft Sans Serif"/>
                <a:cs typeface="Microsoft Sans Serif"/>
              </a:rPr>
              <a:t>is</a:t>
            </a:r>
            <a:r>
              <a:rPr sz="2200" spc="50" dirty="0">
                <a:latin typeface="Microsoft Sans Serif"/>
                <a:cs typeface="Microsoft Sans Serif"/>
              </a:rPr>
              <a:t> </a:t>
            </a:r>
            <a:r>
              <a:rPr sz="2200" spc="-75" dirty="0">
                <a:latin typeface="Microsoft Sans Serif"/>
                <a:cs typeface="Microsoft Sans Serif"/>
              </a:rPr>
              <a:t>called</a:t>
            </a:r>
            <a:r>
              <a:rPr sz="2200" spc="15" dirty="0">
                <a:latin typeface="Microsoft Sans Serif"/>
                <a:cs typeface="Microsoft Sans Serif"/>
              </a:rPr>
              <a:t> </a:t>
            </a:r>
            <a:r>
              <a:rPr sz="2200" spc="-85" dirty="0">
                <a:latin typeface="Microsoft Sans Serif"/>
                <a:cs typeface="Microsoft Sans Serif"/>
              </a:rPr>
              <a:t>d-d-transition.</a:t>
            </a:r>
            <a:endParaRPr sz="2200">
              <a:latin typeface="Microsoft Sans Serif"/>
              <a:cs typeface="Microsoft Sans Serif"/>
            </a:endParaRPr>
          </a:p>
          <a:p>
            <a:pPr marL="396240" indent="-320040">
              <a:lnSpc>
                <a:spcPct val="100000"/>
              </a:lnSpc>
              <a:spcBef>
                <a:spcPts val="170"/>
              </a:spcBef>
              <a:buClr>
                <a:srgbClr val="DD8046"/>
              </a:buClr>
              <a:buSzPct val="59090"/>
              <a:buFont typeface="Wingdings"/>
              <a:buChar char=""/>
              <a:tabLst>
                <a:tab pos="395605" algn="l"/>
                <a:tab pos="396240" algn="l"/>
                <a:tab pos="984250" algn="l"/>
                <a:tab pos="1645920" algn="l"/>
                <a:tab pos="2948305" algn="l"/>
                <a:tab pos="3606800" algn="l"/>
                <a:tab pos="4914265" algn="l"/>
                <a:tab pos="6182995" algn="l"/>
                <a:tab pos="7463790" algn="l"/>
              </a:tabLst>
            </a:pPr>
            <a:r>
              <a:rPr sz="2200" spc="-180" dirty="0">
                <a:latin typeface="Microsoft Sans Serif"/>
                <a:cs typeface="Microsoft Sans Serif"/>
              </a:rPr>
              <a:t>By	</a:t>
            </a:r>
            <a:r>
              <a:rPr sz="2200" spc="-170" dirty="0">
                <a:latin typeface="Microsoft Sans Serif"/>
                <a:cs typeface="Microsoft Sans Serif"/>
              </a:rPr>
              <a:t>this	</a:t>
            </a:r>
            <a:r>
              <a:rPr sz="2200" spc="-35" dirty="0">
                <a:latin typeface="Microsoft Sans Serif"/>
                <a:cs typeface="Microsoft Sans Serif"/>
              </a:rPr>
              <a:t>property	</a:t>
            </a:r>
            <a:r>
              <a:rPr sz="2200" spc="-170" dirty="0">
                <a:latin typeface="Microsoft Sans Serif"/>
                <a:cs typeface="Microsoft Sans Serif"/>
              </a:rPr>
              <a:t>just	</a:t>
            </a:r>
            <a:r>
              <a:rPr sz="2200" spc="-110" dirty="0">
                <a:latin typeface="Microsoft Sans Serif"/>
                <a:cs typeface="Microsoft Sans Serif"/>
              </a:rPr>
              <a:t>transition	</a:t>
            </a:r>
            <a:r>
              <a:rPr sz="2200" spc="-175" dirty="0">
                <a:latin typeface="Microsoft Sans Serif"/>
                <a:cs typeface="Microsoft Sans Serif"/>
              </a:rPr>
              <a:t>elements	</a:t>
            </a:r>
            <a:r>
              <a:rPr sz="2200" spc="-120" dirty="0">
                <a:latin typeface="Microsoft Sans Serif"/>
                <a:cs typeface="Microsoft Sans Serif"/>
              </a:rPr>
              <a:t>indicates	</a:t>
            </a:r>
            <a:r>
              <a:rPr sz="2200" spc="-135" dirty="0">
                <a:latin typeface="Microsoft Sans Serif"/>
                <a:cs typeface="Microsoft Sans Serif"/>
              </a:rPr>
              <a:t>color.</a:t>
            </a:r>
            <a:endParaRPr sz="2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12833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15" dirty="0"/>
              <a:t>C</a:t>
            </a:r>
            <a:r>
              <a:rPr sz="3600" spc="-190" dirty="0"/>
              <a:t>ol</a:t>
            </a:r>
            <a:r>
              <a:rPr sz="3600" spc="-254" dirty="0"/>
              <a:t>o</a:t>
            </a:r>
            <a:r>
              <a:rPr sz="3600" spc="-285" dirty="0"/>
              <a:t>ur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1905000"/>
            <a:ext cx="3657600" cy="41910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652264" y="1926412"/>
            <a:ext cx="396049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SzPct val="90000"/>
              <a:buChar char="•"/>
              <a:tabLst>
                <a:tab pos="156210" algn="l"/>
              </a:tabLst>
            </a:pPr>
            <a:r>
              <a:rPr sz="2000" spc="-125" dirty="0">
                <a:latin typeface="Microsoft Sans Serif"/>
                <a:cs typeface="Microsoft Sans Serif"/>
              </a:rPr>
              <a:t>When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110" dirty="0">
                <a:latin typeface="Microsoft Sans Serif"/>
                <a:cs typeface="Microsoft Sans Serif"/>
              </a:rPr>
              <a:t>white</a:t>
            </a:r>
            <a:r>
              <a:rPr sz="2000" spc="-105" dirty="0">
                <a:latin typeface="Microsoft Sans Serif"/>
                <a:cs typeface="Microsoft Sans Serif"/>
              </a:rPr>
              <a:t> </a:t>
            </a:r>
            <a:r>
              <a:rPr sz="2000" spc="-65" dirty="0">
                <a:latin typeface="Microsoft Sans Serif"/>
                <a:cs typeface="Microsoft Sans Serif"/>
              </a:rPr>
              <a:t>light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185" dirty="0">
                <a:latin typeface="Microsoft Sans Serif"/>
                <a:cs typeface="Microsoft Sans Serif"/>
              </a:rPr>
              <a:t>is</a:t>
            </a:r>
            <a:r>
              <a:rPr sz="2000" spc="-180" dirty="0">
                <a:latin typeface="Microsoft Sans Serif"/>
                <a:cs typeface="Microsoft Sans Serif"/>
              </a:rPr>
              <a:t> </a:t>
            </a:r>
            <a:r>
              <a:rPr sz="2000" spc="-114" dirty="0">
                <a:latin typeface="Microsoft Sans Serif"/>
                <a:cs typeface="Microsoft Sans Serif"/>
              </a:rPr>
              <a:t>incident</a:t>
            </a:r>
            <a:r>
              <a:rPr sz="2000" spc="-110" dirty="0">
                <a:latin typeface="Microsoft Sans Serif"/>
                <a:cs typeface="Microsoft Sans Serif"/>
              </a:rPr>
              <a:t> </a:t>
            </a:r>
            <a:r>
              <a:rPr sz="2000" spc="-175" dirty="0">
                <a:latin typeface="Microsoft Sans Serif"/>
                <a:cs typeface="Microsoft Sans Serif"/>
              </a:rPr>
              <a:t>on</a:t>
            </a:r>
            <a:r>
              <a:rPr sz="2000" spc="-17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a </a:t>
            </a:r>
            <a:r>
              <a:rPr sz="2000" spc="-10" dirty="0">
                <a:latin typeface="Microsoft Sans Serif"/>
                <a:cs typeface="Microsoft Sans Serif"/>
              </a:rPr>
              <a:t> </a:t>
            </a:r>
            <a:r>
              <a:rPr sz="2000" spc="-105" dirty="0">
                <a:latin typeface="Microsoft Sans Serif"/>
                <a:cs typeface="Microsoft Sans Serif"/>
              </a:rPr>
              <a:t>transition </a:t>
            </a:r>
            <a:r>
              <a:rPr sz="2000" spc="-100" dirty="0">
                <a:latin typeface="Microsoft Sans Serif"/>
                <a:cs typeface="Microsoft Sans Serif"/>
              </a:rPr>
              <a:t>metal </a:t>
            </a:r>
            <a:r>
              <a:rPr sz="2000" spc="-135" dirty="0">
                <a:latin typeface="Microsoft Sans Serif"/>
                <a:cs typeface="Microsoft Sans Serif"/>
              </a:rPr>
              <a:t>ion, </a:t>
            </a:r>
            <a:r>
              <a:rPr sz="2000" spc="-125" dirty="0">
                <a:latin typeface="Microsoft Sans Serif"/>
                <a:cs typeface="Microsoft Sans Serif"/>
              </a:rPr>
              <a:t>the </a:t>
            </a:r>
            <a:r>
              <a:rPr sz="2000" spc="-114" dirty="0">
                <a:latin typeface="Microsoft Sans Serif"/>
                <a:cs typeface="Microsoft Sans Serif"/>
              </a:rPr>
              <a:t>electron </a:t>
            </a:r>
            <a:r>
              <a:rPr sz="2000" spc="-135" dirty="0">
                <a:latin typeface="Microsoft Sans Serif"/>
                <a:cs typeface="Microsoft Sans Serif"/>
              </a:rPr>
              <a:t>in </a:t>
            </a:r>
            <a:r>
              <a:rPr sz="2000" spc="-125" dirty="0">
                <a:latin typeface="Microsoft Sans Serif"/>
                <a:cs typeface="Microsoft Sans Serif"/>
              </a:rPr>
              <a:t>the 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95" dirty="0">
                <a:latin typeface="Microsoft Sans Serif"/>
                <a:cs typeface="Microsoft Sans Serif"/>
              </a:rPr>
              <a:t>lower</a:t>
            </a:r>
            <a:r>
              <a:rPr sz="2000" spc="-90" dirty="0">
                <a:latin typeface="Microsoft Sans Serif"/>
                <a:cs typeface="Microsoft Sans Serif"/>
              </a:rPr>
              <a:t> energy</a:t>
            </a:r>
            <a:r>
              <a:rPr sz="2000" spc="-85" dirty="0">
                <a:latin typeface="Microsoft Sans Serif"/>
                <a:cs typeface="Microsoft Sans Serif"/>
              </a:rPr>
              <a:t> </a:t>
            </a:r>
            <a:r>
              <a:rPr sz="2000" spc="-30" dirty="0">
                <a:latin typeface="Microsoft Sans Serif"/>
                <a:cs typeface="Microsoft Sans Serif"/>
              </a:rPr>
              <a:t>d-orbital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160" dirty="0">
                <a:latin typeface="Microsoft Sans Serif"/>
                <a:cs typeface="Microsoft Sans Serif"/>
              </a:rPr>
              <a:t>set</a:t>
            </a:r>
            <a:r>
              <a:rPr sz="2000" spc="-155" dirty="0">
                <a:latin typeface="Microsoft Sans Serif"/>
                <a:cs typeface="Microsoft Sans Serif"/>
              </a:rPr>
              <a:t> </a:t>
            </a:r>
            <a:r>
              <a:rPr sz="2000" spc="-120" dirty="0">
                <a:latin typeface="Microsoft Sans Serif"/>
                <a:cs typeface="Microsoft Sans Serif"/>
              </a:rPr>
              <a:t>absorbs </a:t>
            </a:r>
            <a:r>
              <a:rPr sz="2000" spc="-114" dirty="0">
                <a:latin typeface="Microsoft Sans Serif"/>
                <a:cs typeface="Microsoft Sans Serif"/>
              </a:rPr>
              <a:t> </a:t>
            </a:r>
            <a:r>
              <a:rPr sz="2000" spc="-90" dirty="0">
                <a:latin typeface="Microsoft Sans Serif"/>
                <a:cs typeface="Microsoft Sans Serif"/>
              </a:rPr>
              <a:t>certain</a:t>
            </a:r>
            <a:r>
              <a:rPr sz="2000" spc="-85" dirty="0">
                <a:latin typeface="Microsoft Sans Serif"/>
                <a:cs typeface="Microsoft Sans Serif"/>
              </a:rPr>
              <a:t> radiations</a:t>
            </a:r>
            <a:r>
              <a:rPr sz="2000" spc="-80" dirty="0">
                <a:latin typeface="Microsoft Sans Serif"/>
                <a:cs typeface="Microsoft Sans Serif"/>
              </a:rPr>
              <a:t> </a:t>
            </a:r>
            <a:r>
              <a:rPr sz="2000" spc="-95" dirty="0">
                <a:latin typeface="Microsoft Sans Serif"/>
                <a:cs typeface="Microsoft Sans Serif"/>
              </a:rPr>
              <a:t>and</a:t>
            </a:r>
            <a:r>
              <a:rPr sz="2000" spc="340" dirty="0">
                <a:latin typeface="Microsoft Sans Serif"/>
                <a:cs typeface="Microsoft Sans Serif"/>
              </a:rPr>
              <a:t> </a:t>
            </a:r>
            <a:r>
              <a:rPr sz="2000" spc="-140" dirty="0">
                <a:latin typeface="Microsoft Sans Serif"/>
                <a:cs typeface="Microsoft Sans Serif"/>
              </a:rPr>
              <a:t>gets</a:t>
            </a:r>
            <a:r>
              <a:rPr sz="2000" spc="250" dirty="0">
                <a:latin typeface="Microsoft Sans Serif"/>
                <a:cs typeface="Microsoft Sans Serif"/>
              </a:rPr>
              <a:t> </a:t>
            </a:r>
            <a:r>
              <a:rPr sz="2000" spc="-100" dirty="0">
                <a:latin typeface="Microsoft Sans Serif"/>
                <a:cs typeface="Microsoft Sans Serif"/>
              </a:rPr>
              <a:t>promoted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35" dirty="0">
                <a:latin typeface="Microsoft Sans Serif"/>
                <a:cs typeface="Microsoft Sans Serif"/>
              </a:rPr>
              <a:t>t</a:t>
            </a:r>
            <a:r>
              <a:rPr sz="2000" spc="-90" dirty="0">
                <a:latin typeface="Microsoft Sans Serif"/>
                <a:cs typeface="Microsoft Sans Serif"/>
              </a:rPr>
              <a:t>o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a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spc="-15" dirty="0">
                <a:latin typeface="Microsoft Sans Serif"/>
                <a:cs typeface="Microsoft Sans Serif"/>
              </a:rPr>
              <a:t>d</a:t>
            </a:r>
            <a:r>
              <a:rPr sz="2000" dirty="0">
                <a:latin typeface="Microsoft Sans Serif"/>
                <a:cs typeface="Microsoft Sans Serif"/>
              </a:rPr>
              <a:t>-</a:t>
            </a:r>
            <a:r>
              <a:rPr sz="2000" spc="-114" dirty="0">
                <a:latin typeface="Microsoft Sans Serif"/>
                <a:cs typeface="Microsoft Sans Serif"/>
              </a:rPr>
              <a:t>o</a:t>
            </a:r>
            <a:r>
              <a:rPr sz="2000" dirty="0">
                <a:latin typeface="Microsoft Sans Serif"/>
                <a:cs typeface="Microsoft Sans Serif"/>
              </a:rPr>
              <a:t>r</a:t>
            </a:r>
            <a:r>
              <a:rPr sz="2000" spc="-20" dirty="0">
                <a:latin typeface="Microsoft Sans Serif"/>
                <a:cs typeface="Microsoft Sans Serif"/>
              </a:rPr>
              <a:t>bi</a:t>
            </a:r>
            <a:r>
              <a:rPr sz="2000" spc="-10" dirty="0">
                <a:latin typeface="Microsoft Sans Serif"/>
                <a:cs typeface="Microsoft Sans Serif"/>
              </a:rPr>
              <a:t>t</a:t>
            </a:r>
            <a:r>
              <a:rPr sz="2000" spc="-20" dirty="0">
                <a:latin typeface="Microsoft Sans Serif"/>
                <a:cs typeface="Microsoft Sans Serif"/>
              </a:rPr>
              <a:t>al</a:t>
            </a:r>
            <a:r>
              <a:rPr sz="2000" spc="-25" dirty="0">
                <a:latin typeface="Microsoft Sans Serif"/>
                <a:cs typeface="Microsoft Sans Serif"/>
              </a:rPr>
              <a:t> </a:t>
            </a:r>
            <a:r>
              <a:rPr sz="2000" spc="-335" dirty="0">
                <a:latin typeface="Microsoft Sans Serif"/>
                <a:cs typeface="Microsoft Sans Serif"/>
              </a:rPr>
              <a:t>s</a:t>
            </a:r>
            <a:r>
              <a:rPr sz="2000" spc="-114" dirty="0">
                <a:latin typeface="Microsoft Sans Serif"/>
                <a:cs typeface="Microsoft Sans Serif"/>
              </a:rPr>
              <a:t>e</a:t>
            </a:r>
            <a:r>
              <a:rPr sz="2000" spc="-20" dirty="0">
                <a:latin typeface="Microsoft Sans Serif"/>
                <a:cs typeface="Microsoft Sans Serif"/>
              </a:rPr>
              <a:t>t</a:t>
            </a:r>
            <a:r>
              <a:rPr sz="2000" spc="-15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o</a:t>
            </a:r>
            <a:r>
              <a:rPr sz="2000" spc="-5" dirty="0">
                <a:latin typeface="Microsoft Sans Serif"/>
                <a:cs typeface="Microsoft Sans Serif"/>
              </a:rPr>
              <a:t>f</a:t>
            </a:r>
            <a:r>
              <a:rPr sz="2000" spc="75" dirty="0">
                <a:latin typeface="Microsoft Sans Serif"/>
                <a:cs typeface="Microsoft Sans Serif"/>
              </a:rPr>
              <a:t> </a:t>
            </a:r>
            <a:r>
              <a:rPr sz="2000" spc="-250" dirty="0">
                <a:latin typeface="Microsoft Sans Serif"/>
                <a:cs typeface="Microsoft Sans Serif"/>
              </a:rPr>
              <a:t>h</a:t>
            </a:r>
            <a:r>
              <a:rPr sz="2000" spc="-85" dirty="0">
                <a:latin typeface="Microsoft Sans Serif"/>
                <a:cs typeface="Microsoft Sans Serif"/>
              </a:rPr>
              <a:t>ig</a:t>
            </a:r>
            <a:r>
              <a:rPr sz="2000" spc="-130" dirty="0">
                <a:latin typeface="Microsoft Sans Serif"/>
                <a:cs typeface="Microsoft Sans Serif"/>
              </a:rPr>
              <a:t>h</a:t>
            </a:r>
            <a:r>
              <a:rPr sz="2000" spc="-114" dirty="0">
                <a:latin typeface="Microsoft Sans Serif"/>
                <a:cs typeface="Microsoft Sans Serif"/>
              </a:rPr>
              <a:t>e</a:t>
            </a:r>
            <a:r>
              <a:rPr sz="2000" spc="-5" dirty="0">
                <a:latin typeface="Microsoft Sans Serif"/>
                <a:cs typeface="Microsoft Sans Serif"/>
              </a:rPr>
              <a:t>r</a:t>
            </a:r>
            <a:r>
              <a:rPr sz="2000" spc="30" dirty="0">
                <a:latin typeface="Microsoft Sans Serif"/>
                <a:cs typeface="Microsoft Sans Serif"/>
              </a:rPr>
              <a:t> </a:t>
            </a:r>
            <a:r>
              <a:rPr sz="2000" spc="-110" dirty="0">
                <a:latin typeface="Microsoft Sans Serif"/>
                <a:cs typeface="Microsoft Sans Serif"/>
              </a:rPr>
              <a:t>e</a:t>
            </a:r>
            <a:r>
              <a:rPr sz="2000" spc="-250" dirty="0">
                <a:latin typeface="Microsoft Sans Serif"/>
                <a:cs typeface="Microsoft Sans Serif"/>
              </a:rPr>
              <a:t>n</a:t>
            </a:r>
            <a:r>
              <a:rPr sz="2000" spc="-110" dirty="0">
                <a:latin typeface="Microsoft Sans Serif"/>
                <a:cs typeface="Microsoft Sans Serif"/>
              </a:rPr>
              <a:t>e</a:t>
            </a:r>
            <a:r>
              <a:rPr sz="2000" dirty="0">
                <a:latin typeface="Microsoft Sans Serif"/>
                <a:cs typeface="Microsoft Sans Serif"/>
              </a:rPr>
              <a:t>r</a:t>
            </a:r>
            <a:r>
              <a:rPr sz="2000" spc="-60" dirty="0">
                <a:latin typeface="Microsoft Sans Serif"/>
                <a:cs typeface="Microsoft Sans Serif"/>
              </a:rPr>
              <a:t>g</a:t>
            </a:r>
            <a:r>
              <a:rPr sz="2000" spc="-120" dirty="0">
                <a:latin typeface="Microsoft Sans Serif"/>
                <a:cs typeface="Microsoft Sans Serif"/>
              </a:rPr>
              <a:t>y.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2100">
              <a:latin typeface="Microsoft Sans Serif"/>
              <a:cs typeface="Microsoft Sans Serif"/>
            </a:endParaRPr>
          </a:p>
          <a:p>
            <a:pPr marL="170815" indent="-158750" algn="just">
              <a:lnSpc>
                <a:spcPct val="100000"/>
              </a:lnSpc>
              <a:spcBef>
                <a:spcPts val="5"/>
              </a:spcBef>
              <a:buChar char="•"/>
              <a:tabLst>
                <a:tab pos="171450" algn="l"/>
              </a:tabLst>
            </a:pPr>
            <a:r>
              <a:rPr sz="2000" spc="-245" dirty="0">
                <a:latin typeface="Microsoft Sans Serif"/>
                <a:cs typeface="Microsoft Sans Serif"/>
              </a:rPr>
              <a:t>The</a:t>
            </a:r>
            <a:r>
              <a:rPr sz="2000" spc="400" dirty="0">
                <a:latin typeface="Microsoft Sans Serif"/>
                <a:cs typeface="Microsoft Sans Serif"/>
              </a:rPr>
              <a:t> </a:t>
            </a:r>
            <a:r>
              <a:rPr sz="2000" spc="-105" dirty="0">
                <a:latin typeface="Microsoft Sans Serif"/>
                <a:cs typeface="Microsoft Sans Serif"/>
              </a:rPr>
              <a:t>transmitted</a:t>
            </a:r>
            <a:r>
              <a:rPr sz="2000" spc="405" dirty="0">
                <a:latin typeface="Microsoft Sans Serif"/>
                <a:cs typeface="Microsoft Sans Serif"/>
              </a:rPr>
              <a:t> </a:t>
            </a:r>
            <a:r>
              <a:rPr sz="2000" spc="-55" dirty="0">
                <a:latin typeface="Microsoft Sans Serif"/>
                <a:cs typeface="Microsoft Sans Serif"/>
              </a:rPr>
              <a:t>radiation</a:t>
            </a:r>
            <a:r>
              <a:rPr sz="2000" spc="395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devoid</a:t>
            </a:r>
            <a:r>
              <a:rPr sz="2000" spc="395" dirty="0">
                <a:latin typeface="Microsoft Sans Serif"/>
                <a:cs typeface="Microsoft Sans Serif"/>
              </a:rPr>
              <a:t> </a:t>
            </a:r>
            <a:r>
              <a:rPr sz="2000" spc="5" dirty="0">
                <a:latin typeface="Microsoft Sans Serif"/>
                <a:cs typeface="Microsoft Sans Serif"/>
              </a:rPr>
              <a:t>of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39610" y="4061586"/>
            <a:ext cx="207010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2075" marR="5080" indent="-80010">
              <a:lnSpc>
                <a:spcPct val="100000"/>
              </a:lnSpc>
              <a:spcBef>
                <a:spcPts val="90"/>
              </a:spcBef>
              <a:tabLst>
                <a:tab pos="1113155" algn="l"/>
                <a:tab pos="1311275" algn="l"/>
                <a:tab pos="1750060" algn="l"/>
              </a:tabLst>
            </a:pPr>
            <a:r>
              <a:rPr sz="2000" spc="-20" dirty="0">
                <a:latin typeface="Microsoft Sans Serif"/>
                <a:cs typeface="Microsoft Sans Serif"/>
              </a:rPr>
              <a:t>r</a:t>
            </a:r>
            <a:r>
              <a:rPr sz="2000" spc="-15" dirty="0">
                <a:latin typeface="Microsoft Sans Serif"/>
                <a:cs typeface="Microsoft Sans Serif"/>
              </a:rPr>
              <a:t>adi</a:t>
            </a:r>
            <a:r>
              <a:rPr sz="2000" spc="-50" dirty="0">
                <a:latin typeface="Microsoft Sans Serif"/>
                <a:cs typeface="Microsoft Sans Serif"/>
              </a:rPr>
              <a:t>a</a:t>
            </a:r>
            <a:r>
              <a:rPr sz="2000" spc="-10" dirty="0">
                <a:latin typeface="Microsoft Sans Serif"/>
                <a:cs typeface="Microsoft Sans Serif"/>
              </a:rPr>
              <a:t>t</a:t>
            </a:r>
            <a:r>
              <a:rPr sz="2000" spc="-45" dirty="0">
                <a:latin typeface="Microsoft Sans Serif"/>
                <a:cs typeface="Microsoft Sans Serif"/>
              </a:rPr>
              <a:t>i</a:t>
            </a:r>
            <a:r>
              <a:rPr sz="2000" spc="-95" dirty="0">
                <a:latin typeface="Microsoft Sans Serif"/>
                <a:cs typeface="Microsoft Sans Serif"/>
              </a:rPr>
              <a:t>o</a:t>
            </a:r>
            <a:r>
              <a:rPr sz="2000" spc="-250" dirty="0">
                <a:latin typeface="Microsoft Sans Serif"/>
                <a:cs typeface="Microsoft Sans Serif"/>
              </a:rPr>
              <a:t>n</a:t>
            </a:r>
            <a:r>
              <a:rPr sz="2000" spc="-340" dirty="0">
                <a:latin typeface="Microsoft Sans Serif"/>
                <a:cs typeface="Microsoft Sans Serif"/>
              </a:rPr>
              <a:t>s</a:t>
            </a:r>
            <a:r>
              <a:rPr sz="2000" dirty="0">
                <a:latin typeface="Microsoft Sans Serif"/>
                <a:cs typeface="Microsoft Sans Serif"/>
              </a:rPr>
              <a:t>		</a:t>
            </a:r>
            <a:r>
              <a:rPr sz="2000" spc="-120" dirty="0">
                <a:latin typeface="Microsoft Sans Serif"/>
                <a:cs typeface="Microsoft Sans Serif"/>
              </a:rPr>
              <a:t>i</a:t>
            </a:r>
            <a:r>
              <a:rPr sz="2000" spc="-245" dirty="0">
                <a:latin typeface="Microsoft Sans Serif"/>
                <a:cs typeface="Microsoft Sans Serif"/>
              </a:rPr>
              <a:t>s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t</a:t>
            </a:r>
            <a:r>
              <a:rPr sz="2000" spc="-250" dirty="0">
                <a:latin typeface="Microsoft Sans Serif"/>
                <a:cs typeface="Microsoft Sans Serif"/>
              </a:rPr>
              <a:t>h</a:t>
            </a:r>
            <a:r>
              <a:rPr sz="2000" spc="-80" dirty="0">
                <a:latin typeface="Microsoft Sans Serif"/>
                <a:cs typeface="Microsoft Sans Serif"/>
              </a:rPr>
              <a:t>e  </a:t>
            </a:r>
            <a:r>
              <a:rPr sz="2000" spc="-170" dirty="0">
                <a:latin typeface="Microsoft Sans Serif"/>
                <a:cs typeface="Microsoft Sans Serif"/>
              </a:rPr>
              <a:t>c</a:t>
            </a:r>
            <a:r>
              <a:rPr sz="2000" spc="-175" dirty="0">
                <a:latin typeface="Microsoft Sans Serif"/>
                <a:cs typeface="Microsoft Sans Serif"/>
              </a:rPr>
              <a:t>o</a:t>
            </a:r>
            <a:r>
              <a:rPr sz="2000" spc="-45" dirty="0">
                <a:latin typeface="Microsoft Sans Serif"/>
                <a:cs typeface="Microsoft Sans Serif"/>
              </a:rPr>
              <a:t>l</a:t>
            </a:r>
            <a:r>
              <a:rPr sz="2000" spc="-95" dirty="0">
                <a:latin typeface="Microsoft Sans Serif"/>
                <a:cs typeface="Microsoft Sans Serif"/>
              </a:rPr>
              <a:t>o</a:t>
            </a:r>
            <a:r>
              <a:rPr sz="2000" spc="-250" dirty="0">
                <a:latin typeface="Microsoft Sans Serif"/>
                <a:cs typeface="Microsoft Sans Serif"/>
              </a:rPr>
              <a:t>u</a:t>
            </a:r>
            <a:r>
              <a:rPr sz="2000" spc="-5" dirty="0">
                <a:latin typeface="Microsoft Sans Serif"/>
                <a:cs typeface="Microsoft Sans Serif"/>
              </a:rPr>
              <a:t>r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25" dirty="0">
                <a:latin typeface="Microsoft Sans Serif"/>
                <a:cs typeface="Microsoft Sans Serif"/>
              </a:rPr>
              <a:t>o</a:t>
            </a:r>
            <a:r>
              <a:rPr sz="2000" spc="-5" dirty="0">
                <a:latin typeface="Microsoft Sans Serif"/>
                <a:cs typeface="Microsoft Sans Serif"/>
              </a:rPr>
              <a:t>f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t</a:t>
            </a:r>
            <a:r>
              <a:rPr sz="2000" spc="-250" dirty="0">
                <a:latin typeface="Microsoft Sans Serif"/>
                <a:cs typeface="Microsoft Sans Serif"/>
              </a:rPr>
              <a:t>h</a:t>
            </a:r>
            <a:r>
              <a:rPr sz="2000" spc="-120" dirty="0">
                <a:latin typeface="Microsoft Sans Serif"/>
                <a:cs typeface="Microsoft Sans Serif"/>
              </a:rPr>
              <a:t>e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2264" y="4061586"/>
            <a:ext cx="1612265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000" spc="-125" dirty="0">
                <a:latin typeface="Microsoft Sans Serif"/>
                <a:cs typeface="Microsoft Sans Serif"/>
              </a:rPr>
              <a:t>the</a:t>
            </a:r>
            <a:r>
              <a:rPr sz="2000" spc="-120" dirty="0">
                <a:latin typeface="Microsoft Sans Serif"/>
                <a:cs typeface="Microsoft Sans Serif"/>
              </a:rPr>
              <a:t> </a:t>
            </a:r>
            <a:r>
              <a:rPr sz="2000" spc="-80" dirty="0">
                <a:latin typeface="Microsoft Sans Serif"/>
                <a:cs typeface="Microsoft Sans Serif"/>
              </a:rPr>
              <a:t>absorbed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120" dirty="0">
                <a:latin typeface="Microsoft Sans Serif"/>
                <a:cs typeface="Microsoft Sans Serif"/>
              </a:rPr>
              <a:t>complementary </a:t>
            </a:r>
            <a:r>
              <a:rPr sz="2000" spc="-520" dirty="0">
                <a:latin typeface="Microsoft Sans Serif"/>
                <a:cs typeface="Microsoft Sans Serif"/>
              </a:rPr>
              <a:t> </a:t>
            </a:r>
            <a:r>
              <a:rPr sz="2000" spc="-75" dirty="0">
                <a:latin typeface="Microsoft Sans Serif"/>
                <a:cs typeface="Microsoft Sans Serif"/>
              </a:rPr>
              <a:t>absorbed</a:t>
            </a:r>
            <a:r>
              <a:rPr sz="2000" spc="-60" dirty="0">
                <a:latin typeface="Microsoft Sans Serif"/>
                <a:cs typeface="Microsoft Sans Serif"/>
              </a:rPr>
              <a:t> </a:t>
            </a:r>
            <a:r>
              <a:rPr sz="2000" spc="-75" dirty="0">
                <a:latin typeface="Microsoft Sans Serif"/>
                <a:cs typeface="Microsoft Sans Serif"/>
              </a:rPr>
              <a:t>light.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2264" y="5280736"/>
            <a:ext cx="39573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0815" indent="-158750">
              <a:lnSpc>
                <a:spcPct val="100000"/>
              </a:lnSpc>
              <a:spcBef>
                <a:spcPts val="95"/>
              </a:spcBef>
              <a:buChar char="•"/>
              <a:tabLst>
                <a:tab pos="171450" algn="l"/>
                <a:tab pos="734695" algn="l"/>
                <a:tab pos="2487930" algn="l"/>
                <a:tab pos="3293110" algn="l"/>
                <a:tab pos="3637915" algn="l"/>
              </a:tabLst>
            </a:pPr>
            <a:r>
              <a:rPr sz="2000" spc="-360" dirty="0">
                <a:latin typeface="Microsoft Sans Serif"/>
                <a:cs typeface="Microsoft Sans Serif"/>
              </a:rPr>
              <a:t>T</a:t>
            </a:r>
            <a:r>
              <a:rPr sz="2000" spc="-250" dirty="0">
                <a:latin typeface="Microsoft Sans Serif"/>
                <a:cs typeface="Microsoft Sans Serif"/>
              </a:rPr>
              <a:t>h</a:t>
            </a:r>
            <a:r>
              <a:rPr sz="2000" spc="-120" dirty="0">
                <a:latin typeface="Microsoft Sans Serif"/>
                <a:cs typeface="Microsoft Sans Serif"/>
              </a:rPr>
              <a:t>i</a:t>
            </a:r>
            <a:r>
              <a:rPr sz="2000" spc="-245" dirty="0">
                <a:latin typeface="Microsoft Sans Serif"/>
                <a:cs typeface="Microsoft Sans Serif"/>
              </a:rPr>
              <a:t>s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65" dirty="0">
                <a:latin typeface="Microsoft Sans Serif"/>
                <a:cs typeface="Microsoft Sans Serif"/>
              </a:rPr>
              <a:t>c</a:t>
            </a:r>
            <a:r>
              <a:rPr sz="2000" spc="-180" dirty="0">
                <a:latin typeface="Microsoft Sans Serif"/>
                <a:cs typeface="Microsoft Sans Serif"/>
              </a:rPr>
              <a:t>o</a:t>
            </a:r>
            <a:r>
              <a:rPr sz="2000" spc="-350" dirty="0">
                <a:latin typeface="Microsoft Sans Serif"/>
                <a:cs typeface="Microsoft Sans Serif"/>
              </a:rPr>
              <a:t>m</a:t>
            </a:r>
            <a:r>
              <a:rPr sz="2000" spc="-45" dirty="0">
                <a:latin typeface="Microsoft Sans Serif"/>
                <a:cs typeface="Microsoft Sans Serif"/>
              </a:rPr>
              <a:t>pl</a:t>
            </a:r>
            <a:r>
              <a:rPr sz="2000" spc="-35" dirty="0">
                <a:latin typeface="Microsoft Sans Serif"/>
                <a:cs typeface="Microsoft Sans Serif"/>
              </a:rPr>
              <a:t>e</a:t>
            </a:r>
            <a:r>
              <a:rPr sz="2000" spc="-350" dirty="0">
                <a:latin typeface="Microsoft Sans Serif"/>
                <a:cs typeface="Microsoft Sans Serif"/>
              </a:rPr>
              <a:t>m</a:t>
            </a:r>
            <a:r>
              <a:rPr sz="2000" spc="-114" dirty="0">
                <a:latin typeface="Microsoft Sans Serif"/>
                <a:cs typeface="Microsoft Sans Serif"/>
              </a:rPr>
              <a:t>e</a:t>
            </a:r>
            <a:r>
              <a:rPr sz="2000" spc="-250" dirty="0">
                <a:latin typeface="Microsoft Sans Serif"/>
                <a:cs typeface="Microsoft Sans Serif"/>
              </a:rPr>
              <a:t>n</a:t>
            </a:r>
            <a:r>
              <a:rPr sz="2000" spc="-10" dirty="0">
                <a:latin typeface="Microsoft Sans Serif"/>
                <a:cs typeface="Microsoft Sans Serif"/>
              </a:rPr>
              <a:t>ta</a:t>
            </a:r>
            <a:r>
              <a:rPr sz="2000" spc="-5" dirty="0">
                <a:latin typeface="Microsoft Sans Serif"/>
                <a:cs typeface="Microsoft Sans Serif"/>
              </a:rPr>
              <a:t>ry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65" dirty="0">
                <a:latin typeface="Microsoft Sans Serif"/>
                <a:cs typeface="Microsoft Sans Serif"/>
              </a:rPr>
              <a:t>c</a:t>
            </a:r>
            <a:r>
              <a:rPr sz="2000" spc="-180" dirty="0">
                <a:latin typeface="Microsoft Sans Serif"/>
                <a:cs typeface="Microsoft Sans Serif"/>
              </a:rPr>
              <a:t>o</a:t>
            </a:r>
            <a:r>
              <a:rPr sz="2000" spc="-45" dirty="0">
                <a:latin typeface="Microsoft Sans Serif"/>
                <a:cs typeface="Microsoft Sans Serif"/>
              </a:rPr>
              <a:t>l</a:t>
            </a:r>
            <a:r>
              <a:rPr sz="2000" spc="-95" dirty="0">
                <a:latin typeface="Microsoft Sans Serif"/>
                <a:cs typeface="Microsoft Sans Serif"/>
              </a:rPr>
              <a:t>o</a:t>
            </a:r>
            <a:r>
              <a:rPr sz="2000" spc="-250" dirty="0">
                <a:latin typeface="Microsoft Sans Serif"/>
                <a:cs typeface="Microsoft Sans Serif"/>
              </a:rPr>
              <a:t>u</a:t>
            </a:r>
            <a:r>
              <a:rPr sz="2000" spc="-5" dirty="0">
                <a:latin typeface="Microsoft Sans Serif"/>
                <a:cs typeface="Microsoft Sans Serif"/>
              </a:rPr>
              <a:t>r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25" dirty="0">
                <a:latin typeface="Microsoft Sans Serif"/>
                <a:cs typeface="Microsoft Sans Serif"/>
              </a:rPr>
              <a:t>i</a:t>
            </a:r>
            <a:r>
              <a:rPr sz="2000" spc="-245" dirty="0">
                <a:latin typeface="Microsoft Sans Serif"/>
                <a:cs typeface="Microsoft Sans Serif"/>
              </a:rPr>
              <a:t>s</a:t>
            </a:r>
            <a:r>
              <a:rPr sz="2000" dirty="0">
                <a:latin typeface="Microsoft Sans Serif"/>
                <a:cs typeface="Microsoft Sans Serif"/>
              </a:rPr>
              <a:t>	</a:t>
            </a:r>
            <a:r>
              <a:rPr sz="2000" spc="-10" dirty="0">
                <a:latin typeface="Microsoft Sans Serif"/>
                <a:cs typeface="Microsoft Sans Serif"/>
              </a:rPr>
              <a:t>t</a:t>
            </a:r>
            <a:r>
              <a:rPr sz="2000" spc="-250" dirty="0">
                <a:latin typeface="Microsoft Sans Serif"/>
                <a:cs typeface="Microsoft Sans Serif"/>
              </a:rPr>
              <a:t>h</a:t>
            </a:r>
            <a:r>
              <a:rPr sz="2000" spc="-120" dirty="0">
                <a:latin typeface="Microsoft Sans Serif"/>
                <a:cs typeface="Microsoft Sans Serif"/>
              </a:rPr>
              <a:t>e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2000" spc="-125" dirty="0">
                <a:latin typeface="Microsoft Sans Serif"/>
                <a:cs typeface="Microsoft Sans Serif"/>
              </a:rPr>
              <a:t>colour</a:t>
            </a:r>
            <a:r>
              <a:rPr sz="2000" spc="20" dirty="0">
                <a:latin typeface="Microsoft Sans Serif"/>
                <a:cs typeface="Microsoft Sans Serif"/>
              </a:rPr>
              <a:t> </a:t>
            </a:r>
            <a:r>
              <a:rPr sz="2000" dirty="0">
                <a:latin typeface="Microsoft Sans Serif"/>
                <a:cs typeface="Microsoft Sans Serif"/>
              </a:rPr>
              <a:t>of</a:t>
            </a:r>
            <a:r>
              <a:rPr sz="2000" spc="65" dirty="0">
                <a:latin typeface="Microsoft Sans Serif"/>
                <a:cs typeface="Microsoft Sans Serif"/>
              </a:rPr>
              <a:t> </a:t>
            </a:r>
            <a:r>
              <a:rPr sz="2000" spc="-125" dirty="0">
                <a:latin typeface="Microsoft Sans Serif"/>
                <a:cs typeface="Microsoft Sans Serif"/>
              </a:rPr>
              <a:t>the</a:t>
            </a:r>
            <a:r>
              <a:rPr sz="2000" spc="5" dirty="0">
                <a:latin typeface="Microsoft Sans Serif"/>
                <a:cs typeface="Microsoft Sans Serif"/>
              </a:rPr>
              <a:t> </a:t>
            </a:r>
            <a:r>
              <a:rPr sz="2000" spc="-170" dirty="0">
                <a:latin typeface="Microsoft Sans Serif"/>
                <a:cs typeface="Microsoft Sans Serif"/>
              </a:rPr>
              <a:t>substance.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76453"/>
            <a:ext cx="693991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pc="-110" dirty="0"/>
              <a:t>Oxi</a:t>
            </a:r>
            <a:r>
              <a:rPr spc="-135" dirty="0"/>
              <a:t>d</a:t>
            </a:r>
            <a:r>
              <a:rPr spc="-25" dirty="0"/>
              <a:t>a</a:t>
            </a:r>
            <a:r>
              <a:rPr spc="-220" dirty="0"/>
              <a:t>t</a:t>
            </a:r>
            <a:r>
              <a:rPr spc="-65" dirty="0"/>
              <a:t>i</a:t>
            </a:r>
            <a:r>
              <a:rPr spc="-220" dirty="0"/>
              <a:t>on</a:t>
            </a:r>
            <a:r>
              <a:rPr spc="-40" dirty="0"/>
              <a:t> </a:t>
            </a:r>
            <a:r>
              <a:rPr spc="-355" dirty="0"/>
              <a:t>s</a:t>
            </a:r>
            <a:r>
              <a:rPr spc="-225" dirty="0"/>
              <a:t>t</a:t>
            </a:r>
            <a:r>
              <a:rPr spc="-25" dirty="0"/>
              <a:t>a</a:t>
            </a:r>
            <a:r>
              <a:rPr spc="-220" dirty="0"/>
              <a:t>t</a:t>
            </a:r>
            <a:r>
              <a:rPr spc="-285" dirty="0"/>
              <a:t>es</a:t>
            </a:r>
            <a:r>
              <a:rPr spc="-35" dirty="0"/>
              <a:t> </a:t>
            </a:r>
            <a:r>
              <a:rPr spc="-235" dirty="0"/>
              <a:t>o</a:t>
            </a:r>
            <a:r>
              <a:rPr spc="-55" dirty="0"/>
              <a:t>f</a:t>
            </a:r>
            <a:r>
              <a:rPr spc="165" dirty="0"/>
              <a:t> </a:t>
            </a:r>
            <a:r>
              <a:rPr spc="-280" dirty="0"/>
              <a:t>me</a:t>
            </a:r>
            <a:r>
              <a:rPr spc="-145" dirty="0"/>
              <a:t>t</a:t>
            </a:r>
            <a:r>
              <a:rPr spc="-65" dirty="0"/>
              <a:t>al i</a:t>
            </a:r>
            <a:r>
              <a:rPr spc="-220" dirty="0"/>
              <a:t>o</a:t>
            </a:r>
            <a:r>
              <a:rPr spc="-229" dirty="0"/>
              <a:t>n</a:t>
            </a:r>
            <a:r>
              <a:rPr spc="-360" dirty="0"/>
              <a:t>s</a:t>
            </a:r>
            <a:r>
              <a:rPr spc="-15" dirty="0"/>
              <a:t> </a:t>
            </a:r>
            <a:r>
              <a:rPr spc="-175" dirty="0"/>
              <a:t>and</a:t>
            </a:r>
            <a:r>
              <a:rPr spc="-65" dirty="0"/>
              <a:t> </a:t>
            </a:r>
            <a:r>
              <a:rPr spc="-220" dirty="0"/>
              <a:t>t</a:t>
            </a:r>
            <a:r>
              <a:rPr spc="-195" dirty="0"/>
              <a:t>he</a:t>
            </a:r>
            <a:r>
              <a:rPr spc="-114" dirty="0"/>
              <a:t>i</a:t>
            </a:r>
            <a:r>
              <a:rPr spc="-210" dirty="0"/>
              <a:t>r</a:t>
            </a:r>
            <a:r>
              <a:rPr spc="5" dirty="0"/>
              <a:t> </a:t>
            </a:r>
            <a:r>
              <a:rPr spc="-310" dirty="0"/>
              <a:t>c</a:t>
            </a:r>
            <a:r>
              <a:rPr spc="-355" dirty="0"/>
              <a:t>o</a:t>
            </a:r>
            <a:r>
              <a:rPr spc="-65" dirty="0"/>
              <a:t>l</a:t>
            </a:r>
            <a:r>
              <a:rPr spc="-220" dirty="0"/>
              <a:t>o</a:t>
            </a:r>
            <a:r>
              <a:rPr spc="-229" dirty="0"/>
              <a:t>u</a:t>
            </a:r>
            <a:r>
              <a:rPr spc="-210" dirty="0"/>
              <a:t>r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08050" y="1974850"/>
          <a:ext cx="7391400" cy="4143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14600"/>
                <a:gridCol w="4876800"/>
              </a:tblGrid>
              <a:tr h="822960">
                <a:tc>
                  <a:txBody>
                    <a:bodyPr/>
                    <a:lstStyle/>
                    <a:p>
                      <a:pPr marL="91440" marR="40386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24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2400" b="1" spc="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un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ai</a:t>
                      </a:r>
                      <a:r>
                        <a:rPr sz="2400" b="1" spc="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ed  </a:t>
                      </a:r>
                      <a:r>
                        <a:rPr sz="2400" b="1" spc="-2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electrons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556895">
                        <a:lnSpc>
                          <a:spcPct val="100000"/>
                        </a:lnSpc>
                        <a:spcBef>
                          <a:spcPts val="225"/>
                        </a:spcBef>
                        <a:tabLst>
                          <a:tab pos="2976880" algn="l"/>
                        </a:tabLst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Oxid</a:t>
                      </a:r>
                      <a:r>
                        <a:rPr sz="2400" b="1" spc="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tion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2400" b="1" spc="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te</a:t>
                      </a:r>
                      <a:r>
                        <a:rPr sz="2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and</a:t>
                      </a:r>
                      <a:r>
                        <a:rPr sz="2400" b="1" spc="-3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olo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 of</a:t>
                      </a:r>
                      <a:r>
                        <a:rPr sz="2400" b="1" spc="1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the  </a:t>
                      </a:r>
                      <a:r>
                        <a:rPr sz="2400" b="1" spc="-2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compound</a:t>
                      </a:r>
                      <a:r>
                        <a:rPr sz="2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7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formed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5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by	</a:t>
                      </a:r>
                      <a:r>
                        <a:rPr sz="2400" b="1" spc="-14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93B6D2"/>
                    </a:solidFill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0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Ti</a:t>
                      </a:r>
                      <a:r>
                        <a:rPr sz="1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1800" spc="-15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800" spc="30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u+,</a:t>
                      </a:r>
                      <a:r>
                        <a:rPr sz="1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Z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18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15" baseline="25462" dirty="0"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spc="225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1800" spc="50" dirty="0">
                          <a:latin typeface="Microsoft Sans Serif"/>
                          <a:cs typeface="Microsoft Sans Serif"/>
                        </a:rPr>
                        <a:t>r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s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1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Ti</a:t>
                      </a:r>
                      <a:r>
                        <a:rPr sz="1800" spc="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+ </a:t>
                      </a:r>
                      <a:r>
                        <a:rPr sz="1800" spc="-217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ur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p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)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8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1800" spc="-15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8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C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18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spc="225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(b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l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u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2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r>
                        <a:rPr sz="1800" spc="-114" dirty="0"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3+,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60" dirty="0">
                          <a:latin typeface="Microsoft Sans Serif"/>
                          <a:cs typeface="Microsoft Sans Serif"/>
                        </a:rPr>
                        <a:t>Ni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67" baseline="25462" dirty="0">
                          <a:latin typeface="Microsoft Sans Serif"/>
                          <a:cs typeface="Microsoft Sans Serif"/>
                        </a:rPr>
                        <a:t>2+</a:t>
                      </a:r>
                      <a:r>
                        <a:rPr sz="1800" spc="240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95" dirty="0">
                          <a:latin typeface="Microsoft Sans Serif"/>
                          <a:cs typeface="Microsoft Sans Serif"/>
                        </a:rPr>
                        <a:t>(green)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02919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3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spc="-114" dirty="0">
                          <a:latin typeface="Microsoft Sans Serif"/>
                          <a:cs typeface="Microsoft Sans Serif"/>
                        </a:rPr>
                        <a:t>V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5" baseline="25462" dirty="0">
                          <a:latin typeface="Microsoft Sans Serif"/>
                          <a:cs typeface="Microsoft Sans Serif"/>
                        </a:rPr>
                        <a:t>2+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8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10" dirty="0">
                          <a:latin typeface="Microsoft Sans Serif"/>
                          <a:cs typeface="Microsoft Sans Serif"/>
                        </a:rPr>
                        <a:t>Cr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67" baseline="25462" dirty="0">
                          <a:latin typeface="Microsoft Sans Serif"/>
                          <a:cs typeface="Microsoft Sans Serif"/>
                        </a:rPr>
                        <a:t>3+</a:t>
                      </a:r>
                      <a:r>
                        <a:rPr sz="1800" spc="-30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80" dirty="0">
                          <a:latin typeface="Microsoft Sans Serif"/>
                          <a:cs typeface="Microsoft Sans Serif"/>
                        </a:rPr>
                        <a:t>(violet)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4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800" spc="-114" dirty="0">
                          <a:latin typeface="Microsoft Sans Serif"/>
                          <a:cs typeface="Microsoft Sans Serif"/>
                        </a:rPr>
                        <a:t>Cr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67" baseline="25462" dirty="0">
                          <a:latin typeface="Microsoft Sans Serif"/>
                          <a:cs typeface="Microsoft Sans Serif"/>
                        </a:rPr>
                        <a:t>2+</a:t>
                      </a:r>
                      <a:r>
                        <a:rPr sz="1800" spc="22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5" dirty="0">
                          <a:latin typeface="Microsoft Sans Serif"/>
                          <a:cs typeface="Microsoft Sans Serif"/>
                        </a:rPr>
                        <a:t>(blue),</a:t>
                      </a:r>
                      <a:r>
                        <a:rPr sz="18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65" dirty="0">
                          <a:latin typeface="Microsoft Sans Serif"/>
                          <a:cs typeface="Microsoft Sans Serif"/>
                        </a:rPr>
                        <a:t>Mn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67" baseline="25462" dirty="0">
                          <a:latin typeface="Microsoft Sans Serif"/>
                          <a:cs typeface="Microsoft Sans Serif"/>
                        </a:rPr>
                        <a:t>3+</a:t>
                      </a:r>
                      <a:r>
                        <a:rPr sz="1800" spc="22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85" dirty="0">
                          <a:latin typeface="Microsoft Sans Serif"/>
                          <a:cs typeface="Microsoft Sans Serif"/>
                        </a:rPr>
                        <a:t>(violet),</a:t>
                      </a:r>
                      <a:r>
                        <a:rPr sz="1800" spc="4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95" dirty="0">
                          <a:latin typeface="Microsoft Sans Serif"/>
                          <a:cs typeface="Microsoft Sans Serif"/>
                        </a:rPr>
                        <a:t>Fe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67" baseline="25462" dirty="0">
                          <a:latin typeface="Microsoft Sans Serif"/>
                          <a:cs typeface="Microsoft Sans Serif"/>
                        </a:rPr>
                        <a:t>2+</a:t>
                      </a:r>
                      <a:r>
                        <a:rPr sz="1800" spc="15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95" dirty="0">
                          <a:latin typeface="Microsoft Sans Serif"/>
                          <a:cs typeface="Microsoft Sans Serif"/>
                        </a:rPr>
                        <a:t>(green)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4ED"/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5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005"/>
                        </a:spcBef>
                      </a:pP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Mn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(p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i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n</a:t>
                      </a:r>
                      <a:r>
                        <a:rPr sz="1800" spc="5" dirty="0">
                          <a:latin typeface="Microsoft Sans Serif"/>
                          <a:cs typeface="Microsoft Sans Serif"/>
                        </a:rPr>
                        <a:t>k</a:t>
                      </a:r>
                      <a:r>
                        <a:rPr sz="1800" spc="-10" dirty="0">
                          <a:latin typeface="Microsoft Sans Serif"/>
                          <a:cs typeface="Microsoft Sans Serif"/>
                        </a:rPr>
                        <a:t>)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,</a:t>
                      </a:r>
                      <a:r>
                        <a:rPr sz="1800" spc="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25" dirty="0">
                          <a:latin typeface="Microsoft Sans Serif"/>
                          <a:cs typeface="Microsoft Sans Serif"/>
                        </a:rPr>
                        <a:t>F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8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1800" baseline="25462" dirty="0">
                          <a:latin typeface="Microsoft Sans Serif"/>
                          <a:cs typeface="Microsoft Sans Serif"/>
                        </a:rPr>
                        <a:t>+</a:t>
                      </a:r>
                      <a:r>
                        <a:rPr sz="1800" spc="7" baseline="25462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800" spc="15" baseline="25462" dirty="0">
                          <a:latin typeface="Microsoft Sans Serif"/>
                          <a:cs typeface="Microsoft Sans Serif"/>
                        </a:rPr>
                        <a:t>(</a:t>
                      </a:r>
                      <a:r>
                        <a:rPr sz="1800" spc="-40" dirty="0">
                          <a:latin typeface="Microsoft Sans Serif"/>
                          <a:cs typeface="Microsoft Sans Serif"/>
                        </a:rPr>
                        <a:t>y</a:t>
                      </a:r>
                      <a:r>
                        <a:rPr sz="1800" spc="10" dirty="0">
                          <a:latin typeface="Microsoft Sans Serif"/>
                          <a:cs typeface="Microsoft Sans Serif"/>
                        </a:rPr>
                        <a:t>e</a:t>
                      </a:r>
                      <a:r>
                        <a:rPr sz="1800" spc="-15" dirty="0">
                          <a:latin typeface="Microsoft Sans Serif"/>
                          <a:cs typeface="Microsoft Sans Serif"/>
                        </a:rPr>
                        <a:t>ll</a:t>
                      </a:r>
                      <a:r>
                        <a:rPr sz="1800" spc="-40" dirty="0">
                          <a:latin typeface="Microsoft Sans Serif"/>
                          <a:cs typeface="Microsoft Sans Serif"/>
                        </a:rPr>
                        <a:t>o</a:t>
                      </a:r>
                      <a:r>
                        <a:rPr sz="1800" dirty="0">
                          <a:latin typeface="Microsoft Sans Serif"/>
                          <a:cs typeface="Microsoft Sans Serif"/>
                        </a:rPr>
                        <a:t>w)</a:t>
                      </a:r>
                      <a:endParaRPr sz="18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7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EF3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3795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/>
              <a:t>M</a:t>
            </a:r>
            <a:r>
              <a:rPr sz="3600" spc="-40" dirty="0"/>
              <a:t>a</a:t>
            </a:r>
            <a:r>
              <a:rPr sz="3600" spc="-290" dirty="0"/>
              <a:t>gnetic</a:t>
            </a:r>
            <a:r>
              <a:rPr sz="3600" spc="-55" dirty="0"/>
              <a:t> </a:t>
            </a:r>
            <a:r>
              <a:rPr sz="3600" spc="-265" dirty="0"/>
              <a:t>pr</a:t>
            </a:r>
            <a:r>
              <a:rPr sz="3600" spc="-315" dirty="0"/>
              <a:t>ope</a:t>
            </a:r>
            <a:r>
              <a:rPr sz="3600" spc="-40" dirty="0"/>
              <a:t>r</a:t>
            </a:r>
            <a:r>
              <a:rPr sz="3600" spc="-270" dirty="0"/>
              <a:t>ties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612468"/>
            <a:ext cx="8001000" cy="2064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2740" marR="5080" indent="-320040" algn="just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spc="-380" dirty="0">
                <a:latin typeface="Microsoft Sans Serif"/>
                <a:cs typeface="Microsoft Sans Serif"/>
              </a:rPr>
              <a:t>The</a:t>
            </a:r>
            <a:r>
              <a:rPr sz="3200" spc="-375" dirty="0">
                <a:latin typeface="Microsoft Sans Serif"/>
                <a:cs typeface="Microsoft Sans Serif"/>
              </a:rPr>
              <a:t> </a:t>
            </a:r>
            <a:r>
              <a:rPr sz="3200" spc="-200" dirty="0">
                <a:latin typeface="Microsoft Sans Serif"/>
                <a:cs typeface="Microsoft Sans Serif"/>
              </a:rPr>
              <a:t>magnetic</a:t>
            </a:r>
            <a:r>
              <a:rPr sz="3200" spc="-195" dirty="0">
                <a:latin typeface="Microsoft Sans Serif"/>
                <a:cs typeface="Microsoft Sans Serif"/>
              </a:rPr>
              <a:t> </a:t>
            </a:r>
            <a:r>
              <a:rPr sz="3200" spc="-120" dirty="0">
                <a:latin typeface="Microsoft Sans Serif"/>
                <a:cs typeface="Microsoft Sans Serif"/>
              </a:rPr>
              <a:t>properties</a:t>
            </a:r>
            <a:r>
              <a:rPr sz="3200" spc="-114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of</a:t>
            </a:r>
            <a:r>
              <a:rPr sz="3200" spc="850" dirty="0">
                <a:latin typeface="Microsoft Sans Serif"/>
                <a:cs typeface="Microsoft Sans Serif"/>
              </a:rPr>
              <a:t> </a:t>
            </a:r>
            <a:r>
              <a:rPr sz="3200" spc="-190" dirty="0">
                <a:latin typeface="Microsoft Sans Serif"/>
                <a:cs typeface="Microsoft Sans Serif"/>
              </a:rPr>
              <a:t>d-Block</a:t>
            </a:r>
            <a:r>
              <a:rPr sz="3200" spc="470" dirty="0">
                <a:latin typeface="Microsoft Sans Serif"/>
                <a:cs typeface="Microsoft Sans Serif"/>
              </a:rPr>
              <a:t> </a:t>
            </a:r>
            <a:r>
              <a:rPr sz="3200" spc="-325" dirty="0">
                <a:latin typeface="Microsoft Sans Serif"/>
                <a:cs typeface="Microsoft Sans Serif"/>
              </a:rPr>
              <a:t>Elements </a:t>
            </a:r>
            <a:r>
              <a:rPr sz="3200" spc="-320" dirty="0">
                <a:latin typeface="Microsoft Sans Serif"/>
                <a:cs typeface="Microsoft Sans Serif"/>
              </a:rPr>
              <a:t> </a:t>
            </a:r>
            <a:r>
              <a:rPr sz="3200" spc="-75" dirty="0">
                <a:latin typeface="Microsoft Sans Serif"/>
                <a:cs typeface="Microsoft Sans Serif"/>
              </a:rPr>
              <a:t>are</a:t>
            </a:r>
            <a:r>
              <a:rPr sz="3200" spc="-70" dirty="0">
                <a:latin typeface="Microsoft Sans Serif"/>
                <a:cs typeface="Microsoft Sans Serif"/>
              </a:rPr>
              <a:t> </a:t>
            </a:r>
            <a:r>
              <a:rPr sz="3200" spc="-95" dirty="0">
                <a:latin typeface="Microsoft Sans Serif"/>
                <a:cs typeface="Microsoft Sans Serif"/>
              </a:rPr>
              <a:t>dictated</a:t>
            </a:r>
            <a:r>
              <a:rPr sz="3200" spc="-90" dirty="0">
                <a:latin typeface="Microsoft Sans Serif"/>
                <a:cs typeface="Microsoft Sans Serif"/>
              </a:rPr>
              <a:t> </a:t>
            </a:r>
            <a:r>
              <a:rPr sz="3200" spc="-105" dirty="0">
                <a:latin typeface="Microsoft Sans Serif"/>
                <a:cs typeface="Microsoft Sans Serif"/>
              </a:rPr>
              <a:t>by</a:t>
            </a:r>
            <a:r>
              <a:rPr sz="3200" spc="-100" dirty="0">
                <a:latin typeface="Microsoft Sans Serif"/>
                <a:cs typeface="Microsoft Sans Serif"/>
              </a:rPr>
              <a:t> </a:t>
            </a:r>
            <a:r>
              <a:rPr sz="3200" spc="-200" dirty="0">
                <a:latin typeface="Microsoft Sans Serif"/>
                <a:cs typeface="Microsoft Sans Serif"/>
              </a:rPr>
              <a:t>the</a:t>
            </a:r>
            <a:r>
              <a:rPr sz="3200" spc="-195" dirty="0">
                <a:latin typeface="Microsoft Sans Serif"/>
                <a:cs typeface="Microsoft Sans Serif"/>
              </a:rPr>
              <a:t> </a:t>
            </a:r>
            <a:r>
              <a:rPr sz="3200" spc="-254" dirty="0">
                <a:latin typeface="Microsoft Sans Serif"/>
                <a:cs typeface="Microsoft Sans Serif"/>
              </a:rPr>
              <a:t>number</a:t>
            </a:r>
            <a:r>
              <a:rPr sz="3200" spc="-25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of</a:t>
            </a:r>
            <a:r>
              <a:rPr sz="3200" spc="5" dirty="0">
                <a:latin typeface="Microsoft Sans Serif"/>
                <a:cs typeface="Microsoft Sans Serif"/>
              </a:rPr>
              <a:t> </a:t>
            </a:r>
            <a:r>
              <a:rPr sz="3200" spc="-135" dirty="0">
                <a:latin typeface="Microsoft Sans Serif"/>
                <a:cs typeface="Microsoft Sans Serif"/>
              </a:rPr>
              <a:t>unpaired </a:t>
            </a:r>
            <a:r>
              <a:rPr sz="3200" spc="-130" dirty="0">
                <a:latin typeface="Microsoft Sans Serif"/>
                <a:cs typeface="Microsoft Sans Serif"/>
              </a:rPr>
              <a:t> </a:t>
            </a:r>
            <a:r>
              <a:rPr sz="3200" spc="-225" dirty="0">
                <a:latin typeface="Microsoft Sans Serif"/>
                <a:cs typeface="Microsoft Sans Serif"/>
              </a:rPr>
              <a:t>electrons</a:t>
            </a:r>
            <a:r>
              <a:rPr sz="3200" spc="55" dirty="0">
                <a:latin typeface="Microsoft Sans Serif"/>
                <a:cs typeface="Microsoft Sans Serif"/>
              </a:rPr>
              <a:t> </a:t>
            </a:r>
            <a:r>
              <a:rPr sz="3200" spc="-210" dirty="0">
                <a:latin typeface="Microsoft Sans Serif"/>
                <a:cs typeface="Microsoft Sans Serif"/>
              </a:rPr>
              <a:t>in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spc="-85" dirty="0">
                <a:latin typeface="Microsoft Sans Serif"/>
                <a:cs typeface="Microsoft Sans Serif"/>
              </a:rPr>
              <a:t>it.</a:t>
            </a:r>
            <a:endParaRPr sz="32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9375"/>
              <a:buFont typeface="Wingdings"/>
              <a:buChar char=""/>
              <a:tabLst>
                <a:tab pos="332740" algn="l"/>
              </a:tabLst>
            </a:pPr>
            <a:r>
              <a:rPr sz="3200" spc="-490" dirty="0">
                <a:latin typeface="Microsoft Sans Serif"/>
                <a:cs typeface="Microsoft Sans Serif"/>
              </a:rPr>
              <a:t>T</a:t>
            </a:r>
            <a:r>
              <a:rPr sz="3200" spc="-465" dirty="0">
                <a:latin typeface="Microsoft Sans Serif"/>
                <a:cs typeface="Microsoft Sans Serif"/>
              </a:rPr>
              <a:t>h</a:t>
            </a:r>
            <a:r>
              <a:rPr sz="3200" spc="-180" dirty="0">
                <a:latin typeface="Microsoft Sans Serif"/>
                <a:cs typeface="Microsoft Sans Serif"/>
              </a:rPr>
              <a:t>e</a:t>
            </a:r>
            <a:r>
              <a:rPr sz="3200" spc="-95" dirty="0">
                <a:latin typeface="Microsoft Sans Serif"/>
                <a:cs typeface="Microsoft Sans Serif"/>
              </a:rPr>
              <a:t>re</a:t>
            </a:r>
            <a:r>
              <a:rPr sz="3200" spc="45" dirty="0">
                <a:latin typeface="Microsoft Sans Serif"/>
                <a:cs typeface="Microsoft Sans Serif"/>
              </a:rPr>
              <a:t> </a:t>
            </a:r>
            <a:r>
              <a:rPr sz="3200" spc="-15" dirty="0">
                <a:latin typeface="Microsoft Sans Serif"/>
                <a:cs typeface="Microsoft Sans Serif"/>
              </a:rPr>
              <a:t>a</a:t>
            </a:r>
            <a:r>
              <a:rPr sz="3200" spc="-30" dirty="0">
                <a:latin typeface="Microsoft Sans Serif"/>
                <a:cs typeface="Microsoft Sans Serif"/>
              </a:rPr>
              <a:t>r</a:t>
            </a:r>
            <a:r>
              <a:rPr sz="3200" spc="-185" dirty="0">
                <a:latin typeface="Microsoft Sans Serif"/>
                <a:cs typeface="Microsoft Sans Serif"/>
              </a:rPr>
              <a:t>e</a:t>
            </a:r>
            <a:r>
              <a:rPr sz="3200" spc="70" dirty="0">
                <a:latin typeface="Microsoft Sans Serif"/>
                <a:cs typeface="Microsoft Sans Serif"/>
              </a:rPr>
              <a:t> </a:t>
            </a:r>
            <a:r>
              <a:rPr sz="3200" spc="-60" dirty="0">
                <a:latin typeface="Microsoft Sans Serif"/>
                <a:cs typeface="Microsoft Sans Serif"/>
              </a:rPr>
              <a:t>t</a:t>
            </a:r>
            <a:r>
              <a:rPr sz="3200" spc="-220" dirty="0">
                <a:latin typeface="Microsoft Sans Serif"/>
                <a:cs typeface="Microsoft Sans Serif"/>
              </a:rPr>
              <a:t>w</a:t>
            </a:r>
            <a:r>
              <a:rPr sz="3200" spc="-185" dirty="0">
                <a:latin typeface="Microsoft Sans Serif"/>
                <a:cs typeface="Microsoft Sans Serif"/>
              </a:rPr>
              <a:t>o</a:t>
            </a:r>
            <a:r>
              <a:rPr sz="3200" spc="50" dirty="0">
                <a:latin typeface="Microsoft Sans Serif"/>
                <a:cs typeface="Microsoft Sans Serif"/>
              </a:rPr>
              <a:t> </a:t>
            </a:r>
            <a:r>
              <a:rPr sz="3200" spc="-70" dirty="0">
                <a:latin typeface="Microsoft Sans Serif"/>
                <a:cs typeface="Microsoft Sans Serif"/>
              </a:rPr>
              <a:t>f</a:t>
            </a:r>
            <a:r>
              <a:rPr sz="3200" spc="-160" dirty="0">
                <a:latin typeface="Microsoft Sans Serif"/>
                <a:cs typeface="Microsoft Sans Serif"/>
              </a:rPr>
              <a:t>u</a:t>
            </a:r>
            <a:r>
              <a:rPr sz="3200" spc="-200" dirty="0">
                <a:latin typeface="Microsoft Sans Serif"/>
                <a:cs typeface="Microsoft Sans Serif"/>
              </a:rPr>
              <a:t>n</a:t>
            </a:r>
            <a:r>
              <a:rPr sz="3200" spc="-220" dirty="0">
                <a:latin typeface="Microsoft Sans Serif"/>
                <a:cs typeface="Microsoft Sans Serif"/>
              </a:rPr>
              <a:t>d</a:t>
            </a:r>
            <a:r>
              <a:rPr sz="3200" spc="-35" dirty="0">
                <a:latin typeface="Microsoft Sans Serif"/>
                <a:cs typeface="Microsoft Sans Serif"/>
              </a:rPr>
              <a:t>a</a:t>
            </a:r>
            <a:r>
              <a:rPr sz="3200" spc="-434" dirty="0">
                <a:latin typeface="Microsoft Sans Serif"/>
                <a:cs typeface="Microsoft Sans Serif"/>
              </a:rPr>
              <a:t>m</a:t>
            </a:r>
            <a:r>
              <a:rPr sz="3200" spc="-280" dirty="0">
                <a:latin typeface="Microsoft Sans Serif"/>
                <a:cs typeface="Microsoft Sans Serif"/>
              </a:rPr>
              <a:t>e</a:t>
            </a:r>
            <a:r>
              <a:rPr sz="3200" spc="-130" dirty="0">
                <a:latin typeface="Microsoft Sans Serif"/>
                <a:cs typeface="Microsoft Sans Serif"/>
              </a:rPr>
              <a:t>nt</a:t>
            </a:r>
            <a:r>
              <a:rPr sz="3200" spc="-190" dirty="0">
                <a:latin typeface="Microsoft Sans Serif"/>
                <a:cs typeface="Microsoft Sans Serif"/>
              </a:rPr>
              <a:t>a</a:t>
            </a:r>
            <a:r>
              <a:rPr sz="3200" spc="-30" dirty="0">
                <a:latin typeface="Microsoft Sans Serif"/>
                <a:cs typeface="Microsoft Sans Serif"/>
              </a:rPr>
              <a:t>l</a:t>
            </a:r>
            <a:r>
              <a:rPr sz="3200" spc="90" dirty="0">
                <a:latin typeface="Microsoft Sans Serif"/>
                <a:cs typeface="Microsoft Sans Serif"/>
              </a:rPr>
              <a:t> </a:t>
            </a:r>
            <a:r>
              <a:rPr sz="3200" spc="-275" dirty="0">
                <a:latin typeface="Microsoft Sans Serif"/>
                <a:cs typeface="Microsoft Sans Serif"/>
              </a:rPr>
              <a:t>so</a:t>
            </a:r>
            <a:r>
              <a:rPr sz="3200" spc="-110" dirty="0">
                <a:latin typeface="Microsoft Sans Serif"/>
                <a:cs typeface="Microsoft Sans Serif"/>
              </a:rPr>
              <a:t>r</a:t>
            </a:r>
            <a:r>
              <a:rPr sz="3200" spc="-280" dirty="0">
                <a:latin typeface="Microsoft Sans Serif"/>
                <a:cs typeface="Microsoft Sans Serif"/>
              </a:rPr>
              <a:t>ts</a:t>
            </a:r>
            <a:r>
              <a:rPr sz="3200" spc="30" dirty="0">
                <a:latin typeface="Microsoft Sans Serif"/>
                <a:cs typeface="Microsoft Sans Serif"/>
              </a:rPr>
              <a:t> </a:t>
            </a:r>
            <a:r>
              <a:rPr sz="3200" dirty="0">
                <a:latin typeface="Microsoft Sans Serif"/>
                <a:cs typeface="Microsoft Sans Serif"/>
              </a:rPr>
              <a:t>o</a:t>
            </a:r>
            <a:r>
              <a:rPr sz="3200" spc="-5" dirty="0">
                <a:latin typeface="Microsoft Sans Serif"/>
                <a:cs typeface="Microsoft Sans Serif"/>
              </a:rPr>
              <a:t>f</a:t>
            </a:r>
            <a:r>
              <a:rPr sz="3200" spc="125" dirty="0">
                <a:latin typeface="Microsoft Sans Serif"/>
                <a:cs typeface="Microsoft Sans Serif"/>
              </a:rPr>
              <a:t> </a:t>
            </a:r>
            <a:r>
              <a:rPr sz="3200" spc="-434" dirty="0">
                <a:latin typeface="Microsoft Sans Serif"/>
                <a:cs typeface="Microsoft Sans Serif"/>
              </a:rPr>
              <a:t>s</a:t>
            </a:r>
            <a:r>
              <a:rPr sz="3200" spc="-505" dirty="0">
                <a:latin typeface="Microsoft Sans Serif"/>
                <a:cs typeface="Microsoft Sans Serif"/>
              </a:rPr>
              <a:t>u</a:t>
            </a:r>
            <a:r>
              <a:rPr sz="3200" spc="-35" dirty="0">
                <a:latin typeface="Microsoft Sans Serif"/>
                <a:cs typeface="Microsoft Sans Serif"/>
              </a:rPr>
              <a:t>b</a:t>
            </a:r>
            <a:r>
              <a:rPr sz="3200" spc="-170" dirty="0">
                <a:latin typeface="Microsoft Sans Serif"/>
                <a:cs typeface="Microsoft Sans Serif"/>
              </a:rPr>
              <a:t>st</a:t>
            </a:r>
            <a:r>
              <a:rPr sz="3200" spc="-265" dirty="0">
                <a:latin typeface="Microsoft Sans Serif"/>
                <a:cs typeface="Microsoft Sans Serif"/>
              </a:rPr>
              <a:t>a</a:t>
            </a:r>
            <a:r>
              <a:rPr sz="3200" spc="-400" dirty="0">
                <a:latin typeface="Microsoft Sans Serif"/>
                <a:cs typeface="Microsoft Sans Serif"/>
              </a:rPr>
              <a:t>n</a:t>
            </a:r>
            <a:r>
              <a:rPr sz="3200" spc="-375" dirty="0">
                <a:latin typeface="Microsoft Sans Serif"/>
                <a:cs typeface="Microsoft Sans Serif"/>
              </a:rPr>
              <a:t>c</a:t>
            </a:r>
            <a:r>
              <a:rPr sz="3200" spc="-180" dirty="0">
                <a:latin typeface="Microsoft Sans Serif"/>
                <a:cs typeface="Microsoft Sans Serif"/>
              </a:rPr>
              <a:t>e</a:t>
            </a:r>
            <a:r>
              <a:rPr sz="3200" spc="-560" dirty="0">
                <a:latin typeface="Microsoft Sans Serif"/>
                <a:cs typeface="Microsoft Sans Serif"/>
              </a:rPr>
              <a:t>s</a:t>
            </a:r>
            <a:r>
              <a:rPr sz="3200" spc="-190" dirty="0">
                <a:latin typeface="Microsoft Sans Serif"/>
                <a:cs typeface="Microsoft Sans Serif"/>
              </a:rPr>
              <a:t>.</a:t>
            </a:r>
            <a:endParaRPr sz="32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22910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15" dirty="0"/>
              <a:t>Intr</a:t>
            </a:r>
            <a:r>
              <a:rPr sz="3600" spc="-315" dirty="0"/>
              <a:t>o</a:t>
            </a:r>
            <a:r>
              <a:rPr sz="3600" spc="-290" dirty="0"/>
              <a:t>d</a:t>
            </a:r>
            <a:r>
              <a:rPr sz="3600" spc="-280" dirty="0"/>
              <a:t>u</a:t>
            </a:r>
            <a:r>
              <a:rPr sz="3600" spc="-254" dirty="0"/>
              <a:t>cti</a:t>
            </a:r>
            <a:r>
              <a:rPr sz="3600" spc="-390" dirty="0"/>
              <a:t>o</a:t>
            </a:r>
            <a:r>
              <a:rPr sz="3600" spc="-290" dirty="0"/>
              <a:t>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612468"/>
            <a:ext cx="8001634" cy="4271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740" marR="6350" indent="-320040" algn="just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250" dirty="0">
                <a:latin typeface="Microsoft Sans Serif"/>
                <a:cs typeface="Microsoft Sans Serif"/>
              </a:rPr>
              <a:t>In</a:t>
            </a:r>
            <a:r>
              <a:rPr sz="2900" spc="-245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90" dirty="0">
                <a:latin typeface="Microsoft Sans Serif"/>
                <a:cs typeface="Microsoft Sans Serif"/>
              </a:rPr>
              <a:t>periodic</a:t>
            </a:r>
            <a:r>
              <a:rPr sz="2900" spc="-85" dirty="0">
                <a:latin typeface="Microsoft Sans Serif"/>
                <a:cs typeface="Microsoft Sans Serif"/>
              </a:rPr>
              <a:t> </a:t>
            </a:r>
            <a:r>
              <a:rPr sz="2900" spc="-50" dirty="0">
                <a:latin typeface="Microsoft Sans Serif"/>
                <a:cs typeface="Microsoft Sans Serif"/>
              </a:rPr>
              <a:t>table</a:t>
            </a:r>
            <a:r>
              <a:rPr sz="2900" spc="-45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d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125" dirty="0">
                <a:latin typeface="Microsoft Sans Serif"/>
                <a:cs typeface="Microsoft Sans Serif"/>
              </a:rPr>
              <a:t>block</a:t>
            </a:r>
            <a:r>
              <a:rPr sz="2900" spc="-120" dirty="0">
                <a:latin typeface="Microsoft Sans Serif"/>
                <a:cs typeface="Microsoft Sans Serif"/>
              </a:rPr>
              <a:t> </a:t>
            </a:r>
            <a:r>
              <a:rPr sz="2900" spc="-265" dirty="0">
                <a:latin typeface="Microsoft Sans Serif"/>
                <a:cs typeface="Microsoft Sans Serif"/>
              </a:rPr>
              <a:t>consist</a:t>
            </a:r>
            <a:r>
              <a:rPr sz="2900" spc="-260" dirty="0">
                <a:latin typeface="Microsoft Sans Serif"/>
                <a:cs typeface="Microsoft Sans Serif"/>
              </a:rPr>
              <a:t> </a:t>
            </a:r>
            <a:r>
              <a:rPr sz="2900" spc="5" dirty="0">
                <a:latin typeface="Microsoft Sans Serif"/>
                <a:cs typeface="Microsoft Sans Serif"/>
              </a:rPr>
              <a:t>of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 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l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385" dirty="0">
                <a:latin typeface="Microsoft Sans Serif"/>
                <a:cs typeface="Microsoft Sans Serif"/>
              </a:rPr>
              <a:t>m</a:t>
            </a:r>
            <a:r>
              <a:rPr sz="2900" spc="-245" dirty="0">
                <a:latin typeface="Microsoft Sans Serif"/>
                <a:cs typeface="Microsoft Sans Serif"/>
              </a:rPr>
              <a:t>e</a:t>
            </a:r>
            <a:r>
              <a:rPr sz="2900" spc="-285" dirty="0">
                <a:latin typeface="Microsoft Sans Serif"/>
                <a:cs typeface="Microsoft Sans Serif"/>
              </a:rPr>
              <a:t>nts</a:t>
            </a:r>
            <a:r>
              <a:rPr sz="2900" spc="-15" dirty="0">
                <a:latin typeface="Microsoft Sans Serif"/>
                <a:cs typeface="Microsoft Sans Serif"/>
              </a:rPr>
              <a:t> </a:t>
            </a:r>
            <a:r>
              <a:rPr sz="2900" spc="10" dirty="0">
                <a:latin typeface="Microsoft Sans Serif"/>
                <a:cs typeface="Microsoft Sans Serif"/>
              </a:rPr>
              <a:t>o</a:t>
            </a:r>
            <a:r>
              <a:rPr sz="2900" dirty="0">
                <a:latin typeface="Microsoft Sans Serif"/>
                <a:cs typeface="Microsoft Sans Serif"/>
              </a:rPr>
              <a:t>f</a:t>
            </a:r>
            <a:r>
              <a:rPr sz="2900" spc="85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g</a:t>
            </a:r>
            <a:r>
              <a:rPr sz="2900" spc="-55" dirty="0">
                <a:solidFill>
                  <a:srgbClr val="FF0000"/>
                </a:solidFill>
                <a:latin typeface="Microsoft Sans Serif"/>
                <a:cs typeface="Microsoft Sans Serif"/>
              </a:rPr>
              <a:t>r</a:t>
            </a:r>
            <a:r>
              <a:rPr sz="2900" spc="-160" dirty="0">
                <a:solidFill>
                  <a:srgbClr val="FF0000"/>
                </a:solidFill>
                <a:latin typeface="Microsoft Sans Serif"/>
                <a:cs typeface="Microsoft Sans Serif"/>
              </a:rPr>
              <a:t>o</a:t>
            </a:r>
            <a:r>
              <a:rPr sz="2900" spc="-180" dirty="0">
                <a:solidFill>
                  <a:srgbClr val="FF0000"/>
                </a:solidFill>
                <a:latin typeface="Microsoft Sans Serif"/>
                <a:cs typeface="Microsoft Sans Serif"/>
              </a:rPr>
              <a:t>up</a:t>
            </a:r>
            <a:r>
              <a:rPr sz="2900" spc="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3</a:t>
            </a:r>
            <a:r>
              <a:rPr sz="2900" spc="2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55" dirty="0">
                <a:solidFill>
                  <a:srgbClr val="FF0000"/>
                </a:solidFill>
                <a:latin typeface="Microsoft Sans Serif"/>
                <a:cs typeface="Microsoft Sans Serif"/>
              </a:rPr>
              <a:t>t</a:t>
            </a:r>
            <a:r>
              <a:rPr sz="2900" spc="-120" dirty="0">
                <a:solidFill>
                  <a:srgbClr val="FF0000"/>
                </a:solidFill>
                <a:latin typeface="Microsoft Sans Serif"/>
                <a:cs typeface="Microsoft Sans Serif"/>
              </a:rPr>
              <a:t>o</a:t>
            </a:r>
            <a:r>
              <a:rPr sz="2900" spc="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10" dirty="0">
                <a:solidFill>
                  <a:srgbClr val="FF0000"/>
                </a:solidFill>
                <a:latin typeface="Microsoft Sans Serif"/>
                <a:cs typeface="Microsoft Sans Serif"/>
              </a:rPr>
              <a:t>12</a:t>
            </a:r>
            <a:r>
              <a:rPr sz="290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  <a:p>
            <a:pPr marL="332740" marR="635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340" dirty="0">
                <a:latin typeface="Microsoft Sans Serif"/>
                <a:cs typeface="Microsoft Sans Serif"/>
              </a:rPr>
              <a:t>The</a:t>
            </a:r>
            <a:r>
              <a:rPr sz="2900" spc="-335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d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40" dirty="0">
                <a:latin typeface="Microsoft Sans Serif"/>
                <a:cs typeface="Microsoft Sans Serif"/>
              </a:rPr>
              <a:t>orbital</a:t>
            </a:r>
            <a:r>
              <a:rPr sz="2900" spc="-35" dirty="0">
                <a:latin typeface="Microsoft Sans Serif"/>
                <a:cs typeface="Microsoft Sans Serif"/>
              </a:rPr>
              <a:t> </a:t>
            </a:r>
            <a:r>
              <a:rPr sz="2900" spc="5" dirty="0">
                <a:latin typeface="Microsoft Sans Serif"/>
                <a:cs typeface="Microsoft Sans Serif"/>
              </a:rPr>
              <a:t>of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85" dirty="0">
                <a:latin typeface="Microsoft Sans Serif"/>
                <a:cs typeface="Microsoft Sans Serif"/>
              </a:rPr>
              <a:t>the</a:t>
            </a:r>
            <a:r>
              <a:rPr sz="2900" spc="405" dirty="0">
                <a:latin typeface="Microsoft Sans Serif"/>
                <a:cs typeface="Microsoft Sans Serif"/>
              </a:rPr>
              <a:t> </a:t>
            </a:r>
            <a:r>
              <a:rPr sz="2900" spc="-95" dirty="0">
                <a:latin typeface="Microsoft Sans Serif"/>
                <a:cs typeface="Microsoft Sans Serif"/>
              </a:rPr>
              <a:t>d-block</a:t>
            </a:r>
            <a:r>
              <a:rPr sz="2900" spc="580" dirty="0">
                <a:latin typeface="Microsoft Sans Serif"/>
                <a:cs typeface="Microsoft Sans Serif"/>
              </a:rPr>
              <a:t> </a:t>
            </a:r>
            <a:r>
              <a:rPr sz="2900" spc="-235" dirty="0">
                <a:latin typeface="Microsoft Sans Serif"/>
                <a:cs typeface="Microsoft Sans Serif"/>
              </a:rPr>
              <a:t>elements</a:t>
            </a:r>
            <a:r>
              <a:rPr sz="2900" spc="305" dirty="0">
                <a:latin typeface="Microsoft Sans Serif"/>
                <a:cs typeface="Microsoft Sans Serif"/>
              </a:rPr>
              <a:t> </a:t>
            </a:r>
            <a:r>
              <a:rPr sz="2900" spc="-180" dirty="0">
                <a:solidFill>
                  <a:srgbClr val="FF0000"/>
                </a:solidFill>
                <a:latin typeface="Microsoft Sans Serif"/>
                <a:cs typeface="Microsoft Sans Serif"/>
              </a:rPr>
              <a:t>in</a:t>
            </a:r>
            <a:r>
              <a:rPr sz="2900" spc="41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100" dirty="0">
                <a:solidFill>
                  <a:srgbClr val="FF0000"/>
                </a:solidFill>
                <a:latin typeface="Microsoft Sans Serif"/>
                <a:cs typeface="Microsoft Sans Serif"/>
              </a:rPr>
              <a:t>four </a:t>
            </a:r>
            <a:r>
              <a:rPr sz="2900" spc="-9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120" dirty="0">
                <a:solidFill>
                  <a:srgbClr val="FF0000"/>
                </a:solidFill>
                <a:latin typeface="Microsoft Sans Serif"/>
                <a:cs typeface="Microsoft Sans Serif"/>
              </a:rPr>
              <a:t>periods</a:t>
            </a:r>
            <a:r>
              <a:rPr sz="2900" spc="-3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sz="2900" spc="-60" dirty="0">
                <a:latin typeface="Microsoft Sans Serif"/>
                <a:cs typeface="Microsoft Sans Serif"/>
              </a:rPr>
              <a:t>are</a:t>
            </a:r>
            <a:r>
              <a:rPr sz="2900" spc="25" dirty="0">
                <a:latin typeface="Microsoft Sans Serif"/>
                <a:cs typeface="Microsoft Sans Serif"/>
              </a:rPr>
              <a:t> </a:t>
            </a:r>
            <a:r>
              <a:rPr sz="2900" spc="-35" dirty="0">
                <a:latin typeface="Microsoft Sans Serif"/>
                <a:cs typeface="Microsoft Sans Serif"/>
              </a:rPr>
              <a:t>filled.</a:t>
            </a:r>
            <a:endParaRPr sz="29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340" dirty="0">
                <a:latin typeface="Microsoft Sans Serif"/>
                <a:cs typeface="Microsoft Sans Serif"/>
              </a:rPr>
              <a:t>The</a:t>
            </a:r>
            <a:r>
              <a:rPr sz="2900" spc="-335" dirty="0">
                <a:latin typeface="Microsoft Sans Serif"/>
                <a:cs typeface="Microsoft Sans Serif"/>
              </a:rPr>
              <a:t> </a:t>
            </a:r>
            <a:r>
              <a:rPr sz="2900" spc="-135" dirty="0">
                <a:latin typeface="Microsoft Sans Serif"/>
                <a:cs typeface="Microsoft Sans Serif"/>
              </a:rPr>
              <a:t>three</a:t>
            </a:r>
            <a:r>
              <a:rPr sz="2900" spc="-130" dirty="0">
                <a:latin typeface="Microsoft Sans Serif"/>
                <a:cs typeface="Microsoft Sans Serif"/>
              </a:rPr>
              <a:t> </a:t>
            </a:r>
            <a:r>
              <a:rPr sz="2900" spc="-225" dirty="0">
                <a:latin typeface="Microsoft Sans Serif"/>
                <a:cs typeface="Microsoft Sans Serif"/>
              </a:rPr>
              <a:t>series</a:t>
            </a:r>
            <a:r>
              <a:rPr sz="2900" spc="-220" dirty="0">
                <a:latin typeface="Microsoft Sans Serif"/>
                <a:cs typeface="Microsoft Sans Serif"/>
              </a:rPr>
              <a:t> </a:t>
            </a:r>
            <a:r>
              <a:rPr sz="2900" spc="5" dirty="0">
                <a:latin typeface="Microsoft Sans Serif"/>
                <a:cs typeface="Microsoft Sans Serif"/>
              </a:rPr>
              <a:t>of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the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45" dirty="0">
                <a:latin typeface="Microsoft Sans Serif"/>
                <a:cs typeface="Microsoft Sans Serif"/>
              </a:rPr>
              <a:t>transition</a:t>
            </a:r>
            <a:r>
              <a:rPr sz="2900" spc="480" dirty="0">
                <a:latin typeface="Microsoft Sans Serif"/>
                <a:cs typeface="Microsoft Sans Serif"/>
              </a:rPr>
              <a:t> </a:t>
            </a:r>
            <a:r>
              <a:rPr sz="2900" spc="-204" dirty="0">
                <a:latin typeface="Microsoft Sans Serif"/>
                <a:cs typeface="Microsoft Sans Serif"/>
              </a:rPr>
              <a:t>metals</a:t>
            </a:r>
            <a:r>
              <a:rPr sz="2900" spc="360" dirty="0">
                <a:latin typeface="Microsoft Sans Serif"/>
                <a:cs typeface="Microsoft Sans Serif"/>
              </a:rPr>
              <a:t> </a:t>
            </a:r>
            <a:r>
              <a:rPr sz="2900" spc="-60" dirty="0">
                <a:latin typeface="Microsoft Sans Serif"/>
                <a:cs typeface="Microsoft Sans Serif"/>
              </a:rPr>
              <a:t>are</a:t>
            </a:r>
            <a:r>
              <a:rPr sz="2900" spc="650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3d 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195" dirty="0">
                <a:latin typeface="Microsoft Sans Serif"/>
                <a:cs typeface="Microsoft Sans Serif"/>
              </a:rPr>
              <a:t>ser</a:t>
            </a:r>
            <a:r>
              <a:rPr sz="2900" spc="-90" dirty="0">
                <a:latin typeface="Microsoft Sans Serif"/>
                <a:cs typeface="Microsoft Sans Serif"/>
              </a:rPr>
              <a:t>i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484" dirty="0">
                <a:latin typeface="Microsoft Sans Serif"/>
                <a:cs typeface="Microsoft Sans Serif"/>
              </a:rPr>
              <a:t>s</a:t>
            </a:r>
            <a:r>
              <a:rPr sz="2900" spc="120" dirty="0">
                <a:latin typeface="Microsoft Sans Serif"/>
                <a:cs typeface="Microsoft Sans Serif"/>
              </a:rPr>
              <a:t> </a:t>
            </a:r>
            <a:r>
              <a:rPr sz="2900" spc="125" dirty="0">
                <a:latin typeface="Microsoft Sans Serif"/>
                <a:cs typeface="Microsoft Sans Serif"/>
              </a:rPr>
              <a:t>f</a:t>
            </a:r>
            <a:r>
              <a:rPr sz="2900" spc="-60" dirty="0">
                <a:latin typeface="Microsoft Sans Serif"/>
                <a:cs typeface="Microsoft Sans Serif"/>
              </a:rPr>
              <a:t>r</a:t>
            </a:r>
            <a:r>
              <a:rPr sz="2900" spc="-160" dirty="0">
                <a:latin typeface="Microsoft Sans Serif"/>
                <a:cs typeface="Microsoft Sans Serif"/>
              </a:rPr>
              <a:t>o</a:t>
            </a:r>
            <a:r>
              <a:rPr sz="2900" spc="-480" dirty="0">
                <a:latin typeface="Microsoft Sans Serif"/>
                <a:cs typeface="Microsoft Sans Serif"/>
              </a:rPr>
              <a:t>m</a:t>
            </a:r>
            <a:r>
              <a:rPr sz="2900" spc="105" dirty="0">
                <a:latin typeface="Microsoft Sans Serif"/>
                <a:cs typeface="Microsoft Sans Serif"/>
              </a:rPr>
              <a:t> </a:t>
            </a:r>
            <a:r>
              <a:rPr sz="2900" spc="-484" dirty="0">
                <a:latin typeface="Microsoft Sans Serif"/>
                <a:cs typeface="Microsoft Sans Serif"/>
              </a:rPr>
              <a:t>S</a:t>
            </a:r>
            <a:r>
              <a:rPr sz="2900" spc="-350" dirty="0">
                <a:latin typeface="Microsoft Sans Serif"/>
                <a:cs typeface="Microsoft Sans Serif"/>
              </a:rPr>
              <a:t>c</a:t>
            </a:r>
            <a:r>
              <a:rPr sz="2900" spc="130" dirty="0">
                <a:latin typeface="Microsoft Sans Serif"/>
                <a:cs typeface="Microsoft Sans Serif"/>
              </a:rPr>
              <a:t> </a:t>
            </a:r>
            <a:r>
              <a:rPr sz="2900" spc="-55" dirty="0">
                <a:latin typeface="Microsoft Sans Serif"/>
                <a:cs typeface="Microsoft Sans Serif"/>
              </a:rPr>
              <a:t>t</a:t>
            </a:r>
            <a:r>
              <a:rPr sz="2900" spc="-120" dirty="0">
                <a:latin typeface="Microsoft Sans Serif"/>
                <a:cs typeface="Microsoft Sans Serif"/>
              </a:rPr>
              <a:t>o</a:t>
            </a:r>
            <a:r>
              <a:rPr sz="2900" spc="105" dirty="0">
                <a:latin typeface="Microsoft Sans Serif"/>
                <a:cs typeface="Microsoft Sans Serif"/>
              </a:rPr>
              <a:t> </a:t>
            </a:r>
            <a:r>
              <a:rPr sz="2900" spc="-315" dirty="0">
                <a:latin typeface="Microsoft Sans Serif"/>
                <a:cs typeface="Microsoft Sans Serif"/>
              </a:rPr>
              <a:t>Z</a:t>
            </a:r>
            <a:r>
              <a:rPr sz="2900" spc="-254" dirty="0">
                <a:latin typeface="Microsoft Sans Serif"/>
                <a:cs typeface="Microsoft Sans Serif"/>
              </a:rPr>
              <a:t>n,</a:t>
            </a:r>
            <a:r>
              <a:rPr sz="2900" spc="110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4</a:t>
            </a:r>
            <a:r>
              <a:rPr sz="2900" spc="-15" dirty="0">
                <a:latin typeface="Microsoft Sans Serif"/>
                <a:cs typeface="Microsoft Sans Serif"/>
              </a:rPr>
              <a:t>d</a:t>
            </a:r>
            <a:r>
              <a:rPr sz="2900" spc="120" dirty="0">
                <a:latin typeface="Microsoft Sans Serif"/>
                <a:cs typeface="Microsoft Sans Serif"/>
              </a:rPr>
              <a:t> </a:t>
            </a:r>
            <a:r>
              <a:rPr sz="2900" spc="-245" dirty="0">
                <a:latin typeface="Microsoft Sans Serif"/>
                <a:cs typeface="Microsoft Sans Serif"/>
              </a:rPr>
              <a:t>se</a:t>
            </a:r>
            <a:r>
              <a:rPr sz="2900" spc="-185" dirty="0">
                <a:latin typeface="Microsoft Sans Serif"/>
                <a:cs typeface="Microsoft Sans Serif"/>
              </a:rPr>
              <a:t>r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484" dirty="0">
                <a:latin typeface="Microsoft Sans Serif"/>
                <a:cs typeface="Microsoft Sans Serif"/>
              </a:rPr>
              <a:t>s</a:t>
            </a:r>
            <a:r>
              <a:rPr sz="2900" spc="114" dirty="0">
                <a:latin typeface="Microsoft Sans Serif"/>
                <a:cs typeface="Microsoft Sans Serif"/>
              </a:rPr>
              <a:t> </a:t>
            </a:r>
            <a:r>
              <a:rPr sz="2900" spc="70" dirty="0">
                <a:latin typeface="Microsoft Sans Serif"/>
                <a:cs typeface="Microsoft Sans Serif"/>
              </a:rPr>
              <a:t>f</a:t>
            </a:r>
            <a:r>
              <a:rPr sz="2900" spc="-5" dirty="0">
                <a:latin typeface="Microsoft Sans Serif"/>
                <a:cs typeface="Microsoft Sans Serif"/>
              </a:rPr>
              <a:t>r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480" dirty="0">
                <a:latin typeface="Microsoft Sans Serif"/>
                <a:cs typeface="Microsoft Sans Serif"/>
              </a:rPr>
              <a:t>m</a:t>
            </a:r>
            <a:r>
              <a:rPr sz="2900" spc="125" dirty="0">
                <a:latin typeface="Microsoft Sans Serif"/>
                <a:cs typeface="Microsoft Sans Serif"/>
              </a:rPr>
              <a:t> </a:t>
            </a:r>
            <a:r>
              <a:rPr sz="2900" spc="-335" dirty="0">
                <a:latin typeface="Microsoft Sans Serif"/>
                <a:cs typeface="Microsoft Sans Serif"/>
              </a:rPr>
              <a:t>Y</a:t>
            </a:r>
            <a:r>
              <a:rPr sz="2900" spc="100" dirty="0">
                <a:latin typeface="Microsoft Sans Serif"/>
                <a:cs typeface="Microsoft Sans Serif"/>
              </a:rPr>
              <a:t> </a:t>
            </a:r>
            <a:r>
              <a:rPr sz="2900" spc="-55" dirty="0">
                <a:latin typeface="Microsoft Sans Serif"/>
                <a:cs typeface="Microsoft Sans Serif"/>
              </a:rPr>
              <a:t>t</a:t>
            </a:r>
            <a:r>
              <a:rPr sz="2900" spc="-120" dirty="0">
                <a:latin typeface="Microsoft Sans Serif"/>
                <a:cs typeface="Microsoft Sans Serif"/>
              </a:rPr>
              <a:t>o</a:t>
            </a:r>
            <a:r>
              <a:rPr sz="2900" spc="105" dirty="0">
                <a:latin typeface="Microsoft Sans Serif"/>
                <a:cs typeface="Microsoft Sans Serif"/>
              </a:rPr>
              <a:t> </a:t>
            </a:r>
            <a:r>
              <a:rPr sz="2900" spc="-204" dirty="0">
                <a:latin typeface="Microsoft Sans Serif"/>
                <a:cs typeface="Microsoft Sans Serif"/>
              </a:rPr>
              <a:t>C</a:t>
            </a:r>
            <a:r>
              <a:rPr sz="2900" spc="-155" dirty="0">
                <a:latin typeface="Microsoft Sans Serif"/>
                <a:cs typeface="Microsoft Sans Serif"/>
              </a:rPr>
              <a:t>d</a:t>
            </a:r>
            <a:r>
              <a:rPr sz="2900" spc="125" dirty="0">
                <a:latin typeface="Microsoft Sans Serif"/>
                <a:cs typeface="Microsoft Sans Serif"/>
              </a:rPr>
              <a:t> </a:t>
            </a:r>
            <a:r>
              <a:rPr sz="2900" spc="-125" dirty="0">
                <a:latin typeface="Microsoft Sans Serif"/>
                <a:cs typeface="Microsoft Sans Serif"/>
              </a:rPr>
              <a:t>and</a:t>
            </a:r>
            <a:r>
              <a:rPr sz="2900" spc="125" dirty="0">
                <a:latin typeface="Microsoft Sans Serif"/>
                <a:cs typeface="Microsoft Sans Serif"/>
              </a:rPr>
              <a:t> </a:t>
            </a:r>
            <a:r>
              <a:rPr sz="2900" spc="-35" dirty="0">
                <a:latin typeface="Microsoft Sans Serif"/>
                <a:cs typeface="Microsoft Sans Serif"/>
              </a:rPr>
              <a:t>5</a:t>
            </a:r>
            <a:r>
              <a:rPr sz="2900" spc="-10" dirty="0">
                <a:latin typeface="Microsoft Sans Serif"/>
                <a:cs typeface="Microsoft Sans Serif"/>
              </a:rPr>
              <a:t>d  </a:t>
            </a:r>
            <a:r>
              <a:rPr sz="2900" spc="-155" dirty="0">
                <a:latin typeface="Microsoft Sans Serif"/>
                <a:cs typeface="Microsoft Sans Serif"/>
              </a:rPr>
              <a:t>seri</a:t>
            </a:r>
            <a:r>
              <a:rPr sz="2900" spc="-204" dirty="0">
                <a:latin typeface="Microsoft Sans Serif"/>
                <a:cs typeface="Microsoft Sans Serif"/>
              </a:rPr>
              <a:t>e</a:t>
            </a:r>
            <a:r>
              <a:rPr sz="2900" spc="-484" dirty="0">
                <a:latin typeface="Microsoft Sans Serif"/>
                <a:cs typeface="Microsoft Sans Serif"/>
              </a:rPr>
              <a:t>s</a:t>
            </a:r>
            <a:r>
              <a:rPr sz="2900" spc="-10" dirty="0">
                <a:latin typeface="Microsoft Sans Serif"/>
                <a:cs typeface="Microsoft Sans Serif"/>
              </a:rPr>
              <a:t> </a:t>
            </a:r>
            <a:r>
              <a:rPr sz="2900" spc="70" dirty="0">
                <a:latin typeface="Microsoft Sans Serif"/>
                <a:cs typeface="Microsoft Sans Serif"/>
              </a:rPr>
              <a:t>f</a:t>
            </a:r>
            <a:r>
              <a:rPr sz="2900" spc="20" dirty="0">
                <a:latin typeface="Microsoft Sans Serif"/>
                <a:cs typeface="Microsoft Sans Serif"/>
              </a:rPr>
              <a:t>r</a:t>
            </a:r>
            <a:r>
              <a:rPr sz="2900" spc="-155" dirty="0">
                <a:latin typeface="Microsoft Sans Serif"/>
                <a:cs typeface="Microsoft Sans Serif"/>
              </a:rPr>
              <a:t>o</a:t>
            </a:r>
            <a:r>
              <a:rPr sz="2900" spc="-480" dirty="0">
                <a:latin typeface="Microsoft Sans Serif"/>
                <a:cs typeface="Microsoft Sans Serif"/>
              </a:rPr>
              <a:t>m</a:t>
            </a:r>
            <a:r>
              <a:rPr sz="2900" spc="5" dirty="0">
                <a:latin typeface="Microsoft Sans Serif"/>
                <a:cs typeface="Microsoft Sans Serif"/>
              </a:rPr>
              <a:t> </a:t>
            </a:r>
            <a:r>
              <a:rPr sz="2900" spc="-250" dirty="0">
                <a:latin typeface="Microsoft Sans Serif"/>
                <a:cs typeface="Microsoft Sans Serif"/>
              </a:rPr>
              <a:t>L</a:t>
            </a:r>
            <a:r>
              <a:rPr sz="2900" spc="-254" dirty="0">
                <a:latin typeface="Microsoft Sans Serif"/>
                <a:cs typeface="Microsoft Sans Serif"/>
              </a:rPr>
              <a:t>a</a:t>
            </a:r>
            <a:r>
              <a:rPr sz="2900" spc="25" dirty="0">
                <a:latin typeface="Microsoft Sans Serif"/>
                <a:cs typeface="Microsoft Sans Serif"/>
              </a:rPr>
              <a:t> </a:t>
            </a:r>
            <a:r>
              <a:rPr sz="2900" spc="-90" dirty="0">
                <a:latin typeface="Microsoft Sans Serif"/>
                <a:cs typeface="Microsoft Sans Serif"/>
              </a:rPr>
              <a:t>to</a:t>
            </a:r>
            <a:r>
              <a:rPr sz="2900" spc="5" dirty="0">
                <a:latin typeface="Microsoft Sans Serif"/>
                <a:cs typeface="Microsoft Sans Serif"/>
              </a:rPr>
              <a:t> </a:t>
            </a:r>
            <a:r>
              <a:rPr sz="2900" spc="-204" dirty="0">
                <a:latin typeface="Microsoft Sans Serif"/>
                <a:cs typeface="Microsoft Sans Serif"/>
              </a:rPr>
              <a:t>H</a:t>
            </a:r>
            <a:r>
              <a:rPr sz="2900" spc="-200" dirty="0">
                <a:latin typeface="Microsoft Sans Serif"/>
                <a:cs typeface="Microsoft Sans Serif"/>
              </a:rPr>
              <a:t>g</a:t>
            </a:r>
            <a:r>
              <a:rPr sz="290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  <a:p>
            <a:pPr marL="332740" marR="889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2740" algn="l"/>
              </a:tabLst>
            </a:pPr>
            <a:r>
              <a:rPr sz="2900" spc="-340" dirty="0">
                <a:latin typeface="Microsoft Sans Serif"/>
                <a:cs typeface="Microsoft Sans Serif"/>
              </a:rPr>
              <a:t>The</a:t>
            </a:r>
            <a:r>
              <a:rPr sz="2900" spc="-335" dirty="0">
                <a:latin typeface="Microsoft Sans Serif"/>
                <a:cs typeface="Microsoft Sans Serif"/>
              </a:rPr>
              <a:t> </a:t>
            </a:r>
            <a:r>
              <a:rPr sz="2900" spc="-120" dirty="0">
                <a:latin typeface="Microsoft Sans Serif"/>
                <a:cs typeface="Microsoft Sans Serif"/>
              </a:rPr>
              <a:t>fourth</a:t>
            </a:r>
            <a:r>
              <a:rPr sz="2900" spc="-114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6d</a:t>
            </a:r>
            <a:r>
              <a:rPr sz="2900" spc="-5" dirty="0">
                <a:latin typeface="Microsoft Sans Serif"/>
                <a:cs typeface="Microsoft Sans Serif"/>
              </a:rPr>
              <a:t> </a:t>
            </a:r>
            <a:r>
              <a:rPr sz="2900" spc="-220" dirty="0">
                <a:latin typeface="Microsoft Sans Serif"/>
                <a:cs typeface="Microsoft Sans Serif"/>
              </a:rPr>
              <a:t>series</a:t>
            </a:r>
            <a:r>
              <a:rPr sz="2900" spc="-215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begins</a:t>
            </a:r>
            <a:r>
              <a:rPr sz="2900" spc="-170" dirty="0">
                <a:latin typeface="Microsoft Sans Serif"/>
                <a:cs typeface="Microsoft Sans Serif"/>
              </a:rPr>
              <a:t> </a:t>
            </a:r>
            <a:r>
              <a:rPr sz="2900" spc="-135" dirty="0">
                <a:latin typeface="Microsoft Sans Serif"/>
                <a:cs typeface="Microsoft Sans Serif"/>
              </a:rPr>
              <a:t>from</a:t>
            </a:r>
            <a:r>
              <a:rPr sz="2900" spc="-130" dirty="0">
                <a:latin typeface="Microsoft Sans Serif"/>
                <a:cs typeface="Microsoft Sans Serif"/>
              </a:rPr>
              <a:t> </a:t>
            </a:r>
            <a:r>
              <a:rPr sz="2900" spc="-275" dirty="0">
                <a:latin typeface="Microsoft Sans Serif"/>
                <a:cs typeface="Microsoft Sans Serif"/>
              </a:rPr>
              <a:t>Ac</a:t>
            </a:r>
            <a:r>
              <a:rPr sz="2900" spc="225" dirty="0">
                <a:latin typeface="Microsoft Sans Serif"/>
                <a:cs typeface="Microsoft Sans Serif"/>
              </a:rPr>
              <a:t> </a:t>
            </a:r>
            <a:r>
              <a:rPr sz="2900" spc="-120" dirty="0">
                <a:latin typeface="Microsoft Sans Serif"/>
                <a:cs typeface="Microsoft Sans Serif"/>
              </a:rPr>
              <a:t>and</a:t>
            </a:r>
            <a:r>
              <a:rPr sz="2900" spc="535" dirty="0">
                <a:latin typeface="Microsoft Sans Serif"/>
                <a:cs typeface="Microsoft Sans Serif"/>
              </a:rPr>
              <a:t> </a:t>
            </a:r>
            <a:r>
              <a:rPr sz="2900" spc="-245" dirty="0">
                <a:latin typeface="Microsoft Sans Serif"/>
                <a:cs typeface="Microsoft Sans Serif"/>
              </a:rPr>
              <a:t>is </a:t>
            </a:r>
            <a:r>
              <a:rPr sz="2900" spc="-240" dirty="0">
                <a:latin typeface="Microsoft Sans Serif"/>
                <a:cs typeface="Microsoft Sans Serif"/>
              </a:rPr>
              <a:t> </a:t>
            </a:r>
            <a:r>
              <a:rPr sz="2900" spc="-20" dirty="0">
                <a:latin typeface="Microsoft Sans Serif"/>
                <a:cs typeface="Microsoft Sans Serif"/>
              </a:rPr>
              <a:t>i</a:t>
            </a:r>
            <a:r>
              <a:rPr sz="2900" spc="-355" dirty="0">
                <a:latin typeface="Microsoft Sans Serif"/>
                <a:cs typeface="Microsoft Sans Serif"/>
              </a:rPr>
              <a:t>n</a:t>
            </a:r>
            <a:r>
              <a:rPr sz="2900" spc="-315" dirty="0">
                <a:latin typeface="Microsoft Sans Serif"/>
                <a:cs typeface="Microsoft Sans Serif"/>
              </a:rPr>
              <a:t>c</a:t>
            </a:r>
            <a:r>
              <a:rPr sz="2900" spc="-160" dirty="0">
                <a:latin typeface="Microsoft Sans Serif"/>
                <a:cs typeface="Microsoft Sans Serif"/>
              </a:rPr>
              <a:t>o</a:t>
            </a:r>
            <a:r>
              <a:rPr sz="2900" spc="-295" dirty="0">
                <a:latin typeface="Microsoft Sans Serif"/>
                <a:cs typeface="Microsoft Sans Serif"/>
              </a:rPr>
              <a:t>m</a:t>
            </a:r>
            <a:r>
              <a:rPr sz="2900" spc="-195" dirty="0">
                <a:latin typeface="Microsoft Sans Serif"/>
                <a:cs typeface="Microsoft Sans Serif"/>
              </a:rPr>
              <a:t>p</a:t>
            </a:r>
            <a:r>
              <a:rPr sz="2900" spc="-20" dirty="0">
                <a:latin typeface="Microsoft Sans Serif"/>
                <a:cs typeface="Microsoft Sans Serif"/>
              </a:rPr>
              <a:t>l</a:t>
            </a:r>
            <a:r>
              <a:rPr sz="2900" spc="-160" dirty="0">
                <a:latin typeface="Microsoft Sans Serif"/>
                <a:cs typeface="Microsoft Sans Serif"/>
              </a:rPr>
              <a:t>e</a:t>
            </a:r>
            <a:r>
              <a:rPr sz="2900" spc="-90" dirty="0">
                <a:latin typeface="Microsoft Sans Serif"/>
                <a:cs typeface="Microsoft Sans Serif"/>
              </a:rPr>
              <a:t>te</a:t>
            </a:r>
            <a:r>
              <a:rPr sz="2900" spc="-35" dirty="0">
                <a:latin typeface="Microsoft Sans Serif"/>
                <a:cs typeface="Microsoft Sans Serif"/>
              </a:rPr>
              <a:t> </a:t>
            </a:r>
            <a:r>
              <a:rPr sz="2900" spc="-25" dirty="0">
                <a:latin typeface="Microsoft Sans Serif"/>
                <a:cs typeface="Microsoft Sans Serif"/>
              </a:rPr>
              <a:t>t</a:t>
            </a:r>
            <a:r>
              <a:rPr sz="2900" spc="-10" dirty="0">
                <a:latin typeface="Microsoft Sans Serif"/>
                <a:cs typeface="Microsoft Sans Serif"/>
              </a:rPr>
              <a:t>i</a:t>
            </a:r>
            <a:r>
              <a:rPr sz="2900" spc="-20" dirty="0">
                <a:latin typeface="Microsoft Sans Serif"/>
                <a:cs typeface="Microsoft Sans Serif"/>
              </a:rPr>
              <a:t>l</a:t>
            </a:r>
            <a:r>
              <a:rPr sz="2900" spc="-25" dirty="0">
                <a:latin typeface="Microsoft Sans Serif"/>
                <a:cs typeface="Microsoft Sans Serif"/>
              </a:rPr>
              <a:t>l</a:t>
            </a:r>
            <a:r>
              <a:rPr sz="2900" spc="15" dirty="0">
                <a:latin typeface="Microsoft Sans Serif"/>
                <a:cs typeface="Microsoft Sans Serif"/>
              </a:rPr>
              <a:t> </a:t>
            </a:r>
            <a:r>
              <a:rPr sz="2900" spc="-254" dirty="0">
                <a:latin typeface="Microsoft Sans Serif"/>
                <a:cs typeface="Microsoft Sans Serif"/>
              </a:rPr>
              <a:t>n</a:t>
            </a:r>
            <a:r>
              <a:rPr sz="2900" spc="-340" dirty="0">
                <a:latin typeface="Microsoft Sans Serif"/>
                <a:cs typeface="Microsoft Sans Serif"/>
              </a:rPr>
              <a:t>o</a:t>
            </a:r>
            <a:r>
              <a:rPr sz="2900" spc="-325" dirty="0">
                <a:latin typeface="Microsoft Sans Serif"/>
                <a:cs typeface="Microsoft Sans Serif"/>
              </a:rPr>
              <a:t>w</a:t>
            </a:r>
            <a:r>
              <a:rPr sz="290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3795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/>
              <a:t>M</a:t>
            </a:r>
            <a:r>
              <a:rPr sz="3600" spc="-40" dirty="0"/>
              <a:t>a</a:t>
            </a:r>
            <a:r>
              <a:rPr sz="3600" spc="-290" dirty="0"/>
              <a:t>gnetic</a:t>
            </a:r>
            <a:r>
              <a:rPr sz="3600" spc="-55" dirty="0"/>
              <a:t> </a:t>
            </a:r>
            <a:r>
              <a:rPr sz="3600" spc="-265" dirty="0"/>
              <a:t>pr</a:t>
            </a:r>
            <a:r>
              <a:rPr sz="3600" spc="-315" dirty="0"/>
              <a:t>ope</a:t>
            </a:r>
            <a:r>
              <a:rPr sz="3600" spc="-40" dirty="0"/>
              <a:t>r</a:t>
            </a:r>
            <a:r>
              <a:rPr sz="3600" spc="-270" dirty="0"/>
              <a:t>ties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706879"/>
            <a:ext cx="7010400" cy="4657344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345389"/>
            <a:ext cx="45262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210" dirty="0">
                <a:latin typeface="Microsoft Sans Serif"/>
                <a:cs typeface="Microsoft Sans Serif"/>
              </a:rPr>
              <a:t>Magnetic</a:t>
            </a:r>
            <a:r>
              <a:rPr sz="4400" b="0" spc="-35" dirty="0">
                <a:latin typeface="Microsoft Sans Serif"/>
                <a:cs typeface="Microsoft Sans Serif"/>
              </a:rPr>
              <a:t> </a:t>
            </a:r>
            <a:r>
              <a:rPr sz="4400" b="0" spc="-160" dirty="0">
                <a:latin typeface="Microsoft Sans Serif"/>
                <a:cs typeface="Microsoft Sans Serif"/>
              </a:rPr>
              <a:t>properties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692" y="1536572"/>
            <a:ext cx="8001634" cy="408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700" b="1" spc="-60" dirty="0">
                <a:latin typeface="Arial"/>
                <a:cs typeface="Arial"/>
              </a:rPr>
              <a:t>(i)</a:t>
            </a:r>
            <a:r>
              <a:rPr sz="2700" b="1" spc="-15" dirty="0">
                <a:latin typeface="Arial"/>
                <a:cs typeface="Arial"/>
              </a:rPr>
              <a:t> </a:t>
            </a:r>
            <a:r>
              <a:rPr sz="2700" b="1" spc="-204" dirty="0">
                <a:latin typeface="Arial"/>
                <a:cs typeface="Arial"/>
              </a:rPr>
              <a:t>Paramagnetic</a:t>
            </a:r>
            <a:r>
              <a:rPr sz="2700" b="1" spc="-95" dirty="0">
                <a:latin typeface="Arial"/>
                <a:cs typeface="Arial"/>
              </a:rPr>
              <a:t> </a:t>
            </a:r>
            <a:r>
              <a:rPr sz="2700" b="1" spc="-260" dirty="0">
                <a:latin typeface="Arial"/>
                <a:cs typeface="Arial"/>
              </a:rPr>
              <a:t>substances</a:t>
            </a:r>
            <a:endParaRPr sz="2700">
              <a:latin typeface="Arial"/>
              <a:cs typeface="Arial"/>
            </a:endParaRPr>
          </a:p>
          <a:p>
            <a:pPr marL="332740" marR="8255" indent="-320040" algn="just">
              <a:lnSpc>
                <a:spcPct val="80000"/>
              </a:lnSpc>
              <a:spcBef>
                <a:spcPts val="70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The</a:t>
            </a:r>
            <a:r>
              <a:rPr sz="2700" spc="475" dirty="0">
                <a:latin typeface="Microsoft Sans Serif"/>
                <a:cs typeface="Microsoft Sans Serif"/>
              </a:rPr>
              <a:t> </a:t>
            </a:r>
            <a:r>
              <a:rPr sz="2700" spc="-114" dirty="0">
                <a:latin typeface="Microsoft Sans Serif"/>
                <a:cs typeface="Microsoft Sans Serif"/>
              </a:rPr>
              <a:t>paramagnetic</a:t>
            </a:r>
            <a:r>
              <a:rPr sz="2700" spc="1085" dirty="0">
                <a:latin typeface="Microsoft Sans Serif"/>
                <a:cs typeface="Microsoft Sans Serif"/>
              </a:rPr>
              <a:t> </a:t>
            </a:r>
            <a:r>
              <a:rPr sz="2700" spc="-120" dirty="0">
                <a:latin typeface="Microsoft Sans Serif"/>
                <a:cs typeface="Microsoft Sans Serif"/>
              </a:rPr>
              <a:t>character</a:t>
            </a:r>
            <a:r>
              <a:rPr sz="2700" spc="1075" dirty="0">
                <a:latin typeface="Microsoft Sans Serif"/>
                <a:cs typeface="Microsoft Sans Serif"/>
              </a:rPr>
              <a:t> </a:t>
            </a:r>
            <a:r>
              <a:rPr sz="2700" spc="-210" dirty="0">
                <a:latin typeface="Microsoft Sans Serif"/>
                <a:cs typeface="Microsoft Sans Serif"/>
              </a:rPr>
              <a:t>emerges</a:t>
            </a:r>
            <a:r>
              <a:rPr sz="2700" spc="80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</a:t>
            </a:r>
            <a:r>
              <a:rPr sz="2700" spc="385" dirty="0">
                <a:latin typeface="Microsoft Sans Serif"/>
                <a:cs typeface="Microsoft Sans Serif"/>
              </a:rPr>
              <a:t> </a:t>
            </a:r>
            <a:r>
              <a:rPr sz="2700" spc="390" dirty="0">
                <a:latin typeface="Microsoft Sans Serif"/>
                <a:cs typeface="Microsoft Sans Serif"/>
              </a:rPr>
              <a:t> </a:t>
            </a:r>
            <a:r>
              <a:rPr sz="2700" spc="-135" dirty="0">
                <a:latin typeface="Microsoft Sans Serif"/>
                <a:cs typeface="Microsoft Sans Serif"/>
              </a:rPr>
              <a:t>view</a:t>
            </a:r>
            <a:r>
              <a:rPr sz="2700" spc="1030" dirty="0">
                <a:latin typeface="Microsoft Sans Serif"/>
                <a:cs typeface="Microsoft Sans Serif"/>
              </a:rPr>
              <a:t> </a:t>
            </a:r>
            <a:r>
              <a:rPr sz="2700" spc="10" dirty="0">
                <a:latin typeface="Microsoft Sans Serif"/>
                <a:cs typeface="Microsoft Sans Serif"/>
              </a:rPr>
              <a:t>of 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390" dirty="0">
                <a:latin typeface="Microsoft Sans Serif"/>
                <a:cs typeface="Microsoft Sans Serif"/>
              </a:rPr>
              <a:t> </a:t>
            </a:r>
            <a:r>
              <a:rPr sz="2700" b="1" spc="-229" dirty="0">
                <a:latin typeface="Arial"/>
                <a:cs typeface="Arial"/>
              </a:rPr>
              <a:t>nearness</a:t>
            </a:r>
            <a:r>
              <a:rPr sz="2700" b="1" spc="-225" dirty="0">
                <a:latin typeface="Arial"/>
                <a:cs typeface="Arial"/>
              </a:rPr>
              <a:t> </a:t>
            </a:r>
            <a:r>
              <a:rPr sz="2700" b="1" spc="-135" dirty="0">
                <a:latin typeface="Arial"/>
                <a:cs typeface="Arial"/>
              </a:rPr>
              <a:t>of</a:t>
            </a:r>
            <a:r>
              <a:rPr sz="2700" b="1" spc="-130" dirty="0">
                <a:latin typeface="Arial"/>
                <a:cs typeface="Arial"/>
              </a:rPr>
              <a:t> </a:t>
            </a:r>
            <a:r>
              <a:rPr sz="2700" b="1" spc="-170" dirty="0">
                <a:latin typeface="Arial"/>
                <a:cs typeface="Arial"/>
              </a:rPr>
              <a:t>unpaired</a:t>
            </a:r>
            <a:r>
              <a:rPr sz="2700" b="1" spc="-165" dirty="0">
                <a:latin typeface="Arial"/>
                <a:cs typeface="Arial"/>
              </a:rPr>
              <a:t> </a:t>
            </a:r>
            <a:r>
              <a:rPr sz="2700" b="1" spc="-225" dirty="0">
                <a:latin typeface="Arial"/>
                <a:cs typeface="Arial"/>
              </a:rPr>
              <a:t>electrons</a:t>
            </a:r>
            <a:r>
              <a:rPr sz="2700" spc="-225" dirty="0">
                <a:latin typeface="Microsoft Sans Serif"/>
                <a:cs typeface="Microsoft Sans Serif"/>
              </a:rPr>
              <a:t>.</a:t>
            </a:r>
            <a:r>
              <a:rPr sz="2700" spc="-220" dirty="0">
                <a:latin typeface="Microsoft Sans Serif"/>
                <a:cs typeface="Microsoft Sans Serif"/>
              </a:rPr>
              <a:t> </a:t>
            </a:r>
            <a:r>
              <a:rPr sz="2700" spc="-170" dirty="0">
                <a:latin typeface="Microsoft Sans Serif"/>
                <a:cs typeface="Microsoft Sans Serif"/>
              </a:rPr>
              <a:t>Paramagnetic </a:t>
            </a:r>
            <a:r>
              <a:rPr sz="2700" spc="-165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substances</a:t>
            </a:r>
            <a:r>
              <a:rPr sz="2700" spc="-245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 </a:t>
            </a:r>
            <a:r>
              <a:rPr sz="2700" spc="-170" dirty="0">
                <a:latin typeface="Microsoft Sans Serif"/>
                <a:cs typeface="Microsoft Sans Serif"/>
              </a:rPr>
              <a:t>the</a:t>
            </a:r>
            <a:r>
              <a:rPr sz="2700" spc="375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substances</a:t>
            </a:r>
            <a:r>
              <a:rPr sz="2700" spc="215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which</a:t>
            </a:r>
            <a:r>
              <a:rPr sz="2700" spc="310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 </a:t>
            </a:r>
            <a:r>
              <a:rPr sz="2700" b="1" spc="-165" dirty="0">
                <a:latin typeface="Arial"/>
                <a:cs typeface="Arial"/>
              </a:rPr>
              <a:t>pulled</a:t>
            </a:r>
            <a:r>
              <a:rPr sz="2700" b="1" spc="420" dirty="0">
                <a:latin typeface="Arial"/>
                <a:cs typeface="Arial"/>
              </a:rPr>
              <a:t> </a:t>
            </a:r>
            <a:r>
              <a:rPr sz="2700" b="1" spc="-135" dirty="0">
                <a:latin typeface="Arial"/>
                <a:cs typeface="Arial"/>
              </a:rPr>
              <a:t>in </a:t>
            </a:r>
            <a:r>
              <a:rPr sz="2700" b="1" spc="-190" dirty="0">
                <a:latin typeface="Arial"/>
                <a:cs typeface="Arial"/>
              </a:rPr>
              <a:t>by </a:t>
            </a:r>
            <a:r>
              <a:rPr sz="2700" b="1" spc="-185" dirty="0">
                <a:latin typeface="Arial"/>
                <a:cs typeface="Arial"/>
              </a:rPr>
              <a:t> </a:t>
            </a:r>
            <a:r>
              <a:rPr sz="2700" b="1" spc="-204" dirty="0">
                <a:latin typeface="Arial"/>
                <a:cs typeface="Arial"/>
              </a:rPr>
              <a:t>t</a:t>
            </a:r>
            <a:r>
              <a:rPr sz="2700" b="1" spc="-210" dirty="0">
                <a:latin typeface="Arial"/>
                <a:cs typeface="Arial"/>
              </a:rPr>
              <a:t>he</a:t>
            </a:r>
            <a:r>
              <a:rPr sz="2700" b="1" spc="-60" dirty="0">
                <a:latin typeface="Arial"/>
                <a:cs typeface="Arial"/>
              </a:rPr>
              <a:t> </a:t>
            </a:r>
            <a:r>
              <a:rPr sz="2700" b="1" spc="-270" dirty="0">
                <a:latin typeface="Arial"/>
                <a:cs typeface="Arial"/>
              </a:rPr>
              <a:t>m</a:t>
            </a:r>
            <a:r>
              <a:rPr sz="2700" b="1" spc="-25" dirty="0">
                <a:latin typeface="Arial"/>
                <a:cs typeface="Arial"/>
              </a:rPr>
              <a:t>a</a:t>
            </a:r>
            <a:r>
              <a:rPr sz="2700" b="1" spc="-195" dirty="0">
                <a:latin typeface="Arial"/>
                <a:cs typeface="Arial"/>
              </a:rPr>
              <a:t>gnet</a:t>
            </a:r>
            <a:r>
              <a:rPr sz="2700" b="1" spc="-125" dirty="0">
                <a:latin typeface="Arial"/>
                <a:cs typeface="Arial"/>
              </a:rPr>
              <a:t>i</a:t>
            </a:r>
            <a:r>
              <a:rPr sz="2700" b="1" spc="-409" dirty="0">
                <a:latin typeface="Arial"/>
                <a:cs typeface="Arial"/>
              </a:rPr>
              <a:t>c</a:t>
            </a:r>
            <a:r>
              <a:rPr sz="2700" b="1" spc="-70" dirty="0">
                <a:latin typeface="Arial"/>
                <a:cs typeface="Arial"/>
              </a:rPr>
              <a:t> </a:t>
            </a:r>
            <a:r>
              <a:rPr sz="2700" b="1" spc="-65" dirty="0">
                <a:latin typeface="Arial"/>
                <a:cs typeface="Arial"/>
              </a:rPr>
              <a:t>f</a:t>
            </a:r>
            <a:r>
              <a:rPr sz="2700" b="1" spc="-60" dirty="0">
                <a:latin typeface="Arial"/>
                <a:cs typeface="Arial"/>
              </a:rPr>
              <a:t>i</a:t>
            </a:r>
            <a:r>
              <a:rPr sz="2700" b="1" spc="-170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210" dirty="0">
                <a:latin typeface="Arial"/>
                <a:cs typeface="Arial"/>
              </a:rPr>
              <a:t>d</a:t>
            </a:r>
            <a:r>
              <a:rPr sz="2700" spc="-160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b="1" spc="-65" dirty="0">
                <a:latin typeface="Arial"/>
                <a:cs typeface="Arial"/>
              </a:rPr>
              <a:t>(</a:t>
            </a:r>
            <a:r>
              <a:rPr sz="2700" b="1" spc="-60" dirty="0">
                <a:latin typeface="Arial"/>
                <a:cs typeface="Arial"/>
              </a:rPr>
              <a:t>ii</a:t>
            </a:r>
            <a:r>
              <a:rPr sz="2700" b="1" spc="-50" dirty="0">
                <a:latin typeface="Arial"/>
                <a:cs typeface="Arial"/>
              </a:rPr>
              <a:t>)</a:t>
            </a:r>
            <a:r>
              <a:rPr sz="2700" b="1" spc="-20" dirty="0">
                <a:latin typeface="Arial"/>
                <a:cs typeface="Arial"/>
              </a:rPr>
              <a:t> </a:t>
            </a:r>
            <a:r>
              <a:rPr sz="2700" b="1" spc="-130" dirty="0">
                <a:latin typeface="Arial"/>
                <a:cs typeface="Arial"/>
              </a:rPr>
              <a:t>Dia</a:t>
            </a:r>
            <a:r>
              <a:rPr sz="2700" b="1" spc="-235" dirty="0">
                <a:latin typeface="Arial"/>
                <a:cs typeface="Arial"/>
              </a:rPr>
              <a:t>m</a:t>
            </a:r>
            <a:r>
              <a:rPr sz="2700" b="1" spc="-20" dirty="0">
                <a:latin typeface="Arial"/>
                <a:cs typeface="Arial"/>
              </a:rPr>
              <a:t>a</a:t>
            </a:r>
            <a:r>
              <a:rPr sz="2700" b="1" spc="-229" dirty="0">
                <a:latin typeface="Arial"/>
                <a:cs typeface="Arial"/>
              </a:rPr>
              <a:t>gne</a:t>
            </a:r>
            <a:r>
              <a:rPr sz="2700" b="1" spc="-145" dirty="0">
                <a:latin typeface="Arial"/>
                <a:cs typeface="Arial"/>
              </a:rPr>
              <a:t>t</a:t>
            </a:r>
            <a:r>
              <a:rPr sz="2700" b="1" spc="-60" dirty="0">
                <a:latin typeface="Arial"/>
                <a:cs typeface="Arial"/>
              </a:rPr>
              <a:t>i</a:t>
            </a:r>
            <a:r>
              <a:rPr sz="2700" b="1" spc="-409" dirty="0">
                <a:latin typeface="Arial"/>
                <a:cs typeface="Arial"/>
              </a:rPr>
              <a:t>c</a:t>
            </a:r>
            <a:r>
              <a:rPr sz="2700" b="1" spc="-95" dirty="0">
                <a:latin typeface="Arial"/>
                <a:cs typeface="Arial"/>
              </a:rPr>
              <a:t> </a:t>
            </a:r>
            <a:r>
              <a:rPr sz="2700" b="1" spc="-330" dirty="0">
                <a:latin typeface="Arial"/>
                <a:cs typeface="Arial"/>
              </a:rPr>
              <a:t>Subs</a:t>
            </a:r>
            <a:r>
              <a:rPr sz="2700" b="1" spc="-200" dirty="0">
                <a:latin typeface="Arial"/>
                <a:cs typeface="Arial"/>
              </a:rPr>
              <a:t>t</a:t>
            </a:r>
            <a:r>
              <a:rPr sz="2700" b="1" spc="-235" dirty="0">
                <a:latin typeface="Arial"/>
                <a:cs typeface="Arial"/>
              </a:rPr>
              <a:t>an</a:t>
            </a:r>
            <a:r>
              <a:rPr sz="2700" b="1" spc="-215" dirty="0">
                <a:latin typeface="Arial"/>
                <a:cs typeface="Arial"/>
              </a:rPr>
              <a:t>c</a:t>
            </a:r>
            <a:r>
              <a:rPr sz="2700" b="1" spc="-275" dirty="0">
                <a:latin typeface="Arial"/>
                <a:cs typeface="Arial"/>
              </a:rPr>
              <a:t>es</a:t>
            </a:r>
            <a:endParaRPr sz="2700">
              <a:latin typeface="Arial"/>
              <a:cs typeface="Arial"/>
            </a:endParaRPr>
          </a:p>
          <a:p>
            <a:pPr marL="332740" marR="5080" indent="-320040" algn="just">
              <a:lnSpc>
                <a:spcPct val="80000"/>
              </a:lnSpc>
              <a:spcBef>
                <a:spcPts val="6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55" dirty="0">
                <a:latin typeface="Microsoft Sans Serif"/>
                <a:cs typeface="Microsoft Sans Serif"/>
              </a:rPr>
              <a:t>Diamagnetic</a:t>
            </a:r>
            <a:r>
              <a:rPr sz="2700" spc="405" dirty="0">
                <a:latin typeface="Microsoft Sans Serif"/>
                <a:cs typeface="Microsoft Sans Serif"/>
              </a:rPr>
              <a:t>  </a:t>
            </a:r>
            <a:r>
              <a:rPr sz="2700" spc="-120" dirty="0">
                <a:latin typeface="Microsoft Sans Serif"/>
                <a:cs typeface="Microsoft Sans Serif"/>
              </a:rPr>
              <a:t>character</a:t>
            </a:r>
            <a:r>
              <a:rPr sz="2700" spc="475" dirty="0">
                <a:latin typeface="Microsoft Sans Serif"/>
                <a:cs typeface="Microsoft Sans Serif"/>
              </a:rPr>
              <a:t>  </a:t>
            </a:r>
            <a:r>
              <a:rPr sz="2700" spc="-204" dirty="0">
                <a:latin typeface="Microsoft Sans Serif"/>
                <a:cs typeface="Microsoft Sans Serif"/>
              </a:rPr>
              <a:t>emerges</a:t>
            </a:r>
            <a:r>
              <a:rPr sz="2700" spc="305" dirty="0">
                <a:latin typeface="Microsoft Sans Serif"/>
                <a:cs typeface="Microsoft Sans Serif"/>
              </a:rPr>
              <a:t> </a:t>
            </a:r>
            <a:r>
              <a:rPr sz="2700" spc="310" dirty="0">
                <a:latin typeface="Microsoft Sans Serif"/>
                <a:cs typeface="Microsoft Sans Serif"/>
              </a:rPr>
              <a:t> </a:t>
            </a:r>
            <a:r>
              <a:rPr sz="2700" spc="-235" dirty="0">
                <a:latin typeface="Microsoft Sans Serif"/>
                <a:cs typeface="Microsoft Sans Serif"/>
              </a:rPr>
              <a:t>as</a:t>
            </a:r>
            <a:r>
              <a:rPr sz="2700" spc="245" dirty="0">
                <a:latin typeface="Microsoft Sans Serif"/>
                <a:cs typeface="Microsoft Sans Serif"/>
              </a:rPr>
              <a:t> </a:t>
            </a:r>
            <a:r>
              <a:rPr sz="2700" spc="250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a</a:t>
            </a:r>
            <a:r>
              <a:rPr sz="2700" spc="1405" dirty="0">
                <a:latin typeface="Microsoft Sans Serif"/>
                <a:cs typeface="Microsoft Sans Serif"/>
              </a:rPr>
              <a:t> </a:t>
            </a:r>
            <a:r>
              <a:rPr sz="2700" spc="-160" dirty="0">
                <a:latin typeface="Microsoft Sans Serif"/>
                <a:cs typeface="Microsoft Sans Serif"/>
              </a:rPr>
              <a:t>result</a:t>
            </a:r>
            <a:r>
              <a:rPr sz="2700" spc="395" dirty="0">
                <a:latin typeface="Microsoft Sans Serif"/>
                <a:cs typeface="Microsoft Sans Serif"/>
              </a:rPr>
              <a:t> </a:t>
            </a:r>
            <a:r>
              <a:rPr sz="2700" spc="400" dirty="0">
                <a:latin typeface="Microsoft Sans Serif"/>
                <a:cs typeface="Microsoft Sans Serif"/>
              </a:rPr>
              <a:t> </a:t>
            </a:r>
            <a:r>
              <a:rPr sz="2700" spc="10" dirty="0">
                <a:latin typeface="Microsoft Sans Serif"/>
                <a:cs typeface="Microsoft Sans Serif"/>
              </a:rPr>
              <a:t>of 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b="1" spc="-195" dirty="0">
                <a:latin typeface="Arial"/>
                <a:cs typeface="Arial"/>
              </a:rPr>
              <a:t>nonappearance</a:t>
            </a:r>
            <a:r>
              <a:rPr sz="2700" b="1" spc="-190" dirty="0">
                <a:latin typeface="Arial"/>
                <a:cs typeface="Arial"/>
              </a:rPr>
              <a:t> </a:t>
            </a:r>
            <a:r>
              <a:rPr sz="2700" b="1" spc="-130" dirty="0">
                <a:latin typeface="Arial"/>
                <a:cs typeface="Arial"/>
              </a:rPr>
              <a:t>of</a:t>
            </a:r>
            <a:r>
              <a:rPr sz="2700" b="1" spc="495" dirty="0">
                <a:latin typeface="Arial"/>
                <a:cs typeface="Arial"/>
              </a:rPr>
              <a:t> </a:t>
            </a:r>
            <a:r>
              <a:rPr sz="2700" b="1" spc="-170" dirty="0">
                <a:latin typeface="Arial"/>
                <a:cs typeface="Arial"/>
              </a:rPr>
              <a:t>unpaired</a:t>
            </a:r>
            <a:r>
              <a:rPr sz="2700" b="1" spc="415" dirty="0">
                <a:latin typeface="Arial"/>
                <a:cs typeface="Arial"/>
              </a:rPr>
              <a:t> </a:t>
            </a:r>
            <a:r>
              <a:rPr sz="2700" b="1" spc="-225" dirty="0">
                <a:latin typeface="Arial"/>
                <a:cs typeface="Arial"/>
              </a:rPr>
              <a:t>electrons</a:t>
            </a:r>
            <a:r>
              <a:rPr sz="2700" spc="-225" dirty="0">
                <a:latin typeface="Microsoft Sans Serif"/>
                <a:cs typeface="Microsoft Sans Serif"/>
              </a:rPr>
              <a:t>. </a:t>
            </a:r>
            <a:r>
              <a:rPr sz="2700" spc="-220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Diamagnetic</a:t>
            </a:r>
            <a:r>
              <a:rPr sz="2700" spc="975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substances</a:t>
            </a:r>
            <a:r>
              <a:rPr sz="2700" spc="685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</a:t>
            </a:r>
            <a:r>
              <a:rPr sz="2700" spc="125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940" dirty="0">
                <a:latin typeface="Microsoft Sans Serif"/>
                <a:cs typeface="Microsoft Sans Serif"/>
              </a:rPr>
              <a:t> </a:t>
            </a:r>
            <a:r>
              <a:rPr sz="2700" spc="-254" dirty="0">
                <a:latin typeface="Microsoft Sans Serif"/>
                <a:cs typeface="Microsoft Sans Serif"/>
              </a:rPr>
              <a:t>substances</a:t>
            </a:r>
            <a:r>
              <a:rPr sz="2700" spc="670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which </a:t>
            </a:r>
            <a:r>
              <a:rPr sz="2700" spc="-200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70" dirty="0">
                <a:latin typeface="Microsoft Sans Serif"/>
                <a:cs typeface="Microsoft Sans Serif"/>
              </a:rPr>
              <a:t>re</a:t>
            </a:r>
            <a:r>
              <a:rPr sz="2700" spc="20" dirty="0">
                <a:latin typeface="Microsoft Sans Serif"/>
                <a:cs typeface="Microsoft Sans Serif"/>
              </a:rPr>
              <a:t> </a:t>
            </a:r>
            <a:r>
              <a:rPr sz="2700" b="1" spc="-170" dirty="0">
                <a:latin typeface="Arial"/>
                <a:cs typeface="Arial"/>
              </a:rPr>
              <a:t>r</a:t>
            </a:r>
            <a:r>
              <a:rPr sz="2700" b="1" spc="-195" dirty="0">
                <a:latin typeface="Arial"/>
                <a:cs typeface="Arial"/>
              </a:rPr>
              <a:t>epu</a:t>
            </a:r>
            <a:r>
              <a:rPr sz="2700" b="1" spc="-110" dirty="0">
                <a:latin typeface="Arial"/>
                <a:cs typeface="Arial"/>
              </a:rPr>
              <a:t>l</a:t>
            </a:r>
            <a:r>
              <a:rPr sz="2700" b="1" spc="-275" dirty="0">
                <a:latin typeface="Arial"/>
                <a:cs typeface="Arial"/>
              </a:rPr>
              <a:t>s</a:t>
            </a:r>
            <a:r>
              <a:rPr sz="2700" b="1" spc="-290" dirty="0">
                <a:latin typeface="Arial"/>
                <a:cs typeface="Arial"/>
              </a:rPr>
              <a:t>e</a:t>
            </a:r>
            <a:r>
              <a:rPr sz="2700" b="1" spc="-210" dirty="0">
                <a:latin typeface="Arial"/>
                <a:cs typeface="Arial"/>
              </a:rPr>
              <a:t>d</a:t>
            </a:r>
            <a:r>
              <a:rPr sz="2700" b="1" spc="-50" dirty="0">
                <a:latin typeface="Arial"/>
                <a:cs typeface="Arial"/>
              </a:rPr>
              <a:t> </a:t>
            </a:r>
            <a:r>
              <a:rPr sz="2700" b="1" spc="-195" dirty="0">
                <a:latin typeface="Arial"/>
                <a:cs typeface="Arial"/>
              </a:rPr>
              <a:t>b</a:t>
            </a:r>
            <a:r>
              <a:rPr sz="2700" b="1" spc="-130" dirty="0">
                <a:latin typeface="Arial"/>
                <a:cs typeface="Arial"/>
              </a:rPr>
              <a:t>y</a:t>
            </a:r>
            <a:r>
              <a:rPr sz="2700" b="1" spc="-35" dirty="0">
                <a:latin typeface="Arial"/>
                <a:cs typeface="Arial"/>
              </a:rPr>
              <a:t> </a:t>
            </a:r>
            <a:r>
              <a:rPr sz="2700" b="1" spc="-210" dirty="0">
                <a:latin typeface="Arial"/>
                <a:cs typeface="Arial"/>
              </a:rPr>
              <a:t>t</a:t>
            </a:r>
            <a:r>
              <a:rPr sz="2700" b="1" spc="-204" dirty="0">
                <a:latin typeface="Arial"/>
                <a:cs typeface="Arial"/>
              </a:rPr>
              <a:t>he</a:t>
            </a:r>
            <a:r>
              <a:rPr sz="2700" b="1" spc="-60" dirty="0">
                <a:latin typeface="Arial"/>
                <a:cs typeface="Arial"/>
              </a:rPr>
              <a:t> </a:t>
            </a:r>
            <a:r>
              <a:rPr sz="2700" b="1" spc="-270" dirty="0">
                <a:latin typeface="Arial"/>
                <a:cs typeface="Arial"/>
              </a:rPr>
              <a:t>m</a:t>
            </a:r>
            <a:r>
              <a:rPr sz="2700" b="1" spc="-20" dirty="0">
                <a:latin typeface="Arial"/>
                <a:cs typeface="Arial"/>
              </a:rPr>
              <a:t>a</a:t>
            </a:r>
            <a:r>
              <a:rPr sz="2700" b="1" spc="-195" dirty="0">
                <a:latin typeface="Arial"/>
                <a:cs typeface="Arial"/>
              </a:rPr>
              <a:t>gnet</a:t>
            </a:r>
            <a:r>
              <a:rPr sz="2700" b="1" spc="-114" dirty="0">
                <a:latin typeface="Arial"/>
                <a:cs typeface="Arial"/>
              </a:rPr>
              <a:t>i</a:t>
            </a:r>
            <a:r>
              <a:rPr sz="2700" b="1" spc="-409" dirty="0">
                <a:latin typeface="Arial"/>
                <a:cs typeface="Arial"/>
              </a:rPr>
              <a:t>c</a:t>
            </a:r>
            <a:r>
              <a:rPr sz="2700" b="1" spc="-85" dirty="0">
                <a:latin typeface="Arial"/>
                <a:cs typeface="Arial"/>
              </a:rPr>
              <a:t> </a:t>
            </a:r>
            <a:r>
              <a:rPr sz="2700" b="1" spc="-65" dirty="0">
                <a:latin typeface="Arial"/>
                <a:cs typeface="Arial"/>
              </a:rPr>
              <a:t>f</a:t>
            </a:r>
            <a:r>
              <a:rPr sz="2700" b="1" spc="-60" dirty="0">
                <a:latin typeface="Arial"/>
                <a:cs typeface="Arial"/>
              </a:rPr>
              <a:t>i</a:t>
            </a:r>
            <a:r>
              <a:rPr sz="2700" b="1" spc="-165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210" dirty="0">
                <a:latin typeface="Arial"/>
                <a:cs typeface="Arial"/>
              </a:rPr>
              <a:t>d</a:t>
            </a:r>
            <a:r>
              <a:rPr sz="2700" spc="-155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345389"/>
            <a:ext cx="45262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210" dirty="0">
                <a:latin typeface="Microsoft Sans Serif"/>
                <a:cs typeface="Microsoft Sans Serif"/>
              </a:rPr>
              <a:t>Magnetic</a:t>
            </a:r>
            <a:r>
              <a:rPr sz="4400" b="0" spc="-35" dirty="0">
                <a:latin typeface="Microsoft Sans Serif"/>
                <a:cs typeface="Microsoft Sans Serif"/>
              </a:rPr>
              <a:t> </a:t>
            </a:r>
            <a:r>
              <a:rPr sz="4400" b="0" spc="-160" dirty="0">
                <a:latin typeface="Microsoft Sans Serif"/>
                <a:cs typeface="Microsoft Sans Serif"/>
              </a:rPr>
              <a:t>properties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692" y="1615821"/>
            <a:ext cx="7999095" cy="4041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715" indent="-320040" algn="just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155" dirty="0">
                <a:latin typeface="Microsoft Sans Serif"/>
                <a:cs typeface="Microsoft Sans Serif"/>
              </a:rPr>
              <a:t>A </a:t>
            </a:r>
            <a:r>
              <a:rPr sz="2400" spc="-55" dirty="0">
                <a:latin typeface="Microsoft Sans Serif"/>
                <a:cs typeface="Microsoft Sans Serif"/>
              </a:rPr>
              <a:t>large </a:t>
            </a:r>
            <a:r>
              <a:rPr sz="2400" spc="-80" dirty="0">
                <a:latin typeface="Microsoft Sans Serif"/>
                <a:cs typeface="Microsoft Sans Serif"/>
              </a:rPr>
              <a:t>portion </a:t>
            </a:r>
            <a:r>
              <a:rPr sz="2400" spc="-5" dirty="0">
                <a:latin typeface="Microsoft Sans Serif"/>
                <a:cs typeface="Microsoft Sans Serif"/>
              </a:rPr>
              <a:t>of </a:t>
            </a:r>
            <a:r>
              <a:rPr sz="2400" spc="-145" dirty="0">
                <a:latin typeface="Microsoft Sans Serif"/>
                <a:cs typeface="Microsoft Sans Serif"/>
              </a:rPr>
              <a:t>the </a:t>
            </a:r>
            <a:r>
              <a:rPr sz="2400" spc="-120" dirty="0">
                <a:latin typeface="Microsoft Sans Serif"/>
                <a:cs typeface="Microsoft Sans Serif"/>
              </a:rPr>
              <a:t>transition </a:t>
            </a:r>
            <a:r>
              <a:rPr sz="2400" spc="-190" dirty="0">
                <a:latin typeface="Microsoft Sans Serif"/>
                <a:cs typeface="Microsoft Sans Serif"/>
              </a:rPr>
              <a:t>elements </a:t>
            </a:r>
            <a:r>
              <a:rPr sz="2400" spc="-105" dirty="0">
                <a:latin typeface="Microsoft Sans Serif"/>
                <a:cs typeface="Microsoft Sans Serif"/>
              </a:rPr>
              <a:t>and </a:t>
            </a:r>
            <a:r>
              <a:rPr sz="2400" spc="-95" dirty="0">
                <a:latin typeface="Microsoft Sans Serif"/>
                <a:cs typeface="Microsoft Sans Serif"/>
              </a:rPr>
              <a:t>their </a:t>
            </a:r>
            <a:r>
              <a:rPr sz="2400" spc="-220" dirty="0">
                <a:latin typeface="Microsoft Sans Serif"/>
                <a:cs typeface="Microsoft Sans Serif"/>
              </a:rPr>
              <a:t>compounds </a:t>
            </a:r>
            <a:r>
              <a:rPr sz="2400" spc="-215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b="1" spc="-160" dirty="0">
                <a:latin typeface="Arial"/>
                <a:cs typeface="Arial"/>
              </a:rPr>
              <a:t>paramagnetic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spc="-105" dirty="0">
                <a:latin typeface="Microsoft Sans Serif"/>
                <a:cs typeface="Microsoft Sans Serif"/>
              </a:rPr>
              <a:t>and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are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pulled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in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70" dirty="0">
                <a:latin typeface="Microsoft Sans Serif"/>
                <a:cs typeface="Microsoft Sans Serif"/>
              </a:rPr>
              <a:t>by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magnetic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40" dirty="0">
                <a:latin typeface="Microsoft Sans Serif"/>
                <a:cs typeface="Microsoft Sans Serif"/>
              </a:rPr>
              <a:t>field.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D8046"/>
              </a:buClr>
              <a:buFont typeface="Wingdings"/>
              <a:buChar char=""/>
            </a:pPr>
            <a:endParaRPr sz="38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b="1" spc="-160" dirty="0">
                <a:latin typeface="Arial"/>
                <a:cs typeface="Arial"/>
              </a:rPr>
              <a:t>More</a:t>
            </a:r>
            <a:r>
              <a:rPr sz="2400" b="1" spc="-155" dirty="0">
                <a:latin typeface="Arial"/>
                <a:cs typeface="Arial"/>
              </a:rPr>
              <a:t> </a:t>
            </a:r>
            <a:r>
              <a:rPr sz="2400" b="1" spc="-180" dirty="0">
                <a:latin typeface="Arial"/>
                <a:cs typeface="Arial"/>
              </a:rPr>
              <a:t>prominent</a:t>
            </a:r>
            <a:r>
              <a:rPr sz="2400" b="1" spc="-175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the</a:t>
            </a:r>
            <a:r>
              <a:rPr sz="2400" b="1" spc="-180" dirty="0">
                <a:latin typeface="Arial"/>
                <a:cs typeface="Arial"/>
              </a:rPr>
              <a:t> </a:t>
            </a:r>
            <a:r>
              <a:rPr sz="2400" b="1" spc="-195" dirty="0">
                <a:latin typeface="Arial"/>
                <a:cs typeface="Arial"/>
              </a:rPr>
              <a:t>number</a:t>
            </a:r>
            <a:r>
              <a:rPr sz="2400" b="1" spc="-190" dirty="0">
                <a:latin typeface="Arial"/>
                <a:cs typeface="Arial"/>
              </a:rPr>
              <a:t> </a:t>
            </a:r>
            <a:r>
              <a:rPr sz="2400" b="1" spc="-125" dirty="0">
                <a:latin typeface="Arial"/>
                <a:cs typeface="Arial"/>
              </a:rPr>
              <a:t>of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unpaired</a:t>
            </a:r>
            <a:r>
              <a:rPr sz="2400" b="1" spc="-150" dirty="0">
                <a:latin typeface="Arial"/>
                <a:cs typeface="Arial"/>
              </a:rPr>
              <a:t> </a:t>
            </a:r>
            <a:r>
              <a:rPr sz="2400" b="1" spc="-204" dirty="0">
                <a:latin typeface="Arial"/>
                <a:cs typeface="Arial"/>
              </a:rPr>
              <a:t>electrons</a:t>
            </a:r>
            <a:r>
              <a:rPr sz="2400" b="1" spc="-200" dirty="0">
                <a:latin typeface="Arial"/>
                <a:cs typeface="Arial"/>
              </a:rPr>
              <a:t> </a:t>
            </a:r>
            <a:r>
              <a:rPr sz="2400" b="1" spc="-120" dirty="0">
                <a:latin typeface="Arial"/>
                <a:cs typeface="Arial"/>
              </a:rPr>
              <a:t>in</a:t>
            </a:r>
            <a:r>
              <a:rPr sz="2400" b="1" spc="-114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the </a:t>
            </a:r>
            <a:r>
              <a:rPr sz="2400" b="1" spc="-180" dirty="0">
                <a:latin typeface="Arial"/>
                <a:cs typeface="Arial"/>
              </a:rPr>
              <a:t> </a:t>
            </a:r>
            <a:r>
              <a:rPr sz="2400" b="1" spc="-225" dirty="0">
                <a:latin typeface="Arial"/>
                <a:cs typeface="Arial"/>
              </a:rPr>
              <a:t>substance</a:t>
            </a:r>
            <a:r>
              <a:rPr sz="2400" b="1" spc="-220" dirty="0">
                <a:latin typeface="Arial"/>
                <a:cs typeface="Arial"/>
              </a:rPr>
              <a:t> </a:t>
            </a:r>
            <a:r>
              <a:rPr sz="2400" b="1" spc="-195" dirty="0">
                <a:latin typeface="Arial"/>
                <a:cs typeface="Arial"/>
              </a:rPr>
              <a:t>more</a:t>
            </a:r>
            <a:r>
              <a:rPr sz="2400" b="1" spc="-190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noteworthy </a:t>
            </a:r>
            <a:r>
              <a:rPr sz="2400" b="1" spc="-180" dirty="0">
                <a:latin typeface="Arial"/>
                <a:cs typeface="Arial"/>
              </a:rPr>
              <a:t>is</a:t>
            </a:r>
            <a:r>
              <a:rPr sz="2400" b="1" spc="-175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the</a:t>
            </a:r>
            <a:r>
              <a:rPr sz="2400" b="1" spc="295" dirty="0">
                <a:latin typeface="Arial"/>
                <a:cs typeface="Arial"/>
              </a:rPr>
              <a:t> </a:t>
            </a:r>
            <a:r>
              <a:rPr sz="2400" b="1" spc="-165" dirty="0">
                <a:latin typeface="Arial"/>
                <a:cs typeface="Arial"/>
              </a:rPr>
              <a:t>paramagnetic </a:t>
            </a:r>
            <a:r>
              <a:rPr sz="2400" b="1" spc="-180" dirty="0">
                <a:latin typeface="Arial"/>
                <a:cs typeface="Arial"/>
              </a:rPr>
              <a:t>character</a:t>
            </a:r>
            <a:r>
              <a:rPr sz="2400" spc="-180" dirty="0">
                <a:latin typeface="Microsoft Sans Serif"/>
                <a:cs typeface="Microsoft Sans Serif"/>
              </a:rPr>
              <a:t>; </a:t>
            </a:r>
            <a:r>
              <a:rPr sz="2400" spc="-17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the</a:t>
            </a:r>
            <a:r>
              <a:rPr sz="2400" spc="345" dirty="0">
                <a:latin typeface="Microsoft Sans Serif"/>
                <a:cs typeface="Microsoft Sans Serif"/>
              </a:rPr>
              <a:t>  </a:t>
            </a:r>
            <a:r>
              <a:rPr sz="2400" spc="-150" dirty="0">
                <a:latin typeface="Microsoft Sans Serif"/>
                <a:cs typeface="Microsoft Sans Serif"/>
              </a:rPr>
              <a:t>magnetic</a:t>
            </a:r>
            <a:r>
              <a:rPr sz="2400" spc="335" dirty="0">
                <a:latin typeface="Microsoft Sans Serif"/>
                <a:cs typeface="Microsoft Sans Serif"/>
              </a:rPr>
              <a:t> </a:t>
            </a:r>
            <a:r>
              <a:rPr sz="2400" spc="345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character</a:t>
            </a:r>
            <a:r>
              <a:rPr sz="2400" spc="415" dirty="0">
                <a:latin typeface="Microsoft Sans Serif"/>
                <a:cs typeface="Microsoft Sans Serif"/>
              </a:rPr>
              <a:t> </a:t>
            </a:r>
            <a:r>
              <a:rPr sz="2400" spc="42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625" dirty="0">
                <a:latin typeface="Microsoft Sans Serif"/>
                <a:cs typeface="Microsoft Sans Serif"/>
              </a:rPr>
              <a:t>  </a:t>
            </a:r>
            <a:r>
              <a:rPr sz="2400" spc="-15" dirty="0">
                <a:latin typeface="Microsoft Sans Serif"/>
                <a:cs typeface="Microsoft Sans Serif"/>
              </a:rPr>
              <a:t>a</a:t>
            </a:r>
            <a:r>
              <a:rPr sz="2400" spc="123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substance</a:t>
            </a:r>
            <a:r>
              <a:rPr sz="2400" spc="430" dirty="0">
                <a:latin typeface="Microsoft Sans Serif"/>
                <a:cs typeface="Microsoft Sans Serif"/>
              </a:rPr>
              <a:t>  </a:t>
            </a:r>
            <a:r>
              <a:rPr sz="2400" spc="-215" dirty="0">
                <a:latin typeface="Microsoft Sans Serif"/>
                <a:cs typeface="Microsoft Sans Serif"/>
              </a:rPr>
              <a:t>is</a:t>
            </a:r>
            <a:r>
              <a:rPr sz="2400" spc="415" dirty="0">
                <a:latin typeface="Microsoft Sans Serif"/>
                <a:cs typeface="Microsoft Sans Serif"/>
              </a:rPr>
              <a:t> </a:t>
            </a:r>
            <a:r>
              <a:rPr sz="2400" spc="420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expressed </a:t>
            </a:r>
            <a:r>
              <a:rPr sz="2400" spc="-145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a</a:t>
            </a:r>
            <a:r>
              <a:rPr sz="2400" spc="-195" dirty="0">
                <a:latin typeface="Microsoft Sans Serif"/>
                <a:cs typeface="Microsoft Sans Serif"/>
              </a:rPr>
              <a:t>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b="1" spc="-190" dirty="0">
                <a:latin typeface="Arial"/>
                <a:cs typeface="Arial"/>
              </a:rPr>
              <a:t>m</a:t>
            </a:r>
            <a:r>
              <a:rPr sz="2400" b="1" spc="-75" dirty="0">
                <a:latin typeface="Arial"/>
                <a:cs typeface="Arial"/>
              </a:rPr>
              <a:t>a</a:t>
            </a:r>
            <a:r>
              <a:rPr sz="2400" b="1" spc="-195" dirty="0">
                <a:latin typeface="Arial"/>
                <a:cs typeface="Arial"/>
              </a:rPr>
              <a:t>gnetic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254" dirty="0">
                <a:latin typeface="Arial"/>
                <a:cs typeface="Arial"/>
              </a:rPr>
              <a:t>m</a:t>
            </a:r>
            <a:r>
              <a:rPr sz="2400" b="1" spc="-185" dirty="0">
                <a:latin typeface="Arial"/>
                <a:cs typeface="Arial"/>
              </a:rPr>
              <a:t>o</a:t>
            </a:r>
            <a:r>
              <a:rPr sz="2400" b="1" spc="-225" dirty="0">
                <a:latin typeface="Arial"/>
                <a:cs typeface="Arial"/>
              </a:rPr>
              <a:t>ment</a:t>
            </a:r>
            <a:r>
              <a:rPr sz="2400" b="1" spc="-204" dirty="0">
                <a:latin typeface="Arial"/>
                <a:cs typeface="Arial"/>
              </a:rPr>
              <a:t>s</a:t>
            </a:r>
            <a:r>
              <a:rPr sz="2400" spc="-14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D8046"/>
              </a:buClr>
              <a:buFont typeface="Wingdings"/>
              <a:buChar char=""/>
            </a:pPr>
            <a:endParaRPr sz="3750">
              <a:latin typeface="Microsoft Sans Serif"/>
              <a:cs typeface="Microsoft Sans Serif"/>
            </a:endParaRPr>
          </a:p>
          <a:p>
            <a:pPr marL="332740" marR="252729" indent="-320040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400" b="1" spc="-215" dirty="0">
                <a:latin typeface="Arial"/>
                <a:cs typeface="Arial"/>
              </a:rPr>
              <a:t>Bigger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the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80" dirty="0">
                <a:latin typeface="Arial"/>
                <a:cs typeface="Arial"/>
              </a:rPr>
              <a:t>magnetic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95" dirty="0">
                <a:latin typeface="Arial"/>
                <a:cs typeface="Arial"/>
              </a:rPr>
              <a:t>moment's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20" dirty="0">
                <a:latin typeface="Arial"/>
                <a:cs typeface="Arial"/>
              </a:rPr>
              <a:t>value</a:t>
            </a:r>
            <a:r>
              <a:rPr sz="2400" spc="-120" dirty="0">
                <a:latin typeface="Microsoft Sans Serif"/>
                <a:cs typeface="Microsoft Sans Serif"/>
              </a:rPr>
              <a:t>,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the</a:t>
            </a:r>
            <a:r>
              <a:rPr sz="2400" spc="45" dirty="0">
                <a:latin typeface="Microsoft Sans Serif"/>
                <a:cs typeface="Microsoft Sans Serif"/>
              </a:rPr>
              <a:t> </a:t>
            </a:r>
            <a:r>
              <a:rPr sz="2400" b="1" spc="-195" dirty="0">
                <a:latin typeface="Arial"/>
                <a:cs typeface="Arial"/>
              </a:rPr>
              <a:t>more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noteworthy </a:t>
            </a:r>
            <a:r>
              <a:rPr sz="2400" b="1" spc="-650" dirty="0">
                <a:latin typeface="Arial"/>
                <a:cs typeface="Arial"/>
              </a:rPr>
              <a:t> </a:t>
            </a:r>
            <a:r>
              <a:rPr sz="2400" b="1" spc="-180" dirty="0">
                <a:latin typeface="Arial"/>
                <a:cs typeface="Arial"/>
              </a:rPr>
              <a:t>is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185" dirty="0">
                <a:latin typeface="Arial"/>
                <a:cs typeface="Arial"/>
              </a:rPr>
              <a:t>the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65" dirty="0">
                <a:latin typeface="Arial"/>
                <a:cs typeface="Arial"/>
              </a:rPr>
              <a:t>pa</a:t>
            </a:r>
            <a:r>
              <a:rPr sz="2400" b="1" spc="-95" dirty="0">
                <a:latin typeface="Arial"/>
                <a:cs typeface="Arial"/>
              </a:rPr>
              <a:t>r</a:t>
            </a:r>
            <a:r>
              <a:rPr sz="2400" b="1" spc="-135" dirty="0">
                <a:latin typeface="Arial"/>
                <a:cs typeface="Arial"/>
              </a:rPr>
              <a:t>am</a:t>
            </a:r>
            <a:r>
              <a:rPr sz="2400" b="1" spc="-60" dirty="0">
                <a:latin typeface="Arial"/>
                <a:cs typeface="Arial"/>
              </a:rPr>
              <a:t>a</a:t>
            </a:r>
            <a:r>
              <a:rPr sz="2400" b="1" spc="-195" dirty="0">
                <a:latin typeface="Arial"/>
                <a:cs typeface="Arial"/>
              </a:rPr>
              <a:t>gnetic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375" dirty="0">
                <a:latin typeface="Arial"/>
                <a:cs typeface="Arial"/>
              </a:rPr>
              <a:t>c</a:t>
            </a:r>
            <a:r>
              <a:rPr sz="2400" b="1" spc="-165" dirty="0">
                <a:latin typeface="Arial"/>
                <a:cs typeface="Arial"/>
              </a:rPr>
              <a:t>ha</a:t>
            </a:r>
            <a:r>
              <a:rPr sz="2400" b="1" spc="-95" dirty="0">
                <a:latin typeface="Arial"/>
                <a:cs typeface="Arial"/>
              </a:rPr>
              <a:t>r</a:t>
            </a:r>
            <a:r>
              <a:rPr sz="2400" b="1" spc="-235" dirty="0">
                <a:latin typeface="Arial"/>
                <a:cs typeface="Arial"/>
              </a:rPr>
              <a:t>ac</a:t>
            </a:r>
            <a:r>
              <a:rPr sz="2400" b="1" spc="-150" dirty="0">
                <a:latin typeface="Arial"/>
                <a:cs typeface="Arial"/>
              </a:rPr>
              <a:t>t</a:t>
            </a:r>
            <a:r>
              <a:rPr sz="2400" b="1" spc="-185" dirty="0">
                <a:latin typeface="Arial"/>
                <a:cs typeface="Arial"/>
              </a:rPr>
              <a:t>er</a:t>
            </a:r>
            <a:r>
              <a:rPr sz="2400" spc="-14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345389"/>
            <a:ext cx="45262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400" b="0" spc="-210" dirty="0">
                <a:latin typeface="Microsoft Sans Serif"/>
                <a:cs typeface="Microsoft Sans Serif"/>
              </a:rPr>
              <a:t>Magnetic</a:t>
            </a:r>
            <a:r>
              <a:rPr sz="4400" b="0" spc="-35" dirty="0">
                <a:latin typeface="Microsoft Sans Serif"/>
                <a:cs typeface="Microsoft Sans Serif"/>
              </a:rPr>
              <a:t> </a:t>
            </a:r>
            <a:r>
              <a:rPr sz="4400" b="0" spc="-160" dirty="0">
                <a:latin typeface="Microsoft Sans Serif"/>
                <a:cs typeface="Microsoft Sans Serif"/>
              </a:rPr>
              <a:t>properties</a:t>
            </a:r>
            <a:endParaRPr sz="44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692" y="1557101"/>
            <a:ext cx="7997825" cy="3447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indent="-320040" algn="just">
              <a:lnSpc>
                <a:spcPct val="150100"/>
              </a:lnSpc>
              <a:spcBef>
                <a:spcPts val="1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120" dirty="0">
                <a:latin typeface="Microsoft Sans Serif"/>
                <a:cs typeface="Microsoft Sans Serif"/>
              </a:rPr>
              <a:t>Notwithstanding</a:t>
            </a:r>
            <a:r>
              <a:rPr sz="2400" spc="-114" dirty="0">
                <a:latin typeface="Microsoft Sans Serif"/>
                <a:cs typeface="Microsoft Sans Serif"/>
              </a:rPr>
              <a:t> </a:t>
            </a:r>
            <a:r>
              <a:rPr sz="2400" spc="-105" dirty="0">
                <a:latin typeface="Microsoft Sans Serif"/>
                <a:cs typeface="Microsoft Sans Serif"/>
              </a:rPr>
              <a:t>paramagnetic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05" dirty="0">
                <a:latin typeface="Microsoft Sans Serif"/>
                <a:cs typeface="Microsoft Sans Serif"/>
              </a:rPr>
              <a:t>and</a:t>
            </a:r>
            <a:r>
              <a:rPr sz="2400" spc="-100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diamagnetic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204" dirty="0">
                <a:latin typeface="Microsoft Sans Serif"/>
                <a:cs typeface="Microsoft Sans Serif"/>
              </a:rPr>
              <a:t>substance,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114" dirty="0">
                <a:latin typeface="Microsoft Sans Serif"/>
                <a:cs typeface="Microsoft Sans Serif"/>
              </a:rPr>
              <a:t>there</a:t>
            </a:r>
            <a:r>
              <a:rPr sz="2400" spc="405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are</a:t>
            </a:r>
            <a:r>
              <a:rPr sz="2400" spc="530" dirty="0">
                <a:latin typeface="Microsoft Sans Serif"/>
                <a:cs typeface="Microsoft Sans Serif"/>
              </a:rPr>
              <a:t> </a:t>
            </a:r>
            <a:r>
              <a:rPr sz="2400" spc="-15" dirty="0">
                <a:latin typeface="Microsoft Sans Serif"/>
                <a:cs typeface="Microsoft Sans Serif"/>
              </a:rPr>
              <a:t>a</a:t>
            </a:r>
            <a:r>
              <a:rPr sz="2400" spc="60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couple</a:t>
            </a:r>
            <a:r>
              <a:rPr sz="2400" spc="345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630" dirty="0">
                <a:latin typeface="Microsoft Sans Serif"/>
                <a:cs typeface="Microsoft Sans Serif"/>
              </a:rPr>
              <a:t> </a:t>
            </a:r>
            <a:r>
              <a:rPr sz="2400" spc="-225" dirty="0">
                <a:latin typeface="Microsoft Sans Serif"/>
                <a:cs typeface="Microsoft Sans Serif"/>
              </a:rPr>
              <a:t>substances,</a:t>
            </a:r>
            <a:r>
              <a:rPr sz="2400" spc="190" dirty="0">
                <a:latin typeface="Microsoft Sans Serif"/>
                <a:cs typeface="Microsoft Sans Serif"/>
              </a:rPr>
              <a:t> </a:t>
            </a:r>
            <a:r>
              <a:rPr sz="2400" b="1" spc="-155" dirty="0">
                <a:latin typeface="Arial"/>
                <a:cs typeface="Arial"/>
              </a:rPr>
              <a:t>for</a:t>
            </a:r>
            <a:r>
              <a:rPr sz="2400" b="1" spc="355" dirty="0">
                <a:latin typeface="Arial"/>
                <a:cs typeface="Arial"/>
              </a:rPr>
              <a:t> </a:t>
            </a:r>
            <a:r>
              <a:rPr sz="2400" b="1" spc="-150" dirty="0">
                <a:latin typeface="Arial"/>
                <a:cs typeface="Arial"/>
              </a:rPr>
              <a:t>example</a:t>
            </a:r>
            <a:r>
              <a:rPr sz="2400" spc="-150" dirty="0">
                <a:latin typeface="Microsoft Sans Serif"/>
                <a:cs typeface="Microsoft Sans Serif"/>
              </a:rPr>
              <a:t>,</a:t>
            </a:r>
            <a:r>
              <a:rPr sz="2400" spc="825" dirty="0">
                <a:latin typeface="Microsoft Sans Serif"/>
                <a:cs typeface="Microsoft Sans Serif"/>
              </a:rPr>
              <a:t> </a:t>
            </a:r>
            <a:r>
              <a:rPr sz="2400" b="1" spc="-155" dirty="0">
                <a:latin typeface="Arial"/>
                <a:cs typeface="Arial"/>
              </a:rPr>
              <a:t>iron</a:t>
            </a:r>
            <a:r>
              <a:rPr sz="2400" b="1" spc="355" dirty="0">
                <a:latin typeface="Arial"/>
                <a:cs typeface="Arial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which </a:t>
            </a:r>
            <a:r>
              <a:rPr sz="2400" spc="-62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is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b="1" spc="-165" dirty="0">
                <a:latin typeface="Arial"/>
                <a:cs typeface="Arial"/>
              </a:rPr>
              <a:t>exceedingly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180" dirty="0">
                <a:latin typeface="Arial"/>
                <a:cs typeface="Arial"/>
              </a:rPr>
              <a:t>magnetic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140" dirty="0">
                <a:latin typeface="Arial"/>
                <a:cs typeface="Arial"/>
              </a:rPr>
              <a:t>when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204" dirty="0">
                <a:latin typeface="Arial"/>
                <a:cs typeface="Arial"/>
              </a:rPr>
              <a:t>contrasted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95" dirty="0">
                <a:latin typeface="Arial"/>
                <a:cs typeface="Arial"/>
              </a:rPr>
              <a:t>with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90" dirty="0">
                <a:latin typeface="Arial"/>
                <a:cs typeface="Arial"/>
              </a:rPr>
              <a:t>other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spc="-165" dirty="0">
                <a:latin typeface="Arial"/>
                <a:cs typeface="Arial"/>
              </a:rPr>
              <a:t>metals</a:t>
            </a:r>
            <a:r>
              <a:rPr sz="2400" spc="-16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214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275" dirty="0">
                <a:latin typeface="Microsoft Sans Serif"/>
                <a:cs typeface="Microsoft Sans Serif"/>
              </a:rPr>
              <a:t>These</a:t>
            </a:r>
            <a:r>
              <a:rPr sz="2400" spc="5" dirty="0">
                <a:latin typeface="Microsoft Sans Serif"/>
                <a:cs typeface="Microsoft Sans Serif"/>
              </a:rPr>
              <a:t> </a:t>
            </a:r>
            <a:r>
              <a:rPr sz="2400" spc="-229" dirty="0">
                <a:latin typeface="Microsoft Sans Serif"/>
                <a:cs typeface="Microsoft Sans Serif"/>
              </a:rPr>
              <a:t>substances</a:t>
            </a:r>
            <a:r>
              <a:rPr sz="2400" spc="85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are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known</a:t>
            </a:r>
            <a:r>
              <a:rPr sz="240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b="1" spc="-190" dirty="0">
                <a:latin typeface="Arial"/>
                <a:cs typeface="Arial"/>
              </a:rPr>
              <a:t>Ferromagnetic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235" dirty="0">
                <a:latin typeface="Arial"/>
                <a:cs typeface="Arial"/>
              </a:rPr>
              <a:t>Substances</a:t>
            </a:r>
            <a:r>
              <a:rPr sz="2400" spc="-23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214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280" dirty="0">
                <a:latin typeface="Microsoft Sans Serif"/>
                <a:cs typeface="Microsoft Sans Serif"/>
              </a:rPr>
              <a:t>The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10" dirty="0">
                <a:latin typeface="Microsoft Sans Serif"/>
                <a:cs typeface="Microsoft Sans Serif"/>
              </a:rPr>
              <a:t>Gouy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65" dirty="0">
                <a:latin typeface="Microsoft Sans Serif"/>
                <a:cs typeface="Microsoft Sans Serif"/>
              </a:rPr>
              <a:t>method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15" dirty="0">
                <a:latin typeface="Microsoft Sans Serif"/>
                <a:cs typeface="Microsoft Sans Serif"/>
              </a:rPr>
              <a:t>is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used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to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200" dirty="0">
                <a:latin typeface="Microsoft Sans Serif"/>
                <a:cs typeface="Microsoft Sans Serif"/>
              </a:rPr>
              <a:t>measure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magnetic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suceptibilities.</a:t>
            </a:r>
            <a:endParaRPr sz="2400">
              <a:latin typeface="Microsoft Sans Serif"/>
              <a:cs typeface="Microsoft Sans Serif"/>
            </a:endParaRPr>
          </a:p>
          <a:p>
            <a:pPr marL="433070">
              <a:lnSpc>
                <a:spcPct val="100000"/>
              </a:lnSpc>
              <a:spcBef>
                <a:spcPts val="1775"/>
              </a:spcBef>
            </a:pPr>
            <a:r>
              <a:rPr sz="1800" spc="-70" dirty="0">
                <a:latin typeface="Microsoft Sans Serif"/>
                <a:cs typeface="Microsoft Sans Serif"/>
              </a:rPr>
              <a:t>(4.2</a:t>
            </a:r>
            <a:r>
              <a:rPr sz="1800" spc="15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from</a:t>
            </a:r>
            <a:r>
              <a:rPr sz="1800" spc="10" dirty="0">
                <a:latin typeface="Microsoft Sans Serif"/>
                <a:cs typeface="Microsoft Sans Serif"/>
              </a:rPr>
              <a:t> </a:t>
            </a:r>
            <a:r>
              <a:rPr sz="1800" spc="-90" dirty="0">
                <a:latin typeface="Microsoft Sans Serif"/>
                <a:cs typeface="Microsoft Sans Serif"/>
              </a:rPr>
              <a:t>book)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3795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150" dirty="0"/>
              <a:t>M</a:t>
            </a:r>
            <a:r>
              <a:rPr sz="3600" spc="-40" dirty="0"/>
              <a:t>a</a:t>
            </a:r>
            <a:r>
              <a:rPr sz="3600" spc="-290" dirty="0"/>
              <a:t>gnetic</a:t>
            </a:r>
            <a:r>
              <a:rPr sz="3600" spc="-55" dirty="0"/>
              <a:t> </a:t>
            </a:r>
            <a:r>
              <a:rPr sz="3600" spc="-265" dirty="0"/>
              <a:t>pr</a:t>
            </a:r>
            <a:r>
              <a:rPr sz="3600" spc="-315" dirty="0"/>
              <a:t>ope</a:t>
            </a:r>
            <a:r>
              <a:rPr sz="3600" spc="-40" dirty="0"/>
              <a:t>r</a:t>
            </a:r>
            <a:r>
              <a:rPr sz="3600" spc="-270" dirty="0"/>
              <a:t>ties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1600200"/>
            <a:ext cx="7467600" cy="1981200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829055" y="3724655"/>
            <a:ext cx="7486015" cy="2228215"/>
            <a:chOff x="829055" y="3724655"/>
            <a:chExt cx="7486015" cy="2228215"/>
          </a:xfrm>
        </p:grpSpPr>
        <p:sp>
          <p:nvSpPr>
            <p:cNvPr id="5" name="object 5"/>
            <p:cNvSpPr/>
            <p:nvPr/>
          </p:nvSpPr>
          <p:spPr>
            <a:xfrm>
              <a:off x="838199" y="3733799"/>
              <a:ext cx="7467600" cy="2209800"/>
            </a:xfrm>
            <a:custGeom>
              <a:avLst/>
              <a:gdLst/>
              <a:ahLst/>
              <a:cxnLst/>
              <a:rect l="l" t="t" r="r" b="b"/>
              <a:pathLst>
                <a:path w="7467600" h="2209800">
                  <a:moveTo>
                    <a:pt x="7467600" y="0"/>
                  </a:moveTo>
                  <a:lnTo>
                    <a:pt x="0" y="0"/>
                  </a:lnTo>
                  <a:lnTo>
                    <a:pt x="0" y="2209800"/>
                  </a:lnTo>
                  <a:lnTo>
                    <a:pt x="7467600" y="2209800"/>
                  </a:lnTo>
                  <a:lnTo>
                    <a:pt x="7467600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8199" y="3733799"/>
              <a:ext cx="7467600" cy="2209800"/>
            </a:xfrm>
            <a:custGeom>
              <a:avLst/>
              <a:gdLst/>
              <a:ahLst/>
              <a:cxnLst/>
              <a:rect l="l" t="t" r="r" b="b"/>
              <a:pathLst>
                <a:path w="7467600" h="2209800">
                  <a:moveTo>
                    <a:pt x="0" y="2209800"/>
                  </a:moveTo>
                  <a:lnTo>
                    <a:pt x="7467600" y="2209800"/>
                  </a:lnTo>
                  <a:lnTo>
                    <a:pt x="7467600" y="0"/>
                  </a:lnTo>
                  <a:lnTo>
                    <a:pt x="0" y="0"/>
                  </a:lnTo>
                  <a:lnTo>
                    <a:pt x="0" y="2209800"/>
                  </a:lnTo>
                  <a:close/>
                </a:path>
              </a:pathLst>
            </a:custGeom>
            <a:ln w="18288">
              <a:solidFill>
                <a:srgbClr val="6B859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929944" y="3900881"/>
            <a:ext cx="7296784" cy="1854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000" b="1" spc="-365" dirty="0">
                <a:latin typeface="Arial"/>
                <a:cs typeface="Arial"/>
              </a:rPr>
              <a:t>T</a:t>
            </a:r>
            <a:r>
              <a:rPr sz="2000" b="1" spc="-105" dirty="0">
                <a:latin typeface="Arial"/>
                <a:cs typeface="Arial"/>
              </a:rPr>
              <a:t>y</a:t>
            </a:r>
            <a:r>
              <a:rPr sz="2000" b="1" spc="-125" dirty="0">
                <a:latin typeface="Arial"/>
                <a:cs typeface="Arial"/>
              </a:rPr>
              <a:t>p</a:t>
            </a:r>
            <a:r>
              <a:rPr sz="2000" b="1" spc="-210" dirty="0">
                <a:latin typeface="Arial"/>
                <a:cs typeface="Arial"/>
              </a:rPr>
              <a:t>es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140" dirty="0">
                <a:latin typeface="Arial"/>
                <a:cs typeface="Arial"/>
              </a:rPr>
              <a:t>o</a:t>
            </a:r>
            <a:r>
              <a:rPr sz="2000" b="1" spc="-75" dirty="0">
                <a:latin typeface="Arial"/>
                <a:cs typeface="Arial"/>
              </a:rPr>
              <a:t>f</a:t>
            </a:r>
            <a:r>
              <a:rPr sz="2000" b="1" spc="140" dirty="0">
                <a:latin typeface="Arial"/>
                <a:cs typeface="Arial"/>
              </a:rPr>
              <a:t> </a:t>
            </a:r>
            <a:r>
              <a:rPr sz="2000" b="1" spc="-160" dirty="0">
                <a:latin typeface="Arial"/>
                <a:cs typeface="Arial"/>
              </a:rPr>
              <a:t>m</a:t>
            </a:r>
            <a:r>
              <a:rPr sz="2000" b="1" spc="-50" dirty="0">
                <a:latin typeface="Arial"/>
                <a:cs typeface="Arial"/>
              </a:rPr>
              <a:t>a</a:t>
            </a:r>
            <a:r>
              <a:rPr sz="2000" b="1" spc="-180" dirty="0">
                <a:latin typeface="Arial"/>
                <a:cs typeface="Arial"/>
              </a:rPr>
              <a:t>gne</a:t>
            </a:r>
            <a:r>
              <a:rPr sz="2000" b="1" spc="-95" dirty="0">
                <a:latin typeface="Arial"/>
                <a:cs typeface="Arial"/>
              </a:rPr>
              <a:t>t</a:t>
            </a:r>
            <a:r>
              <a:rPr sz="2000" b="1" spc="-35" dirty="0">
                <a:latin typeface="Arial"/>
                <a:cs typeface="Arial"/>
              </a:rPr>
              <a:t>i</a:t>
            </a:r>
            <a:r>
              <a:rPr sz="2000" b="1" spc="-310" dirty="0">
                <a:latin typeface="Arial"/>
                <a:cs typeface="Arial"/>
              </a:rPr>
              <a:t>c</a:t>
            </a:r>
            <a:r>
              <a:rPr sz="2000" b="1" spc="-10" dirty="0">
                <a:latin typeface="Arial"/>
                <a:cs typeface="Arial"/>
              </a:rPr>
              <a:t> </a:t>
            </a:r>
            <a:r>
              <a:rPr sz="2000" b="1" spc="-120" dirty="0">
                <a:latin typeface="Arial"/>
                <a:cs typeface="Arial"/>
              </a:rPr>
              <a:t>behav</a:t>
            </a:r>
            <a:r>
              <a:rPr sz="2000" b="1" spc="-55" dirty="0">
                <a:latin typeface="Arial"/>
                <a:cs typeface="Arial"/>
              </a:rPr>
              <a:t>i</a:t>
            </a:r>
            <a:r>
              <a:rPr sz="2000" b="1" spc="-195" dirty="0">
                <a:latin typeface="Arial"/>
                <a:cs typeface="Arial"/>
              </a:rPr>
              <a:t>o</a:t>
            </a:r>
            <a:r>
              <a:rPr sz="2000" b="1" spc="-100" dirty="0">
                <a:latin typeface="Arial"/>
                <a:cs typeface="Arial"/>
              </a:rPr>
              <a:t>r</a:t>
            </a:r>
            <a:r>
              <a:rPr sz="2000" b="1" spc="-15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457200" indent="-457834">
              <a:lnSpc>
                <a:spcPct val="100000"/>
              </a:lnSpc>
              <a:buAutoNum type="alphaLcParenBoth"/>
              <a:tabLst>
                <a:tab pos="457200" algn="l"/>
                <a:tab pos="457834" algn="l"/>
                <a:tab pos="2072639" algn="l"/>
                <a:tab pos="2557780" algn="l"/>
                <a:tab pos="3512185" algn="l"/>
                <a:tab pos="4457065" algn="l"/>
                <a:tab pos="4887595" algn="l"/>
                <a:tab pos="5628005" algn="l"/>
                <a:tab pos="6314440" algn="l"/>
              </a:tabLst>
            </a:pPr>
            <a:r>
              <a:rPr sz="2000" b="1" spc="-135" dirty="0">
                <a:latin typeface="Arial"/>
                <a:cs typeface="Arial"/>
              </a:rPr>
              <a:t>Diamagnetic;	</a:t>
            </a:r>
            <a:r>
              <a:rPr sz="2000" b="1" spc="-165" dirty="0">
                <a:latin typeface="Arial"/>
                <a:cs typeface="Arial"/>
              </a:rPr>
              <a:t>no	</a:t>
            </a:r>
            <a:r>
              <a:rPr sz="2000" b="1" spc="-195" dirty="0">
                <a:latin typeface="Arial"/>
                <a:cs typeface="Arial"/>
              </a:rPr>
              <a:t>centers	</a:t>
            </a:r>
            <a:r>
              <a:rPr sz="2000" b="1" spc="-140" dirty="0">
                <a:latin typeface="Arial"/>
                <a:cs typeface="Arial"/>
              </a:rPr>
              <a:t>(atoms	</a:t>
            </a:r>
            <a:r>
              <a:rPr sz="2000" b="1" spc="-165" dirty="0">
                <a:latin typeface="Arial"/>
                <a:cs typeface="Arial"/>
              </a:rPr>
              <a:t>or	</a:t>
            </a:r>
            <a:r>
              <a:rPr sz="2000" b="1" spc="-135" dirty="0">
                <a:latin typeface="Arial"/>
                <a:cs typeface="Arial"/>
              </a:rPr>
              <a:t>ions)	</a:t>
            </a:r>
            <a:r>
              <a:rPr sz="2000" b="1" spc="-80" dirty="0">
                <a:latin typeface="Arial"/>
                <a:cs typeface="Arial"/>
              </a:rPr>
              <a:t>with	</a:t>
            </a:r>
            <a:r>
              <a:rPr sz="2000" b="1" spc="-150" dirty="0">
                <a:latin typeface="Arial"/>
                <a:cs typeface="Arial"/>
              </a:rPr>
              <a:t>magnetic</a:t>
            </a:r>
            <a:endParaRPr sz="2000"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</a:pPr>
            <a:r>
              <a:rPr sz="2000" b="1" spc="-175" dirty="0">
                <a:latin typeface="Arial"/>
                <a:cs typeface="Arial"/>
              </a:rPr>
              <a:t>moments.</a:t>
            </a:r>
            <a:endParaRPr sz="2000">
              <a:latin typeface="Arial"/>
              <a:cs typeface="Arial"/>
            </a:endParaRPr>
          </a:p>
          <a:p>
            <a:pPr marL="457200" indent="-457834">
              <a:lnSpc>
                <a:spcPct val="100000"/>
              </a:lnSpc>
              <a:spcBef>
                <a:spcPts val="5"/>
              </a:spcBef>
              <a:buAutoNum type="alphaLcParenBoth" startAt="2"/>
              <a:tabLst>
                <a:tab pos="457200" algn="l"/>
                <a:tab pos="457834" algn="l"/>
              </a:tabLst>
            </a:pPr>
            <a:r>
              <a:rPr sz="2000" b="1" spc="-165" dirty="0">
                <a:latin typeface="Arial"/>
                <a:cs typeface="Arial"/>
              </a:rPr>
              <a:t>Simple</a:t>
            </a:r>
            <a:r>
              <a:rPr sz="2000" b="1" spc="320" dirty="0">
                <a:latin typeface="Arial"/>
                <a:cs typeface="Arial"/>
              </a:rPr>
              <a:t> </a:t>
            </a:r>
            <a:r>
              <a:rPr sz="2000" b="1" spc="-135" dirty="0">
                <a:latin typeface="Arial"/>
                <a:cs typeface="Arial"/>
              </a:rPr>
              <a:t>paramagnetic;</a:t>
            </a:r>
            <a:r>
              <a:rPr sz="2000" b="1" spc="315" dirty="0">
                <a:latin typeface="Arial"/>
                <a:cs typeface="Arial"/>
              </a:rPr>
              <a:t> </a:t>
            </a:r>
            <a:r>
              <a:rPr sz="2000" b="1" spc="-190" dirty="0">
                <a:latin typeface="Arial"/>
                <a:cs typeface="Arial"/>
              </a:rPr>
              <a:t>centers</a:t>
            </a:r>
            <a:r>
              <a:rPr sz="2000" b="1" spc="300" dirty="0">
                <a:latin typeface="Arial"/>
                <a:cs typeface="Arial"/>
              </a:rPr>
              <a:t> </a:t>
            </a:r>
            <a:r>
              <a:rPr sz="2000" b="1" spc="-80" dirty="0">
                <a:latin typeface="Arial"/>
                <a:cs typeface="Arial"/>
              </a:rPr>
              <a:t>with</a:t>
            </a:r>
            <a:r>
              <a:rPr sz="2000" b="1" spc="310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magnetic</a:t>
            </a:r>
            <a:r>
              <a:rPr sz="2000" b="1" spc="330" dirty="0">
                <a:latin typeface="Arial"/>
                <a:cs typeface="Arial"/>
              </a:rPr>
              <a:t> </a:t>
            </a:r>
            <a:r>
              <a:rPr sz="2000" b="1" spc="-185" dirty="0">
                <a:latin typeface="Arial"/>
                <a:cs typeface="Arial"/>
              </a:rPr>
              <a:t>moments</a:t>
            </a:r>
            <a:r>
              <a:rPr sz="2000" b="1" spc="330" dirty="0">
                <a:latin typeface="Arial"/>
                <a:cs typeface="Arial"/>
              </a:rPr>
              <a:t> </a:t>
            </a:r>
            <a:r>
              <a:rPr sz="2000" b="1" spc="-110" dirty="0">
                <a:latin typeface="Arial"/>
                <a:cs typeface="Arial"/>
              </a:rPr>
              <a:t>are</a:t>
            </a:r>
            <a:r>
              <a:rPr sz="2000" b="1" spc="315" dirty="0">
                <a:latin typeface="Arial"/>
                <a:cs typeface="Arial"/>
              </a:rPr>
              <a:t> </a:t>
            </a:r>
            <a:r>
              <a:rPr sz="2000" b="1" spc="-165" dirty="0">
                <a:latin typeface="Arial"/>
                <a:cs typeface="Arial"/>
              </a:rPr>
              <a:t>not</a:t>
            </a:r>
            <a:endParaRPr sz="2000">
              <a:latin typeface="Arial"/>
              <a:cs typeface="Arial"/>
            </a:endParaRPr>
          </a:p>
          <a:p>
            <a:pPr marL="457200">
              <a:lnSpc>
                <a:spcPct val="100000"/>
              </a:lnSpc>
            </a:pPr>
            <a:r>
              <a:rPr sz="2000" b="1" spc="-110" dirty="0">
                <a:latin typeface="Arial"/>
                <a:cs typeface="Arial"/>
              </a:rPr>
              <a:t>aligned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80" dirty="0">
                <a:latin typeface="Arial"/>
                <a:cs typeface="Arial"/>
              </a:rPr>
              <a:t>unless</a:t>
            </a:r>
            <a:r>
              <a:rPr sz="2000" b="1" spc="15" dirty="0">
                <a:latin typeface="Arial"/>
                <a:cs typeface="Arial"/>
              </a:rPr>
              <a:t> </a:t>
            </a:r>
            <a:r>
              <a:rPr sz="2000" b="1" spc="-155" dirty="0">
                <a:latin typeface="Arial"/>
                <a:cs typeface="Arial"/>
              </a:rPr>
              <a:t>the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95" dirty="0">
                <a:latin typeface="Arial"/>
                <a:cs typeface="Arial"/>
              </a:rPr>
              <a:t>substance</a:t>
            </a:r>
            <a:r>
              <a:rPr sz="2000" b="1" spc="35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is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100" dirty="0">
                <a:latin typeface="Arial"/>
                <a:cs typeface="Arial"/>
              </a:rPr>
              <a:t>in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60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150" dirty="0">
                <a:latin typeface="Arial"/>
                <a:cs typeface="Arial"/>
              </a:rPr>
              <a:t>magnetic</a:t>
            </a:r>
            <a:r>
              <a:rPr sz="2000" b="1" spc="-5" dirty="0">
                <a:latin typeface="Arial"/>
                <a:cs typeface="Arial"/>
              </a:rPr>
              <a:t> </a:t>
            </a:r>
            <a:r>
              <a:rPr sz="2000" b="1" spc="-80" dirty="0">
                <a:latin typeface="Arial"/>
                <a:cs typeface="Arial"/>
              </a:rPr>
              <a:t>field.</a:t>
            </a:r>
            <a:endParaRPr sz="2000">
              <a:latin typeface="Arial"/>
              <a:cs typeface="Arial"/>
            </a:endParaRPr>
          </a:p>
          <a:p>
            <a:pPr marL="457200" indent="-457834">
              <a:lnSpc>
                <a:spcPct val="100000"/>
              </a:lnSpc>
              <a:buAutoNum type="alphaLcParenBoth" startAt="3"/>
              <a:tabLst>
                <a:tab pos="457200" algn="l"/>
                <a:tab pos="457834" algn="l"/>
              </a:tabLst>
            </a:pPr>
            <a:r>
              <a:rPr sz="2000" b="1" spc="-155" dirty="0">
                <a:latin typeface="Arial"/>
                <a:cs typeface="Arial"/>
              </a:rPr>
              <a:t>Ferromagnetic;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65" dirty="0">
                <a:latin typeface="Arial"/>
                <a:cs typeface="Arial"/>
              </a:rPr>
              <a:t>coupled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sz="2000" b="1" spc="-190" dirty="0">
                <a:latin typeface="Arial"/>
                <a:cs typeface="Arial"/>
              </a:rPr>
              <a:t>centers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114" dirty="0">
                <a:latin typeface="Arial"/>
                <a:cs typeface="Arial"/>
              </a:rPr>
              <a:t>aligned</a:t>
            </a:r>
            <a:r>
              <a:rPr sz="2000" b="1" dirty="0">
                <a:latin typeface="Arial"/>
                <a:cs typeface="Arial"/>
              </a:rPr>
              <a:t> </a:t>
            </a:r>
            <a:r>
              <a:rPr sz="2000" b="1" spc="-100" dirty="0">
                <a:latin typeface="Arial"/>
                <a:cs typeface="Arial"/>
              </a:rPr>
              <a:t>in</a:t>
            </a:r>
            <a:r>
              <a:rPr sz="2000" b="1" spc="-30" dirty="0">
                <a:latin typeface="Arial"/>
                <a:cs typeface="Arial"/>
              </a:rPr>
              <a:t> </a:t>
            </a:r>
            <a:r>
              <a:rPr sz="2000" b="1" spc="-65" dirty="0">
                <a:latin typeface="Arial"/>
                <a:cs typeface="Arial"/>
              </a:rPr>
              <a:t>a</a:t>
            </a:r>
            <a:r>
              <a:rPr sz="2000" b="1" spc="-25" dirty="0">
                <a:latin typeface="Arial"/>
                <a:cs typeface="Arial"/>
              </a:rPr>
              <a:t> </a:t>
            </a:r>
            <a:r>
              <a:rPr sz="2000" b="1" spc="-200" dirty="0">
                <a:latin typeface="Arial"/>
                <a:cs typeface="Arial"/>
              </a:rPr>
              <a:t>common</a:t>
            </a:r>
            <a:r>
              <a:rPr sz="2000" b="1" spc="25" dirty="0">
                <a:latin typeface="Arial"/>
                <a:cs typeface="Arial"/>
              </a:rPr>
              <a:t> </a:t>
            </a:r>
            <a:r>
              <a:rPr sz="2000" b="1" spc="-130" dirty="0">
                <a:latin typeface="Arial"/>
                <a:cs typeface="Arial"/>
              </a:rPr>
              <a:t>direction</a:t>
            </a:r>
            <a:r>
              <a:rPr sz="1800" b="1" spc="-13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33902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60" dirty="0"/>
              <a:t>Nonstoichiometry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73148"/>
            <a:ext cx="8000365" cy="440944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32740" marR="5715" indent="-320040" algn="just">
              <a:lnSpc>
                <a:spcPts val="2900"/>
              </a:lnSpc>
              <a:spcBef>
                <a:spcPts val="49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95" dirty="0">
                <a:latin typeface="Microsoft Sans Serif"/>
                <a:cs typeface="Microsoft Sans Serif"/>
              </a:rPr>
              <a:t>Transition </a:t>
            </a:r>
            <a:r>
              <a:rPr sz="2700" spc="-215" dirty="0">
                <a:latin typeface="Microsoft Sans Serif"/>
                <a:cs typeface="Microsoft Sans Serif"/>
              </a:rPr>
              <a:t>elements </a:t>
            </a:r>
            <a:r>
              <a:rPr sz="2700" spc="-245" dirty="0">
                <a:latin typeface="Microsoft Sans Serif"/>
                <a:cs typeface="Microsoft Sans Serif"/>
              </a:rPr>
              <a:t>is </a:t>
            </a:r>
            <a:r>
              <a:rPr sz="2700" spc="-170" dirty="0">
                <a:latin typeface="Microsoft Sans Serif"/>
                <a:cs typeface="Microsoft Sans Serif"/>
              </a:rPr>
              <a:t>the </a:t>
            </a:r>
            <a:r>
              <a:rPr sz="2700" spc="-114" dirty="0">
                <a:latin typeface="Microsoft Sans Serif"/>
                <a:cs typeface="Microsoft Sans Serif"/>
              </a:rPr>
              <a:t>formation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175" dirty="0">
                <a:latin typeface="Microsoft Sans Serif"/>
                <a:cs typeface="Microsoft Sans Serif"/>
              </a:rPr>
              <a:t>non-stoichiometric </a:t>
            </a:r>
            <a:r>
              <a:rPr sz="2700" spc="-170" dirty="0">
                <a:latin typeface="Microsoft Sans Serif"/>
                <a:cs typeface="Microsoft Sans Serif"/>
              </a:rPr>
              <a:t> </a:t>
            </a:r>
            <a:r>
              <a:rPr sz="2700" spc="-245" dirty="0">
                <a:latin typeface="Microsoft Sans Serif"/>
                <a:cs typeface="Microsoft Sans Serif"/>
              </a:rPr>
              <a:t>compounds</a:t>
            </a:r>
            <a:endParaRPr sz="2700">
              <a:latin typeface="Microsoft Sans Serif"/>
              <a:cs typeface="Microsoft Sans Serif"/>
            </a:endParaRPr>
          </a:p>
          <a:p>
            <a:pPr marL="332740" marR="6350" indent="-320040" algn="just">
              <a:lnSpc>
                <a:spcPct val="89900"/>
              </a:lnSpc>
              <a:spcBef>
                <a:spcPts val="68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65" dirty="0">
                <a:latin typeface="Microsoft Sans Serif"/>
                <a:cs typeface="Microsoft Sans Serif"/>
              </a:rPr>
              <a:t>A </a:t>
            </a:r>
            <a:r>
              <a:rPr sz="2700" spc="-220" dirty="0">
                <a:latin typeface="Microsoft Sans Serif"/>
                <a:cs typeface="Microsoft Sans Serif"/>
              </a:rPr>
              <a:t>compound </a:t>
            </a:r>
            <a:r>
              <a:rPr sz="2700" spc="-170" dirty="0">
                <a:latin typeface="Microsoft Sans Serif"/>
                <a:cs typeface="Microsoft Sans Serif"/>
              </a:rPr>
              <a:t>in </a:t>
            </a:r>
            <a:r>
              <a:rPr sz="2700" spc="-204" dirty="0">
                <a:latin typeface="Microsoft Sans Serif"/>
                <a:cs typeface="Microsoft Sans Serif"/>
              </a:rPr>
              <a:t>which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190" dirty="0">
                <a:latin typeface="Microsoft Sans Serif"/>
                <a:cs typeface="Microsoft Sans Serif"/>
              </a:rPr>
              <a:t>constituent </a:t>
            </a:r>
            <a:r>
              <a:rPr sz="2700" spc="-235" dirty="0">
                <a:latin typeface="Microsoft Sans Serif"/>
                <a:cs typeface="Microsoft Sans Serif"/>
              </a:rPr>
              <a:t>ions</a:t>
            </a:r>
            <a:r>
              <a:rPr sz="2700" spc="245" dirty="0">
                <a:latin typeface="Microsoft Sans Serif"/>
                <a:cs typeface="Microsoft Sans Serif"/>
              </a:rPr>
              <a:t> </a:t>
            </a:r>
            <a:r>
              <a:rPr sz="2700" spc="-70" dirty="0">
                <a:latin typeface="Microsoft Sans Serif"/>
                <a:cs typeface="Microsoft Sans Serif"/>
              </a:rPr>
              <a:t>are </a:t>
            </a:r>
            <a:r>
              <a:rPr sz="2700" spc="-165" dirty="0">
                <a:latin typeface="Microsoft Sans Serif"/>
                <a:cs typeface="Microsoft Sans Serif"/>
              </a:rPr>
              <a:t>not </a:t>
            </a:r>
            <a:r>
              <a:rPr sz="2700" spc="-90" dirty="0">
                <a:latin typeface="Microsoft Sans Serif"/>
                <a:cs typeface="Microsoft Sans Serif"/>
              </a:rPr>
              <a:t>exactly </a:t>
            </a:r>
            <a:r>
              <a:rPr sz="2700" spc="-8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385" dirty="0">
                <a:latin typeface="Microsoft Sans Serif"/>
                <a:cs typeface="Microsoft Sans Serif"/>
              </a:rPr>
              <a:t> </a:t>
            </a:r>
            <a:r>
              <a:rPr sz="2700" spc="-265" dirty="0">
                <a:latin typeface="Microsoft Sans Serif"/>
                <a:cs typeface="Microsoft Sans Serif"/>
              </a:rPr>
              <a:t>same</a:t>
            </a:r>
            <a:r>
              <a:rPr sz="2700" spc="185" dirty="0">
                <a:latin typeface="Microsoft Sans Serif"/>
                <a:cs typeface="Microsoft Sans Serif"/>
              </a:rPr>
              <a:t> </a:t>
            </a:r>
            <a:r>
              <a:rPr sz="2700" spc="-50" dirty="0">
                <a:latin typeface="Microsoft Sans Serif"/>
                <a:cs typeface="Microsoft Sans Serif"/>
              </a:rPr>
              <a:t>ratio </a:t>
            </a:r>
            <a:r>
              <a:rPr sz="2700" spc="-235" dirty="0">
                <a:latin typeface="Microsoft Sans Serif"/>
                <a:cs typeface="Microsoft Sans Serif"/>
              </a:rPr>
              <a:t>as</a:t>
            </a:r>
            <a:r>
              <a:rPr sz="2700" spc="250" dirty="0">
                <a:latin typeface="Microsoft Sans Serif"/>
                <a:cs typeface="Microsoft Sans Serif"/>
              </a:rPr>
              <a:t> </a:t>
            </a:r>
            <a:r>
              <a:rPr sz="2700" spc="-105" dirty="0">
                <a:latin typeface="Microsoft Sans Serif"/>
                <a:cs typeface="Microsoft Sans Serif"/>
              </a:rPr>
              <a:t>indicated </a:t>
            </a:r>
            <a:r>
              <a:rPr sz="2700" spc="-80" dirty="0">
                <a:latin typeface="Microsoft Sans Serif"/>
                <a:cs typeface="Microsoft Sans Serif"/>
              </a:rPr>
              <a:t>by </a:t>
            </a:r>
            <a:r>
              <a:rPr sz="2700" spc="-195" dirty="0">
                <a:latin typeface="Microsoft Sans Serif"/>
                <a:cs typeface="Microsoft Sans Serif"/>
              </a:rPr>
              <a:t>chmeical</a:t>
            </a:r>
            <a:r>
              <a:rPr sz="2700" spc="325" dirty="0">
                <a:latin typeface="Microsoft Sans Serif"/>
                <a:cs typeface="Microsoft Sans Serif"/>
              </a:rPr>
              <a:t> </a:t>
            </a:r>
            <a:r>
              <a:rPr sz="2700" spc="-110" dirty="0">
                <a:latin typeface="Microsoft Sans Serif"/>
                <a:cs typeface="Microsoft Sans Serif"/>
              </a:rPr>
              <a:t>formula </a:t>
            </a:r>
            <a:r>
              <a:rPr sz="2700" spc="10" dirty="0">
                <a:latin typeface="Microsoft Sans Serif"/>
                <a:cs typeface="Microsoft Sans Serif"/>
              </a:rPr>
              <a:t>of 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220" dirty="0">
                <a:latin typeface="Microsoft Sans Serif"/>
                <a:cs typeface="Microsoft Sans Serif"/>
              </a:rPr>
              <a:t>compound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-235" dirty="0">
                <a:latin typeface="Microsoft Sans Serif"/>
                <a:cs typeface="Microsoft Sans Serif"/>
              </a:rPr>
              <a:t>is</a:t>
            </a:r>
            <a:r>
              <a:rPr sz="2700" spc="-229" dirty="0">
                <a:latin typeface="Microsoft Sans Serif"/>
                <a:cs typeface="Microsoft Sans Serif"/>
              </a:rPr>
              <a:t> </a:t>
            </a:r>
            <a:r>
              <a:rPr sz="2700" spc="-240" dirty="0">
                <a:latin typeface="Microsoft Sans Serif"/>
                <a:cs typeface="Microsoft Sans Serif"/>
              </a:rPr>
              <a:t>known</a:t>
            </a:r>
            <a:r>
              <a:rPr sz="2700" spc="-235" dirty="0">
                <a:latin typeface="Microsoft Sans Serif"/>
                <a:cs typeface="Microsoft Sans Serif"/>
              </a:rPr>
              <a:t> </a:t>
            </a:r>
            <a:r>
              <a:rPr sz="2700" spc="-229" dirty="0">
                <a:latin typeface="Microsoft Sans Serif"/>
                <a:cs typeface="Microsoft Sans Serif"/>
              </a:rPr>
              <a:t>as</a:t>
            </a:r>
            <a:r>
              <a:rPr sz="2700" spc="-225" dirty="0">
                <a:latin typeface="Microsoft Sans Serif"/>
                <a:cs typeface="Microsoft Sans Serif"/>
              </a:rPr>
              <a:t> </a:t>
            </a:r>
            <a:r>
              <a:rPr sz="2700" spc="-175" dirty="0">
                <a:latin typeface="Microsoft Sans Serif"/>
                <a:cs typeface="Microsoft Sans Serif"/>
              </a:rPr>
              <a:t>non-stoichiometric </a:t>
            </a:r>
            <a:r>
              <a:rPr sz="2700" spc="-220" dirty="0">
                <a:latin typeface="Microsoft Sans Serif"/>
                <a:cs typeface="Microsoft Sans Serif"/>
              </a:rPr>
              <a:t>compound 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10" dirty="0">
                <a:latin typeface="Microsoft Sans Serif"/>
                <a:cs typeface="Microsoft Sans Serif"/>
              </a:rPr>
              <a:t>d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15" dirty="0">
                <a:latin typeface="Microsoft Sans Serif"/>
                <a:cs typeface="Microsoft Sans Serif"/>
              </a:rPr>
              <a:t>t</a:t>
            </a:r>
            <a:r>
              <a:rPr sz="2700" spc="-330" dirty="0">
                <a:latin typeface="Microsoft Sans Serif"/>
                <a:cs typeface="Microsoft Sans Serif"/>
              </a:rPr>
              <a:t>h</a:t>
            </a:r>
            <a:r>
              <a:rPr sz="2700" spc="-150" dirty="0">
                <a:latin typeface="Microsoft Sans Serif"/>
                <a:cs typeface="Microsoft Sans Serif"/>
              </a:rPr>
              <a:t>e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60" dirty="0">
                <a:latin typeface="Microsoft Sans Serif"/>
                <a:cs typeface="Microsoft Sans Serif"/>
              </a:rPr>
              <a:t>p</a:t>
            </a:r>
            <a:r>
              <a:rPr sz="2700" spc="-180" dirty="0">
                <a:latin typeface="Microsoft Sans Serif"/>
                <a:cs typeface="Microsoft Sans Serif"/>
              </a:rPr>
              <a:t>h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325" dirty="0">
                <a:latin typeface="Microsoft Sans Serif"/>
                <a:cs typeface="Microsoft Sans Serif"/>
              </a:rPr>
              <a:t>n</a:t>
            </a:r>
            <a:r>
              <a:rPr sz="2700" spc="-140" dirty="0">
                <a:latin typeface="Microsoft Sans Serif"/>
                <a:cs typeface="Microsoft Sans Serif"/>
              </a:rPr>
              <a:t>o</a:t>
            </a:r>
            <a:r>
              <a:rPr sz="2700" spc="-275" dirty="0">
                <a:latin typeface="Microsoft Sans Serif"/>
                <a:cs typeface="Microsoft Sans Serif"/>
              </a:rPr>
              <a:t>men</a:t>
            </a:r>
            <a:r>
              <a:rPr sz="2700" spc="-225" dirty="0">
                <a:latin typeface="Microsoft Sans Serif"/>
                <a:cs typeface="Microsoft Sans Serif"/>
              </a:rPr>
              <a:t>o</a:t>
            </a:r>
            <a:r>
              <a:rPr sz="2700" spc="-315" dirty="0">
                <a:latin typeface="Microsoft Sans Serif"/>
                <a:cs typeface="Microsoft Sans Serif"/>
              </a:rPr>
              <a:t>n</a:t>
            </a:r>
            <a:r>
              <a:rPr sz="2700" spc="5" dirty="0">
                <a:latin typeface="Microsoft Sans Serif"/>
                <a:cs typeface="Microsoft Sans Serif"/>
              </a:rPr>
              <a:t> </a:t>
            </a:r>
            <a:r>
              <a:rPr sz="2700" spc="-145" dirty="0">
                <a:latin typeface="Microsoft Sans Serif"/>
                <a:cs typeface="Microsoft Sans Serif"/>
              </a:rPr>
              <a:t>i</a:t>
            </a:r>
            <a:r>
              <a:rPr sz="2700" spc="-325" dirty="0">
                <a:latin typeface="Microsoft Sans Serif"/>
                <a:cs typeface="Microsoft Sans Serif"/>
              </a:rPr>
              <a:t>s</a:t>
            </a:r>
            <a:r>
              <a:rPr sz="2700" spc="10" dirty="0">
                <a:latin typeface="Microsoft Sans Serif"/>
                <a:cs typeface="Microsoft Sans Serif"/>
              </a:rPr>
              <a:t> </a:t>
            </a:r>
            <a:r>
              <a:rPr sz="2700" spc="-180" dirty="0">
                <a:latin typeface="Microsoft Sans Serif"/>
                <a:cs typeface="Microsoft Sans Serif"/>
              </a:rPr>
              <a:t>k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210" dirty="0">
                <a:latin typeface="Microsoft Sans Serif"/>
                <a:cs typeface="Microsoft Sans Serif"/>
              </a:rPr>
              <a:t>o</a:t>
            </a:r>
            <a:r>
              <a:rPr sz="2700" spc="-155" dirty="0">
                <a:latin typeface="Microsoft Sans Serif"/>
                <a:cs typeface="Microsoft Sans Serif"/>
              </a:rPr>
              <a:t>w</a:t>
            </a:r>
            <a:r>
              <a:rPr sz="2700" spc="-315" dirty="0">
                <a:latin typeface="Microsoft Sans Serif"/>
                <a:cs typeface="Microsoft Sans Serif"/>
              </a:rPr>
              <a:t>n</a:t>
            </a:r>
            <a:r>
              <a:rPr sz="2700" spc="10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a</a:t>
            </a:r>
            <a:r>
              <a:rPr sz="2700" spc="-215" dirty="0">
                <a:latin typeface="Microsoft Sans Serif"/>
                <a:cs typeface="Microsoft Sans Serif"/>
              </a:rPr>
              <a:t>s</a:t>
            </a:r>
            <a:r>
              <a:rPr sz="2700" spc="35" dirty="0">
                <a:latin typeface="Microsoft Sans Serif"/>
                <a:cs typeface="Microsoft Sans Serif"/>
              </a:rPr>
              <a:t> </a:t>
            </a:r>
            <a:r>
              <a:rPr sz="2700" spc="-445" dirty="0">
                <a:latin typeface="Microsoft Sans Serif"/>
                <a:cs typeface="Microsoft Sans Serif"/>
              </a:rPr>
              <a:t>s</a:t>
            </a:r>
            <a:r>
              <a:rPr sz="2700" spc="-15" dirty="0">
                <a:latin typeface="Microsoft Sans Serif"/>
                <a:cs typeface="Microsoft Sans Serif"/>
              </a:rPr>
              <a:t>t</a:t>
            </a:r>
            <a:r>
              <a:rPr sz="2700" spc="-140" dirty="0">
                <a:latin typeface="Microsoft Sans Serif"/>
                <a:cs typeface="Microsoft Sans Serif"/>
              </a:rPr>
              <a:t>o</a:t>
            </a:r>
            <a:r>
              <a:rPr sz="2700" spc="-110" dirty="0">
                <a:latin typeface="Microsoft Sans Serif"/>
                <a:cs typeface="Microsoft Sans Serif"/>
              </a:rPr>
              <a:t>i</a:t>
            </a:r>
            <a:r>
              <a:rPr sz="2700" spc="-114" dirty="0">
                <a:latin typeface="Microsoft Sans Serif"/>
                <a:cs typeface="Microsoft Sans Serif"/>
              </a:rPr>
              <a:t>c</a:t>
            </a:r>
            <a:r>
              <a:rPr sz="2700" spc="-325" dirty="0">
                <a:latin typeface="Microsoft Sans Serif"/>
                <a:cs typeface="Microsoft Sans Serif"/>
              </a:rPr>
              <a:t>h</a:t>
            </a:r>
            <a:r>
              <a:rPr sz="2700" spc="-55" dirty="0">
                <a:latin typeface="Microsoft Sans Serif"/>
                <a:cs typeface="Microsoft Sans Serif"/>
              </a:rPr>
              <a:t>i</a:t>
            </a:r>
            <a:r>
              <a:rPr sz="2700" spc="-105" dirty="0">
                <a:latin typeface="Microsoft Sans Serif"/>
                <a:cs typeface="Microsoft Sans Serif"/>
              </a:rPr>
              <a:t>o</a:t>
            </a:r>
            <a:r>
              <a:rPr sz="2700" spc="-355" dirty="0">
                <a:latin typeface="Microsoft Sans Serif"/>
                <a:cs typeface="Microsoft Sans Serif"/>
              </a:rPr>
              <a:t>m</a:t>
            </a:r>
            <a:r>
              <a:rPr sz="2700" spc="-254" dirty="0">
                <a:latin typeface="Microsoft Sans Serif"/>
                <a:cs typeface="Microsoft Sans Serif"/>
              </a:rPr>
              <a:t>e</a:t>
            </a:r>
            <a:r>
              <a:rPr sz="2700" spc="-15" dirty="0">
                <a:latin typeface="Microsoft Sans Serif"/>
                <a:cs typeface="Microsoft Sans Serif"/>
              </a:rPr>
              <a:t>t</a:t>
            </a:r>
            <a:r>
              <a:rPr sz="2700" spc="-20" dirty="0">
                <a:latin typeface="Microsoft Sans Serif"/>
                <a:cs typeface="Microsoft Sans Serif"/>
              </a:rPr>
              <a:t>r</a:t>
            </a:r>
            <a:r>
              <a:rPr sz="2700" spc="-145" dirty="0">
                <a:latin typeface="Microsoft Sans Serif"/>
                <a:cs typeface="Microsoft Sans Serif"/>
              </a:rPr>
              <a:t>y</a:t>
            </a:r>
            <a:r>
              <a:rPr sz="2700" spc="-160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89900"/>
              </a:lnSpc>
              <a:spcBef>
                <a:spcPts val="71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195" dirty="0">
                <a:latin typeface="Microsoft Sans Serif"/>
                <a:cs typeface="Microsoft Sans Serif"/>
              </a:rPr>
              <a:t>Transition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220" dirty="0">
                <a:latin typeface="Microsoft Sans Serif"/>
                <a:cs typeface="Microsoft Sans Serif"/>
              </a:rPr>
              <a:t>elements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-110" dirty="0">
                <a:latin typeface="Microsoft Sans Serif"/>
                <a:cs typeface="Microsoft Sans Serif"/>
              </a:rPr>
              <a:t>form</a:t>
            </a:r>
            <a:r>
              <a:rPr sz="2700" spc="-105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compounds</a:t>
            </a:r>
            <a:r>
              <a:rPr sz="2700" spc="-245" dirty="0">
                <a:latin typeface="Microsoft Sans Serif"/>
                <a:cs typeface="Microsoft Sans Serif"/>
              </a:rPr>
              <a:t> </a:t>
            </a:r>
            <a:r>
              <a:rPr sz="2700" spc="-55" dirty="0">
                <a:latin typeface="Microsoft Sans Serif"/>
                <a:cs typeface="Microsoft Sans Serif"/>
              </a:rPr>
              <a:t>are</a:t>
            </a:r>
            <a:r>
              <a:rPr sz="2700" spc="-50" dirty="0">
                <a:latin typeface="Microsoft Sans Serif"/>
                <a:cs typeface="Microsoft Sans Serif"/>
              </a:rPr>
              <a:t> </a:t>
            </a:r>
            <a:r>
              <a:rPr sz="2700" spc="-145" dirty="0">
                <a:latin typeface="Microsoft Sans Serif"/>
                <a:cs typeface="Microsoft Sans Serif"/>
              </a:rPr>
              <a:t>manily </a:t>
            </a:r>
            <a:r>
              <a:rPr sz="2700" spc="-14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stoichiometric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due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90" dirty="0">
                <a:latin typeface="Microsoft Sans Serif"/>
                <a:cs typeface="Microsoft Sans Serif"/>
              </a:rPr>
              <a:t>to</a:t>
            </a:r>
            <a:r>
              <a:rPr sz="2700" spc="-85" dirty="0">
                <a:latin typeface="Microsoft Sans Serif"/>
                <a:cs typeface="Microsoft Sans Serif"/>
              </a:rPr>
              <a:t> </a:t>
            </a:r>
            <a:r>
              <a:rPr sz="2700" spc="-200" dirty="0">
                <a:latin typeface="Microsoft Sans Serif"/>
                <a:cs typeface="Microsoft Sans Serif"/>
              </a:rPr>
              <a:t>presence</a:t>
            </a:r>
            <a:r>
              <a:rPr sz="2700" spc="-19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</a:t>
            </a:r>
            <a:r>
              <a:rPr sz="2700" spc="10" dirty="0">
                <a:latin typeface="Microsoft Sans Serif"/>
                <a:cs typeface="Microsoft Sans Serif"/>
              </a:rPr>
              <a:t> </a:t>
            </a:r>
            <a:r>
              <a:rPr sz="2700" spc="-65" dirty="0">
                <a:latin typeface="Microsoft Sans Serif"/>
                <a:cs typeface="Microsoft Sans Serif"/>
              </a:rPr>
              <a:t>variable</a:t>
            </a:r>
            <a:r>
              <a:rPr sz="2700" spc="585" dirty="0">
                <a:latin typeface="Microsoft Sans Serif"/>
                <a:cs typeface="Microsoft Sans Serif"/>
              </a:rPr>
              <a:t> </a:t>
            </a:r>
            <a:r>
              <a:rPr sz="2700" spc="-90" dirty="0">
                <a:latin typeface="Microsoft Sans Serif"/>
                <a:cs typeface="Microsoft Sans Serif"/>
              </a:rPr>
              <a:t>oxidation </a:t>
            </a:r>
            <a:r>
              <a:rPr sz="2700" spc="-85" dirty="0">
                <a:latin typeface="Microsoft Sans Serif"/>
                <a:cs typeface="Microsoft Sans Serif"/>
              </a:rPr>
              <a:t> </a:t>
            </a:r>
            <a:r>
              <a:rPr sz="2700" spc="-130" dirty="0">
                <a:latin typeface="Microsoft Sans Serif"/>
                <a:cs typeface="Microsoft Sans Serif"/>
              </a:rPr>
              <a:t>state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135" dirty="0">
                <a:latin typeface="Microsoft Sans Serif"/>
                <a:cs typeface="Microsoft Sans Serif"/>
              </a:rPr>
              <a:t>metal </a:t>
            </a:r>
            <a:r>
              <a:rPr sz="2700" spc="-235" dirty="0">
                <a:latin typeface="Microsoft Sans Serif"/>
                <a:cs typeface="Microsoft Sans Serif"/>
              </a:rPr>
              <a:t>ions </a:t>
            </a:r>
            <a:r>
              <a:rPr sz="2700" spc="-125" dirty="0">
                <a:latin typeface="Microsoft Sans Serif"/>
                <a:cs typeface="Microsoft Sans Serif"/>
              </a:rPr>
              <a:t>and </a:t>
            </a:r>
            <a:r>
              <a:rPr sz="2700" spc="-160" dirty="0">
                <a:latin typeface="Microsoft Sans Serif"/>
                <a:cs typeface="Microsoft Sans Serif"/>
              </a:rPr>
              <a:t>also </a:t>
            </a:r>
            <a:r>
              <a:rPr sz="2700" spc="-165" dirty="0">
                <a:latin typeface="Microsoft Sans Serif"/>
                <a:cs typeface="Microsoft Sans Serif"/>
              </a:rPr>
              <a:t>due </a:t>
            </a:r>
            <a:r>
              <a:rPr sz="2700" spc="-90" dirty="0">
                <a:latin typeface="Microsoft Sans Serif"/>
                <a:cs typeface="Microsoft Sans Serif"/>
              </a:rPr>
              <a:t>to </a:t>
            </a:r>
            <a:r>
              <a:rPr sz="2700" spc="-140" dirty="0">
                <a:latin typeface="Microsoft Sans Serif"/>
                <a:cs typeface="Microsoft Sans Serif"/>
              </a:rPr>
              <a:t>defects </a:t>
            </a:r>
            <a:r>
              <a:rPr sz="2700" spc="-180" dirty="0">
                <a:latin typeface="Microsoft Sans Serif"/>
                <a:cs typeface="Microsoft Sans Serif"/>
              </a:rPr>
              <a:t>in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120" dirty="0">
                <a:latin typeface="Microsoft Sans Serif"/>
                <a:cs typeface="Microsoft Sans Serif"/>
              </a:rPr>
              <a:t>crystal </a:t>
            </a:r>
            <a:r>
              <a:rPr sz="2700" spc="-114" dirty="0">
                <a:latin typeface="Microsoft Sans Serif"/>
                <a:cs typeface="Microsoft Sans Serif"/>
              </a:rPr>
              <a:t> </a:t>
            </a:r>
            <a:r>
              <a:rPr sz="2700" spc="-90" dirty="0">
                <a:latin typeface="Microsoft Sans Serif"/>
                <a:cs typeface="Microsoft Sans Serif"/>
              </a:rPr>
              <a:t>littice.</a:t>
            </a:r>
            <a:endParaRPr sz="27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38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This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170" dirty="0">
                <a:latin typeface="Microsoft Sans Serif"/>
                <a:cs typeface="Microsoft Sans Serif"/>
              </a:rPr>
              <a:t>gives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50" dirty="0">
                <a:latin typeface="Microsoft Sans Serif"/>
                <a:cs typeface="Microsoft Sans Serif"/>
              </a:rPr>
              <a:t>rise</a:t>
            </a:r>
            <a:r>
              <a:rPr sz="2700" spc="-5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to</a:t>
            </a:r>
            <a:r>
              <a:rPr sz="2700" spc="20" dirty="0">
                <a:latin typeface="Microsoft Sans Serif"/>
                <a:cs typeface="Microsoft Sans Serif"/>
              </a:rPr>
              <a:t> </a:t>
            </a:r>
            <a:r>
              <a:rPr sz="2700" spc="-175" dirty="0">
                <a:latin typeface="Microsoft Sans Serif"/>
                <a:cs typeface="Microsoft Sans Serif"/>
              </a:rPr>
              <a:t>semiconductivity</a:t>
            </a:r>
            <a:r>
              <a:rPr sz="2700" spc="-1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215" dirty="0">
                <a:latin typeface="Microsoft Sans Serif"/>
                <a:cs typeface="Microsoft Sans Serif"/>
              </a:rPr>
              <a:t>these</a:t>
            </a:r>
            <a:r>
              <a:rPr sz="2700" dirty="0">
                <a:latin typeface="Microsoft Sans Serif"/>
                <a:cs typeface="Microsoft Sans Serif"/>
              </a:rPr>
              <a:t> </a:t>
            </a:r>
            <a:r>
              <a:rPr sz="2700" spc="-240" dirty="0">
                <a:latin typeface="Microsoft Sans Serif"/>
                <a:cs typeface="Microsoft Sans Serif"/>
              </a:rPr>
              <a:t>compounds.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1455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4" dirty="0"/>
              <a:t>Density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79244"/>
            <a:ext cx="7999730" cy="437007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332740" marR="10795" indent="-320040" algn="just">
              <a:lnSpc>
                <a:spcPts val="2690"/>
              </a:lnSpc>
              <a:spcBef>
                <a:spcPts val="44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sz="2500" spc="-285" dirty="0">
                <a:latin typeface="Microsoft Sans Serif"/>
                <a:cs typeface="Microsoft Sans Serif"/>
              </a:rPr>
              <a:t>The</a:t>
            </a:r>
            <a:r>
              <a:rPr sz="2500" spc="-280" dirty="0">
                <a:latin typeface="Microsoft Sans Serif"/>
                <a:cs typeface="Microsoft Sans Serif"/>
              </a:rPr>
              <a:t> </a:t>
            </a:r>
            <a:r>
              <a:rPr sz="2500" b="1" spc="-190" dirty="0">
                <a:latin typeface="Arial"/>
                <a:cs typeface="Arial"/>
              </a:rPr>
              <a:t>nuclear </a:t>
            </a:r>
            <a:r>
              <a:rPr sz="2500" b="1" spc="-175" dirty="0">
                <a:latin typeface="Arial"/>
                <a:cs typeface="Arial"/>
              </a:rPr>
              <a:t>volume </a:t>
            </a:r>
            <a:r>
              <a:rPr sz="2500" b="1" spc="-130" dirty="0">
                <a:latin typeface="Arial"/>
                <a:cs typeface="Arial"/>
              </a:rPr>
              <a:t>of </a:t>
            </a:r>
            <a:r>
              <a:rPr sz="2500" b="1" spc="-170" dirty="0">
                <a:latin typeface="Arial"/>
                <a:cs typeface="Arial"/>
              </a:rPr>
              <a:t>transition </a:t>
            </a:r>
            <a:r>
              <a:rPr sz="2500" b="1" spc="-200" dirty="0">
                <a:latin typeface="Arial"/>
                <a:cs typeface="Arial"/>
              </a:rPr>
              <a:t>elements </a:t>
            </a:r>
            <a:r>
              <a:rPr sz="2500" b="1" spc="-190" dirty="0">
                <a:latin typeface="Arial"/>
                <a:cs typeface="Arial"/>
              </a:rPr>
              <a:t>is </a:t>
            </a:r>
            <a:r>
              <a:rPr sz="2500" b="1" spc="-265" dirty="0">
                <a:latin typeface="Arial"/>
                <a:cs typeface="Arial"/>
              </a:rPr>
              <a:t>much</a:t>
            </a:r>
            <a:r>
              <a:rPr sz="2500" b="1" spc="-260" dirty="0">
                <a:latin typeface="Arial"/>
                <a:cs typeface="Arial"/>
              </a:rPr>
              <a:t> </a:t>
            </a:r>
            <a:r>
              <a:rPr sz="2500" b="1" spc="-135" dirty="0">
                <a:latin typeface="Arial"/>
                <a:cs typeface="Arial"/>
              </a:rPr>
              <a:t>lower </a:t>
            </a:r>
            <a:r>
              <a:rPr sz="2500" b="1" spc="-130" dirty="0">
                <a:latin typeface="Arial"/>
                <a:cs typeface="Arial"/>
              </a:rPr>
              <a:t> </a:t>
            </a:r>
            <a:r>
              <a:rPr sz="2500" b="1" spc="-140" dirty="0">
                <a:latin typeface="Arial"/>
                <a:cs typeface="Arial"/>
              </a:rPr>
              <a:t>t</a:t>
            </a:r>
            <a:r>
              <a:rPr sz="2500" b="1" spc="-260" dirty="0">
                <a:latin typeface="Arial"/>
                <a:cs typeface="Arial"/>
              </a:rPr>
              <a:t>h</a:t>
            </a:r>
            <a:r>
              <a:rPr sz="2500" b="1" spc="-140" dirty="0">
                <a:latin typeface="Arial"/>
                <a:cs typeface="Arial"/>
              </a:rPr>
              <a:t>an</a:t>
            </a:r>
            <a:r>
              <a:rPr sz="2500" b="1" spc="-30" dirty="0">
                <a:latin typeface="Arial"/>
                <a:cs typeface="Arial"/>
              </a:rPr>
              <a:t> </a:t>
            </a:r>
            <a:r>
              <a:rPr sz="2500" b="1" spc="-140" dirty="0">
                <a:latin typeface="Arial"/>
                <a:cs typeface="Arial"/>
              </a:rPr>
              <a:t>t</a:t>
            </a:r>
            <a:r>
              <a:rPr sz="2500" b="1" spc="-260" dirty="0">
                <a:latin typeface="Arial"/>
                <a:cs typeface="Arial"/>
              </a:rPr>
              <a:t>h</a:t>
            </a:r>
            <a:r>
              <a:rPr sz="2500" b="1" spc="-275" dirty="0">
                <a:latin typeface="Arial"/>
                <a:cs typeface="Arial"/>
              </a:rPr>
              <a:t>os</a:t>
            </a:r>
            <a:r>
              <a:rPr sz="2500" b="1" spc="-195" dirty="0">
                <a:latin typeface="Arial"/>
                <a:cs typeface="Arial"/>
              </a:rPr>
              <a:t>e</a:t>
            </a:r>
            <a:r>
              <a:rPr sz="2500" b="1" spc="5" dirty="0">
                <a:latin typeface="Arial"/>
                <a:cs typeface="Arial"/>
              </a:rPr>
              <a:t> </a:t>
            </a:r>
            <a:r>
              <a:rPr sz="2500" b="1" spc="-175" dirty="0">
                <a:latin typeface="Arial"/>
                <a:cs typeface="Arial"/>
              </a:rPr>
              <a:t>o</a:t>
            </a:r>
            <a:r>
              <a:rPr sz="2500" b="1" spc="-90" dirty="0">
                <a:latin typeface="Arial"/>
                <a:cs typeface="Arial"/>
              </a:rPr>
              <a:t>f</a:t>
            </a:r>
            <a:r>
              <a:rPr sz="2500" b="1" spc="155" dirty="0">
                <a:latin typeface="Arial"/>
                <a:cs typeface="Arial"/>
              </a:rPr>
              <a:t> </a:t>
            </a:r>
            <a:r>
              <a:rPr sz="2500" b="1" spc="-480" dirty="0">
                <a:latin typeface="Arial"/>
                <a:cs typeface="Arial"/>
              </a:rPr>
              <a:t>S</a:t>
            </a:r>
            <a:r>
              <a:rPr sz="2500" b="1" spc="-35" dirty="0">
                <a:latin typeface="Arial"/>
                <a:cs typeface="Arial"/>
              </a:rPr>
              <a:t> </a:t>
            </a:r>
            <a:r>
              <a:rPr sz="2500" b="1" spc="-160" dirty="0">
                <a:latin typeface="Arial"/>
                <a:cs typeface="Arial"/>
              </a:rPr>
              <a:t>and</a:t>
            </a:r>
            <a:r>
              <a:rPr sz="2500" b="1" spc="-35" dirty="0">
                <a:latin typeface="Arial"/>
                <a:cs typeface="Arial"/>
              </a:rPr>
              <a:t> </a:t>
            </a:r>
            <a:r>
              <a:rPr sz="2500" b="1" spc="-345" dirty="0">
                <a:latin typeface="Arial"/>
                <a:cs typeface="Arial"/>
              </a:rPr>
              <a:t>P</a:t>
            </a:r>
            <a:r>
              <a:rPr sz="2500" b="1" spc="-30" dirty="0">
                <a:latin typeface="Arial"/>
                <a:cs typeface="Arial"/>
              </a:rPr>
              <a:t> </a:t>
            </a:r>
            <a:r>
              <a:rPr sz="2500" b="1" spc="-135" dirty="0">
                <a:latin typeface="Arial"/>
                <a:cs typeface="Arial"/>
              </a:rPr>
              <a:t>bl</a:t>
            </a:r>
            <a:r>
              <a:rPr sz="2500" b="1" spc="-195" dirty="0">
                <a:latin typeface="Arial"/>
                <a:cs typeface="Arial"/>
              </a:rPr>
              <a:t>o</a:t>
            </a:r>
            <a:r>
              <a:rPr sz="2500" b="1" spc="-290" dirty="0">
                <a:latin typeface="Arial"/>
                <a:cs typeface="Arial"/>
              </a:rPr>
              <a:t>ck</a:t>
            </a:r>
            <a:r>
              <a:rPr sz="2500" b="1" spc="-30" dirty="0">
                <a:latin typeface="Arial"/>
                <a:cs typeface="Arial"/>
              </a:rPr>
              <a:t> </a:t>
            </a:r>
            <a:r>
              <a:rPr sz="2500" b="1" spc="-130" dirty="0">
                <a:latin typeface="Arial"/>
                <a:cs typeface="Arial"/>
              </a:rPr>
              <a:t>el</a:t>
            </a:r>
            <a:r>
              <a:rPr sz="2500" b="1" spc="-170" dirty="0">
                <a:latin typeface="Arial"/>
                <a:cs typeface="Arial"/>
              </a:rPr>
              <a:t>e</a:t>
            </a:r>
            <a:r>
              <a:rPr sz="2500" b="1" spc="-254" dirty="0">
                <a:latin typeface="Arial"/>
                <a:cs typeface="Arial"/>
              </a:rPr>
              <a:t>m</a:t>
            </a:r>
            <a:r>
              <a:rPr sz="2500" b="1" spc="-220" dirty="0">
                <a:latin typeface="Arial"/>
                <a:cs typeface="Arial"/>
              </a:rPr>
              <a:t>ent</a:t>
            </a:r>
            <a:r>
              <a:rPr sz="2500" b="1" spc="-260" dirty="0">
                <a:latin typeface="Arial"/>
                <a:cs typeface="Arial"/>
              </a:rPr>
              <a:t>s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D8046"/>
              </a:buClr>
              <a:buFont typeface="Wingdings"/>
              <a:buChar char=""/>
            </a:pPr>
            <a:endParaRPr sz="36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9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sz="2500" spc="-295" dirty="0">
                <a:latin typeface="Microsoft Sans Serif"/>
                <a:cs typeface="Microsoft Sans Serif"/>
              </a:rPr>
              <a:t>This</a:t>
            </a:r>
            <a:r>
              <a:rPr sz="2500" spc="-290" dirty="0">
                <a:latin typeface="Microsoft Sans Serif"/>
                <a:cs typeface="Microsoft Sans Serif"/>
              </a:rPr>
              <a:t> </a:t>
            </a:r>
            <a:r>
              <a:rPr sz="2500" spc="-225" dirty="0">
                <a:latin typeface="Microsoft Sans Serif"/>
                <a:cs typeface="Microsoft Sans Serif"/>
              </a:rPr>
              <a:t>is</a:t>
            </a:r>
            <a:r>
              <a:rPr sz="2500" spc="-220" dirty="0">
                <a:latin typeface="Microsoft Sans Serif"/>
                <a:cs typeface="Microsoft Sans Serif"/>
              </a:rPr>
              <a:t> </a:t>
            </a:r>
            <a:r>
              <a:rPr sz="2500" spc="-15" dirty="0">
                <a:latin typeface="Microsoft Sans Serif"/>
                <a:cs typeface="Microsoft Sans Serif"/>
              </a:rPr>
              <a:t>a </a:t>
            </a:r>
            <a:r>
              <a:rPr sz="2500" spc="-150" dirty="0">
                <a:latin typeface="Microsoft Sans Serif"/>
                <a:cs typeface="Microsoft Sans Serif"/>
              </a:rPr>
              <a:t>result</a:t>
            </a:r>
            <a:r>
              <a:rPr sz="2500" spc="360" dirty="0">
                <a:latin typeface="Microsoft Sans Serif"/>
                <a:cs typeface="Microsoft Sans Serif"/>
              </a:rPr>
              <a:t>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355" dirty="0">
                <a:latin typeface="Microsoft Sans Serif"/>
                <a:cs typeface="Microsoft Sans Serif"/>
              </a:rPr>
              <a:t> </a:t>
            </a:r>
            <a:r>
              <a:rPr sz="2500" spc="-45" dirty="0">
                <a:latin typeface="Microsoft Sans Serif"/>
                <a:cs typeface="Microsoft Sans Serif"/>
              </a:rPr>
              <a:t>filling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355" dirty="0">
                <a:latin typeface="Microsoft Sans Serif"/>
                <a:cs typeface="Microsoft Sans Serif"/>
              </a:rPr>
              <a:t> </a:t>
            </a:r>
            <a:r>
              <a:rPr sz="2500" spc="-110" dirty="0">
                <a:latin typeface="Microsoft Sans Serif"/>
                <a:cs typeface="Microsoft Sans Serif"/>
              </a:rPr>
              <a:t>(n-1)d </a:t>
            </a:r>
            <a:r>
              <a:rPr sz="2500" spc="-90" dirty="0">
                <a:latin typeface="Microsoft Sans Serif"/>
                <a:cs typeface="Microsoft Sans Serif"/>
              </a:rPr>
              <a:t>orbitals that </a:t>
            </a:r>
            <a:r>
              <a:rPr sz="2500" spc="-235" dirty="0">
                <a:latin typeface="Microsoft Sans Serif"/>
                <a:cs typeface="Microsoft Sans Serif"/>
              </a:rPr>
              <a:t>cause </a:t>
            </a:r>
            <a:r>
              <a:rPr sz="2500" spc="-229" dirty="0">
                <a:latin typeface="Microsoft Sans Serif"/>
                <a:cs typeface="Microsoft Sans Serif"/>
              </a:rPr>
              <a:t> </a:t>
            </a:r>
            <a:r>
              <a:rPr sz="2500" spc="-165" dirty="0">
                <a:latin typeface="Microsoft Sans Serif"/>
                <a:cs typeface="Microsoft Sans Serif"/>
              </a:rPr>
              <a:t>an </a:t>
            </a:r>
            <a:r>
              <a:rPr sz="2500" b="1" spc="-180" dirty="0">
                <a:latin typeface="Arial"/>
                <a:cs typeface="Arial"/>
              </a:rPr>
              <a:t>expansion </a:t>
            </a:r>
            <a:r>
              <a:rPr sz="2500" b="1" spc="-130" dirty="0">
                <a:latin typeface="Arial"/>
                <a:cs typeface="Arial"/>
              </a:rPr>
              <a:t>in </a:t>
            </a:r>
            <a:r>
              <a:rPr sz="2500" b="1" spc="-200" dirty="0">
                <a:latin typeface="Arial"/>
                <a:cs typeface="Arial"/>
              </a:rPr>
              <a:t>the </a:t>
            </a:r>
            <a:r>
              <a:rPr sz="2500" b="1" spc="-185" dirty="0">
                <a:latin typeface="Arial"/>
                <a:cs typeface="Arial"/>
              </a:rPr>
              <a:t>atomic </a:t>
            </a:r>
            <a:r>
              <a:rPr sz="2500" b="1" spc="-200" dirty="0">
                <a:latin typeface="Arial"/>
                <a:cs typeface="Arial"/>
              </a:rPr>
              <a:t>charge </a:t>
            </a:r>
            <a:r>
              <a:rPr sz="2500" spc="-110" dirty="0">
                <a:latin typeface="Microsoft Sans Serif"/>
                <a:cs typeface="Microsoft Sans Serif"/>
              </a:rPr>
              <a:t>and </a:t>
            </a:r>
            <a:r>
              <a:rPr sz="2500" b="1" spc="-170" dirty="0">
                <a:latin typeface="Arial"/>
                <a:cs typeface="Arial"/>
              </a:rPr>
              <a:t>pulls </a:t>
            </a:r>
            <a:r>
              <a:rPr sz="2500" b="1" spc="-200" dirty="0">
                <a:latin typeface="Arial"/>
                <a:cs typeface="Arial"/>
              </a:rPr>
              <a:t>the </a:t>
            </a:r>
            <a:r>
              <a:rPr sz="2500" b="1" spc="-215" dirty="0">
                <a:latin typeface="Arial"/>
                <a:cs typeface="Arial"/>
              </a:rPr>
              <a:t>electrons </a:t>
            </a:r>
            <a:r>
              <a:rPr sz="2500" b="1" spc="-210" dirty="0">
                <a:latin typeface="Arial"/>
                <a:cs typeface="Arial"/>
              </a:rPr>
              <a:t> </a:t>
            </a:r>
            <a:r>
              <a:rPr sz="2500" b="1" spc="-170" dirty="0">
                <a:latin typeface="Arial"/>
                <a:cs typeface="Arial"/>
              </a:rPr>
              <a:t>inte</a:t>
            </a:r>
            <a:r>
              <a:rPr sz="2500" b="1" spc="-120" dirty="0">
                <a:latin typeface="Arial"/>
                <a:cs typeface="Arial"/>
              </a:rPr>
              <a:t>r</a:t>
            </a:r>
            <a:r>
              <a:rPr sz="2500" b="1" spc="-85" dirty="0">
                <a:latin typeface="Arial"/>
                <a:cs typeface="Arial"/>
              </a:rPr>
              <a:t>nall</a:t>
            </a:r>
            <a:r>
              <a:rPr sz="2500" b="1" spc="-114" dirty="0">
                <a:latin typeface="Arial"/>
                <a:cs typeface="Arial"/>
              </a:rPr>
              <a:t>y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r>
              <a:rPr sz="2500" spc="60" dirty="0">
                <a:latin typeface="Microsoft Sans Serif"/>
                <a:cs typeface="Microsoft Sans Serif"/>
              </a:rPr>
              <a:t> </a:t>
            </a:r>
            <a:r>
              <a:rPr sz="2500" spc="-430" dirty="0">
                <a:latin typeface="Microsoft Sans Serif"/>
                <a:cs typeface="Microsoft Sans Serif"/>
              </a:rPr>
              <a:t>T</a:t>
            </a:r>
            <a:r>
              <a:rPr sz="2500" spc="-295" dirty="0">
                <a:latin typeface="Microsoft Sans Serif"/>
                <a:cs typeface="Microsoft Sans Serif"/>
              </a:rPr>
              <a:t>h</a:t>
            </a:r>
            <a:r>
              <a:rPr sz="2500" spc="-145" dirty="0">
                <a:latin typeface="Microsoft Sans Serif"/>
                <a:cs typeface="Microsoft Sans Serif"/>
              </a:rPr>
              <a:t>i</a:t>
            </a:r>
            <a:r>
              <a:rPr sz="2500" spc="-305" dirty="0">
                <a:latin typeface="Microsoft Sans Serif"/>
                <a:cs typeface="Microsoft Sans Serif"/>
              </a:rPr>
              <a:t>s</a:t>
            </a:r>
            <a:r>
              <a:rPr sz="2500" spc="25" dirty="0">
                <a:latin typeface="Microsoft Sans Serif"/>
                <a:cs typeface="Microsoft Sans Serif"/>
              </a:rPr>
              <a:t> </a:t>
            </a:r>
            <a:r>
              <a:rPr sz="2500" spc="-55" dirty="0">
                <a:latin typeface="Microsoft Sans Serif"/>
                <a:cs typeface="Microsoft Sans Serif"/>
              </a:rPr>
              <a:t>l</a:t>
            </a:r>
            <a:r>
              <a:rPr sz="2500" spc="-120" dirty="0">
                <a:latin typeface="Microsoft Sans Serif"/>
                <a:cs typeface="Microsoft Sans Serif"/>
              </a:rPr>
              <a:t>e</a:t>
            </a:r>
            <a:r>
              <a:rPr sz="2500" spc="-15" dirty="0">
                <a:latin typeface="Microsoft Sans Serif"/>
                <a:cs typeface="Microsoft Sans Serif"/>
              </a:rPr>
              <a:t>a</a:t>
            </a:r>
            <a:r>
              <a:rPr sz="2500" spc="-30" dirty="0">
                <a:latin typeface="Microsoft Sans Serif"/>
                <a:cs typeface="Microsoft Sans Serif"/>
              </a:rPr>
              <a:t>d</a:t>
            </a:r>
            <a:r>
              <a:rPr sz="2500" spc="-420" dirty="0">
                <a:latin typeface="Microsoft Sans Serif"/>
                <a:cs typeface="Microsoft Sans Serif"/>
              </a:rPr>
              <a:t>s</a:t>
            </a:r>
            <a:r>
              <a:rPr sz="2500" spc="40" dirty="0">
                <a:latin typeface="Microsoft Sans Serif"/>
                <a:cs typeface="Microsoft Sans Serif"/>
              </a:rPr>
              <a:t> </a:t>
            </a:r>
            <a:r>
              <a:rPr sz="2500" spc="-60" dirty="0">
                <a:latin typeface="Microsoft Sans Serif"/>
                <a:cs typeface="Microsoft Sans Serif"/>
              </a:rPr>
              <a:t>t</a:t>
            </a:r>
            <a:r>
              <a:rPr sz="2500" spc="-110" dirty="0">
                <a:latin typeface="Microsoft Sans Serif"/>
                <a:cs typeface="Microsoft Sans Serif"/>
              </a:rPr>
              <a:t>o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spc="-15" dirty="0">
                <a:latin typeface="Microsoft Sans Serif"/>
                <a:cs typeface="Microsoft Sans Serif"/>
              </a:rPr>
              <a:t>a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b="1" spc="-125" dirty="0">
                <a:latin typeface="Arial"/>
                <a:cs typeface="Arial"/>
              </a:rPr>
              <a:t>di</a:t>
            </a:r>
            <a:r>
              <a:rPr sz="2500" b="1" spc="-265" dirty="0">
                <a:latin typeface="Arial"/>
                <a:cs typeface="Arial"/>
              </a:rPr>
              <a:t>m</a:t>
            </a:r>
            <a:r>
              <a:rPr sz="2500" b="1" spc="-140" dirty="0">
                <a:latin typeface="Arial"/>
                <a:cs typeface="Arial"/>
              </a:rPr>
              <a:t>ini</a:t>
            </a:r>
            <a:r>
              <a:rPr sz="2500" b="1" spc="-225" dirty="0">
                <a:latin typeface="Arial"/>
                <a:cs typeface="Arial"/>
              </a:rPr>
              <a:t>s</a:t>
            </a:r>
            <a:r>
              <a:rPr sz="2500" b="1" spc="-185" dirty="0">
                <a:latin typeface="Arial"/>
                <a:cs typeface="Arial"/>
              </a:rPr>
              <a:t>h</a:t>
            </a:r>
            <a:r>
              <a:rPr sz="2500" b="1" spc="-285" dirty="0">
                <a:latin typeface="Arial"/>
                <a:cs typeface="Arial"/>
              </a:rPr>
              <a:t>m</a:t>
            </a:r>
            <a:r>
              <a:rPr sz="2500" b="1" spc="-195" dirty="0">
                <a:latin typeface="Arial"/>
                <a:cs typeface="Arial"/>
              </a:rPr>
              <a:t>ent</a:t>
            </a:r>
            <a:r>
              <a:rPr sz="2500" b="1" spc="5" dirty="0">
                <a:latin typeface="Arial"/>
                <a:cs typeface="Arial"/>
              </a:rPr>
              <a:t> </a:t>
            </a:r>
            <a:r>
              <a:rPr sz="2500" b="1" spc="-85" dirty="0">
                <a:latin typeface="Arial"/>
                <a:cs typeface="Arial"/>
              </a:rPr>
              <a:t>i</a:t>
            </a:r>
            <a:r>
              <a:rPr sz="2500" b="1" spc="-175" dirty="0">
                <a:latin typeface="Arial"/>
                <a:cs typeface="Arial"/>
              </a:rPr>
              <a:t>n</a:t>
            </a:r>
            <a:r>
              <a:rPr sz="2500" b="1" spc="-30" dirty="0">
                <a:latin typeface="Arial"/>
                <a:cs typeface="Arial"/>
              </a:rPr>
              <a:t> </a:t>
            </a:r>
            <a:r>
              <a:rPr sz="2500" b="1" spc="-185" dirty="0">
                <a:latin typeface="Arial"/>
                <a:cs typeface="Arial"/>
              </a:rPr>
              <a:t>nucle</a:t>
            </a:r>
            <a:r>
              <a:rPr sz="2500" b="1" spc="-190" dirty="0">
                <a:latin typeface="Arial"/>
                <a:cs typeface="Arial"/>
              </a:rPr>
              <a:t>a</a:t>
            </a:r>
            <a:r>
              <a:rPr sz="2500" b="1" spc="-195" dirty="0">
                <a:latin typeface="Arial"/>
                <a:cs typeface="Arial"/>
              </a:rPr>
              <a:t>r</a:t>
            </a:r>
            <a:r>
              <a:rPr sz="2500" b="1" spc="-25" dirty="0">
                <a:latin typeface="Arial"/>
                <a:cs typeface="Arial"/>
              </a:rPr>
              <a:t> </a:t>
            </a:r>
            <a:r>
              <a:rPr sz="2500" b="1" spc="-125" dirty="0">
                <a:latin typeface="Arial"/>
                <a:cs typeface="Arial"/>
              </a:rPr>
              <a:t>v</a:t>
            </a:r>
            <a:r>
              <a:rPr sz="2500" b="1" spc="-135" dirty="0">
                <a:latin typeface="Arial"/>
                <a:cs typeface="Arial"/>
              </a:rPr>
              <a:t>ol</a:t>
            </a:r>
            <a:r>
              <a:rPr sz="2500" b="1" spc="-200" dirty="0">
                <a:latin typeface="Arial"/>
                <a:cs typeface="Arial"/>
              </a:rPr>
              <a:t>u</a:t>
            </a:r>
            <a:r>
              <a:rPr sz="2500" b="1" spc="-260" dirty="0">
                <a:latin typeface="Arial"/>
                <a:cs typeface="Arial"/>
              </a:rPr>
              <a:t>m</a:t>
            </a:r>
            <a:r>
              <a:rPr sz="2500" b="1" spc="-190" dirty="0">
                <a:latin typeface="Arial"/>
                <a:cs typeface="Arial"/>
              </a:rPr>
              <a:t>e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D8046"/>
              </a:buClr>
              <a:buFont typeface="Wingdings"/>
              <a:buChar char=""/>
            </a:pPr>
            <a:endParaRPr sz="3650">
              <a:latin typeface="Microsoft Sans Serif"/>
              <a:cs typeface="Microsoft Sans Serif"/>
            </a:endParaRPr>
          </a:p>
          <a:p>
            <a:pPr marL="332740" marR="8890" indent="-320040" algn="just">
              <a:lnSpc>
                <a:spcPts val="269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32740" algn="l"/>
              </a:tabLst>
            </a:pPr>
            <a:r>
              <a:rPr sz="2500" spc="-50" dirty="0">
                <a:latin typeface="Microsoft Sans Serif"/>
                <a:cs typeface="Microsoft Sans Serif"/>
              </a:rPr>
              <a:t>With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135" dirty="0">
                <a:latin typeface="Microsoft Sans Serif"/>
                <a:cs typeface="Microsoft Sans Serif"/>
              </a:rPr>
              <a:t>decline </a:t>
            </a:r>
            <a:r>
              <a:rPr sz="2500" spc="-160" dirty="0">
                <a:latin typeface="Microsoft Sans Serif"/>
                <a:cs typeface="Microsoft Sans Serif"/>
              </a:rPr>
              <a:t>in</a:t>
            </a:r>
            <a:r>
              <a:rPr sz="2500" spc="-155" dirty="0">
                <a:latin typeface="Microsoft Sans Serif"/>
                <a:cs typeface="Microsoft Sans Serif"/>
              </a:rPr>
              <a:t> the nuclear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210" dirty="0">
                <a:latin typeface="Microsoft Sans Serif"/>
                <a:cs typeface="Microsoft Sans Serif"/>
              </a:rPr>
              <a:t>volume,</a:t>
            </a:r>
            <a:r>
              <a:rPr sz="2500" spc="24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35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nuclear</a:t>
            </a:r>
            <a:r>
              <a:rPr sz="2500" spc="355" dirty="0">
                <a:latin typeface="Microsoft Sans Serif"/>
                <a:cs typeface="Microsoft Sans Serif"/>
              </a:rPr>
              <a:t> </a:t>
            </a:r>
            <a:r>
              <a:rPr sz="2500" spc="-225" dirty="0">
                <a:latin typeface="Microsoft Sans Serif"/>
                <a:cs typeface="Microsoft Sans Serif"/>
              </a:rPr>
              <a:t>thickness </a:t>
            </a:r>
            <a:r>
              <a:rPr sz="2500" spc="-650" dirty="0">
                <a:latin typeface="Microsoft Sans Serif"/>
                <a:cs typeface="Microsoft Sans Serif"/>
              </a:rPr>
              <a:t> </a:t>
            </a:r>
            <a:r>
              <a:rPr sz="2500" spc="-5" dirty="0">
                <a:latin typeface="Microsoft Sans Serif"/>
                <a:cs typeface="Microsoft Sans Serif"/>
              </a:rPr>
              <a:t>of</a:t>
            </a:r>
            <a:r>
              <a:rPr sz="2500" spc="114" dirty="0">
                <a:latin typeface="Microsoft Sans Serif"/>
                <a:cs typeface="Microsoft Sans Serif"/>
              </a:rPr>
              <a:t> </a:t>
            </a:r>
            <a:r>
              <a:rPr sz="2500" spc="-215" dirty="0">
                <a:latin typeface="Microsoft Sans Serif"/>
                <a:cs typeface="Microsoft Sans Serif"/>
              </a:rPr>
              <a:t>the</a:t>
            </a:r>
            <a:r>
              <a:rPr sz="2500" spc="-225" dirty="0">
                <a:latin typeface="Microsoft Sans Serif"/>
                <a:cs typeface="Microsoft Sans Serif"/>
              </a:rPr>
              <a:t>s</a:t>
            </a:r>
            <a:r>
              <a:rPr sz="2500" spc="-145" dirty="0">
                <a:latin typeface="Microsoft Sans Serif"/>
                <a:cs typeface="Microsoft Sans Serif"/>
              </a:rPr>
              <a:t>e</a:t>
            </a:r>
            <a:r>
              <a:rPr sz="2500" spc="10" dirty="0">
                <a:latin typeface="Microsoft Sans Serif"/>
                <a:cs typeface="Microsoft Sans Serif"/>
              </a:rPr>
              <a:t> </a:t>
            </a:r>
            <a:r>
              <a:rPr sz="2500" spc="-120" dirty="0">
                <a:latin typeface="Microsoft Sans Serif"/>
                <a:cs typeface="Microsoft Sans Serif"/>
              </a:rPr>
              <a:t>e</a:t>
            </a:r>
            <a:r>
              <a:rPr sz="2500" spc="-45" dirty="0">
                <a:latin typeface="Microsoft Sans Serif"/>
                <a:cs typeface="Microsoft Sans Serif"/>
              </a:rPr>
              <a:t>l</a:t>
            </a:r>
            <a:r>
              <a:rPr sz="2500" spc="-260" dirty="0">
                <a:latin typeface="Microsoft Sans Serif"/>
                <a:cs typeface="Microsoft Sans Serif"/>
              </a:rPr>
              <a:t>eme</a:t>
            </a:r>
            <a:r>
              <a:rPr sz="2500" spc="-215" dirty="0">
                <a:latin typeface="Microsoft Sans Serif"/>
                <a:cs typeface="Microsoft Sans Serif"/>
              </a:rPr>
              <a:t>n</a:t>
            </a:r>
            <a:r>
              <a:rPr sz="2500" spc="-220" dirty="0">
                <a:latin typeface="Microsoft Sans Serif"/>
                <a:cs typeface="Microsoft Sans Serif"/>
              </a:rPr>
              <a:t>ts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spc="-100" dirty="0">
                <a:latin typeface="Microsoft Sans Serif"/>
                <a:cs typeface="Microsoft Sans Serif"/>
              </a:rPr>
              <a:t>i</a:t>
            </a:r>
            <a:r>
              <a:rPr sz="2500" spc="-220" dirty="0">
                <a:latin typeface="Microsoft Sans Serif"/>
                <a:cs typeface="Microsoft Sans Serif"/>
              </a:rPr>
              <a:t>n</a:t>
            </a:r>
            <a:r>
              <a:rPr sz="2500" spc="-175" dirty="0">
                <a:latin typeface="Microsoft Sans Serif"/>
                <a:cs typeface="Microsoft Sans Serif"/>
              </a:rPr>
              <a:t>c</a:t>
            </a:r>
            <a:r>
              <a:rPr sz="2500" spc="-114" dirty="0">
                <a:latin typeface="Microsoft Sans Serif"/>
                <a:cs typeface="Microsoft Sans Serif"/>
              </a:rPr>
              <a:t>r</a:t>
            </a:r>
            <a:r>
              <a:rPr sz="2500" spc="-225" dirty="0">
                <a:latin typeface="Microsoft Sans Serif"/>
                <a:cs typeface="Microsoft Sans Serif"/>
              </a:rPr>
              <a:t>e</a:t>
            </a:r>
            <a:r>
              <a:rPr sz="2500" spc="-350" dirty="0">
                <a:latin typeface="Microsoft Sans Serif"/>
                <a:cs typeface="Microsoft Sans Serif"/>
              </a:rPr>
              <a:t>m</a:t>
            </a:r>
            <a:r>
              <a:rPr sz="2500" spc="-220" dirty="0">
                <a:latin typeface="Microsoft Sans Serif"/>
                <a:cs typeface="Microsoft Sans Serif"/>
              </a:rPr>
              <a:t>e</a:t>
            </a:r>
            <a:r>
              <a:rPr sz="2500" spc="-215" dirty="0">
                <a:latin typeface="Microsoft Sans Serif"/>
                <a:cs typeface="Microsoft Sans Serif"/>
              </a:rPr>
              <a:t>n</a:t>
            </a:r>
            <a:r>
              <a:rPr sz="2500" spc="-160" dirty="0">
                <a:latin typeface="Microsoft Sans Serif"/>
                <a:cs typeface="Microsoft Sans Serif"/>
              </a:rPr>
              <a:t>t</a:t>
            </a:r>
            <a:r>
              <a:rPr sz="2500" spc="-295" dirty="0">
                <a:latin typeface="Microsoft Sans Serif"/>
                <a:cs typeface="Microsoft Sans Serif"/>
              </a:rPr>
              <a:t>s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D8046"/>
              </a:buClr>
              <a:buFont typeface="Wingdings"/>
              <a:buChar char=""/>
            </a:pPr>
            <a:endParaRPr sz="3300">
              <a:latin typeface="Microsoft Sans Serif"/>
              <a:cs typeface="Microsoft Sans Serif"/>
            </a:endParaRPr>
          </a:p>
          <a:p>
            <a:pPr marL="332740" indent="-320040">
              <a:lnSpc>
                <a:spcPct val="10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500" b="1" spc="-254" dirty="0">
                <a:latin typeface="Arial"/>
                <a:cs typeface="Arial"/>
              </a:rPr>
              <a:t>O</a:t>
            </a:r>
            <a:r>
              <a:rPr sz="2500" b="1" spc="-195" dirty="0">
                <a:latin typeface="Arial"/>
                <a:cs typeface="Arial"/>
              </a:rPr>
              <a:t>s</a:t>
            </a:r>
            <a:r>
              <a:rPr sz="2500" b="1" spc="-165" dirty="0">
                <a:latin typeface="Arial"/>
                <a:cs typeface="Arial"/>
              </a:rPr>
              <a:t>mi</a:t>
            </a:r>
            <a:r>
              <a:rPr sz="2500" b="1" spc="-185" dirty="0">
                <a:latin typeface="Arial"/>
                <a:cs typeface="Arial"/>
              </a:rPr>
              <a:t>u</a:t>
            </a:r>
            <a:r>
              <a:rPr sz="2500" b="1" spc="-250" dirty="0">
                <a:latin typeface="Arial"/>
                <a:cs typeface="Arial"/>
              </a:rPr>
              <a:t>m</a:t>
            </a:r>
            <a:r>
              <a:rPr sz="2500" b="1" spc="-5" dirty="0">
                <a:latin typeface="Arial"/>
                <a:cs typeface="Arial"/>
              </a:rPr>
              <a:t> </a:t>
            </a:r>
            <a:r>
              <a:rPr sz="2500" b="1" spc="-260" dirty="0">
                <a:latin typeface="Arial"/>
                <a:cs typeface="Arial"/>
              </a:rPr>
              <a:t>co</a:t>
            </a:r>
            <a:r>
              <a:rPr sz="2500" b="1" spc="-285" dirty="0">
                <a:latin typeface="Arial"/>
                <a:cs typeface="Arial"/>
              </a:rPr>
              <a:t>n</a:t>
            </a:r>
            <a:r>
              <a:rPr sz="2500" b="1" spc="-340" dirty="0">
                <a:latin typeface="Arial"/>
                <a:cs typeface="Arial"/>
              </a:rPr>
              <a:t>s</a:t>
            </a:r>
            <a:r>
              <a:rPr sz="2500" b="1" spc="-125" dirty="0">
                <a:latin typeface="Arial"/>
                <a:cs typeface="Arial"/>
              </a:rPr>
              <a:t>i</a:t>
            </a:r>
            <a:r>
              <a:rPr sz="2500" b="1" spc="-260" dirty="0">
                <a:latin typeface="Arial"/>
                <a:cs typeface="Arial"/>
              </a:rPr>
              <a:t>s</a:t>
            </a:r>
            <a:r>
              <a:rPr sz="2500" b="1" spc="-254" dirty="0">
                <a:latin typeface="Arial"/>
                <a:cs typeface="Arial"/>
              </a:rPr>
              <a:t>ts</a:t>
            </a:r>
            <a:r>
              <a:rPr sz="2500" b="1" spc="-10" dirty="0">
                <a:latin typeface="Arial"/>
                <a:cs typeface="Arial"/>
              </a:rPr>
              <a:t> </a:t>
            </a:r>
            <a:r>
              <a:rPr sz="2500" b="1" spc="-170" dirty="0">
                <a:latin typeface="Arial"/>
                <a:cs typeface="Arial"/>
              </a:rPr>
              <a:t>o</a:t>
            </a:r>
            <a:r>
              <a:rPr sz="2500" b="1" spc="-90" dirty="0">
                <a:latin typeface="Arial"/>
                <a:cs typeface="Arial"/>
              </a:rPr>
              <a:t>f</a:t>
            </a:r>
            <a:r>
              <a:rPr sz="2500" b="1" spc="155" dirty="0">
                <a:latin typeface="Arial"/>
                <a:cs typeface="Arial"/>
              </a:rPr>
              <a:t> </a:t>
            </a:r>
            <a:r>
              <a:rPr sz="2500" b="1" spc="-195" dirty="0">
                <a:latin typeface="Arial"/>
                <a:cs typeface="Arial"/>
              </a:rPr>
              <a:t>the</a:t>
            </a:r>
            <a:r>
              <a:rPr sz="2500" b="1" spc="-25" dirty="0">
                <a:latin typeface="Arial"/>
                <a:cs typeface="Arial"/>
              </a:rPr>
              <a:t> </a:t>
            </a:r>
            <a:r>
              <a:rPr sz="2500" b="1" spc="-160" dirty="0">
                <a:latin typeface="Arial"/>
                <a:cs typeface="Arial"/>
              </a:rPr>
              <a:t>hig</a:t>
            </a:r>
            <a:r>
              <a:rPr sz="2500" b="1" spc="-210" dirty="0">
                <a:latin typeface="Arial"/>
                <a:cs typeface="Arial"/>
              </a:rPr>
              <a:t>h</a:t>
            </a:r>
            <a:r>
              <a:rPr sz="2500" b="1" spc="-235" dirty="0">
                <a:latin typeface="Arial"/>
                <a:cs typeface="Arial"/>
              </a:rPr>
              <a:t>est</a:t>
            </a:r>
            <a:r>
              <a:rPr sz="2500" b="1" spc="-30" dirty="0">
                <a:latin typeface="Arial"/>
                <a:cs typeface="Arial"/>
              </a:rPr>
              <a:t> </a:t>
            </a:r>
            <a:r>
              <a:rPr sz="2500" b="1" spc="-235" dirty="0">
                <a:latin typeface="Arial"/>
                <a:cs typeface="Arial"/>
              </a:rPr>
              <a:t>den</a:t>
            </a:r>
            <a:r>
              <a:rPr sz="2500" b="1" spc="-240" dirty="0">
                <a:latin typeface="Arial"/>
                <a:cs typeface="Arial"/>
              </a:rPr>
              <a:t>s</a:t>
            </a:r>
            <a:r>
              <a:rPr sz="2500" b="1" spc="-80" dirty="0">
                <a:latin typeface="Arial"/>
                <a:cs typeface="Arial"/>
              </a:rPr>
              <a:t>it</a:t>
            </a:r>
            <a:r>
              <a:rPr sz="2500" b="1" spc="-155" dirty="0">
                <a:latin typeface="Arial"/>
                <a:cs typeface="Arial"/>
              </a:rPr>
              <a:t>y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1692" y="1536572"/>
            <a:ext cx="8004809" cy="4418330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332740" marR="8255" indent="-320040" algn="just">
              <a:lnSpc>
                <a:spcPct val="80000"/>
              </a:lnSpc>
              <a:spcBef>
                <a:spcPts val="76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235" dirty="0">
                <a:latin typeface="Microsoft Sans Serif"/>
                <a:cs typeface="Microsoft Sans Serif"/>
              </a:rPr>
              <a:t>In</a:t>
            </a:r>
            <a:r>
              <a:rPr sz="2700" spc="-229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a </a:t>
            </a:r>
            <a:r>
              <a:rPr sz="2700" spc="-145" dirty="0">
                <a:latin typeface="Microsoft Sans Serif"/>
                <a:cs typeface="Microsoft Sans Serif"/>
              </a:rPr>
              <a:t>given</a:t>
            </a:r>
            <a:r>
              <a:rPr sz="2700" spc="-140" dirty="0">
                <a:latin typeface="Microsoft Sans Serif"/>
                <a:cs typeface="Microsoft Sans Serif"/>
              </a:rPr>
              <a:t> transition</a:t>
            </a:r>
            <a:r>
              <a:rPr sz="2700" spc="-135" dirty="0">
                <a:latin typeface="Microsoft Sans Serif"/>
                <a:cs typeface="Microsoft Sans Serif"/>
              </a:rPr>
              <a:t> </a:t>
            </a:r>
            <a:r>
              <a:rPr sz="2700" spc="-210" dirty="0">
                <a:latin typeface="Microsoft Sans Serif"/>
                <a:cs typeface="Microsoft Sans Serif"/>
              </a:rPr>
              <a:t>series,</a:t>
            </a:r>
            <a:r>
              <a:rPr sz="2700" spc="-204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240" dirty="0">
                <a:latin typeface="Microsoft Sans Serif"/>
                <a:cs typeface="Microsoft Sans Serif"/>
              </a:rPr>
              <a:t>thickness</a:t>
            </a:r>
            <a:r>
              <a:rPr sz="2700" spc="-235" dirty="0">
                <a:latin typeface="Microsoft Sans Serif"/>
                <a:cs typeface="Microsoft Sans Serif"/>
              </a:rPr>
              <a:t> </a:t>
            </a:r>
            <a:r>
              <a:rPr sz="2700" spc="-225" dirty="0">
                <a:latin typeface="Microsoft Sans Serif"/>
                <a:cs typeface="Microsoft Sans Serif"/>
              </a:rPr>
              <a:t>increments</a:t>
            </a:r>
            <a:r>
              <a:rPr sz="2700" spc="-220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 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90" dirty="0">
                <a:latin typeface="Microsoft Sans Serif"/>
                <a:cs typeface="Microsoft Sans Serif"/>
              </a:rPr>
              <a:t>moving </a:t>
            </a:r>
            <a:r>
              <a:rPr sz="2700" spc="-130" dirty="0">
                <a:latin typeface="Microsoft Sans Serif"/>
                <a:cs typeface="Microsoft Sans Serif"/>
              </a:rPr>
              <a:t>over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70" dirty="0">
                <a:latin typeface="Microsoft Sans Serif"/>
                <a:cs typeface="Microsoft Sans Serif"/>
              </a:rPr>
              <a:t>period </a:t>
            </a:r>
            <a:r>
              <a:rPr sz="2700" spc="-120" dirty="0">
                <a:latin typeface="Microsoft Sans Serif"/>
                <a:cs typeface="Microsoft Sans Serif"/>
              </a:rPr>
              <a:t>and </a:t>
            </a:r>
            <a:r>
              <a:rPr sz="2700" spc="-190" dirty="0">
                <a:latin typeface="Microsoft Sans Serif"/>
                <a:cs typeface="Microsoft Sans Serif"/>
              </a:rPr>
              <a:t>achieves </a:t>
            </a:r>
            <a:r>
              <a:rPr sz="2700" spc="-170" dirty="0">
                <a:latin typeface="Microsoft Sans Serif"/>
                <a:cs typeface="Microsoft Sans Serif"/>
              </a:rPr>
              <a:t>the </a:t>
            </a:r>
            <a:r>
              <a:rPr sz="2700" spc="-110" dirty="0">
                <a:latin typeface="Microsoft Sans Serif"/>
                <a:cs typeface="Microsoft Sans Serif"/>
              </a:rPr>
              <a:t>greatest </a:t>
            </a:r>
            <a:r>
              <a:rPr sz="2700" spc="-150" dirty="0">
                <a:latin typeface="Microsoft Sans Serif"/>
                <a:cs typeface="Microsoft Sans Serif"/>
              </a:rPr>
              <a:t>value </a:t>
            </a:r>
            <a:r>
              <a:rPr sz="2700" spc="-145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at</a:t>
            </a:r>
            <a:r>
              <a:rPr sz="2700" spc="30" dirty="0">
                <a:latin typeface="Microsoft Sans Serif"/>
                <a:cs typeface="Microsoft Sans Serif"/>
              </a:rPr>
              <a:t> </a:t>
            </a:r>
            <a:r>
              <a:rPr sz="2700" spc="-110" dirty="0">
                <a:latin typeface="Microsoft Sans Serif"/>
                <a:cs typeface="Microsoft Sans Serif"/>
              </a:rPr>
              <a:t>group</a:t>
            </a:r>
            <a:r>
              <a:rPr sz="2700" spc="-5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VIII.</a:t>
            </a:r>
            <a:endParaRPr sz="2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D8046"/>
              </a:buClr>
              <a:buFont typeface="Wingdings"/>
              <a:buChar char=""/>
            </a:pPr>
            <a:endParaRPr sz="2900">
              <a:latin typeface="Microsoft Sans Serif"/>
              <a:cs typeface="Microsoft Sans Serif"/>
            </a:endParaRPr>
          </a:p>
          <a:p>
            <a:pPr marL="332740" indent="-320040">
              <a:lnSpc>
                <a:spcPct val="100000"/>
              </a:lnSpc>
              <a:buClr>
                <a:srgbClr val="DD8046"/>
              </a:buClr>
              <a:buSzPct val="59259"/>
              <a:buFont typeface="Wingdings"/>
              <a:buChar char=""/>
              <a:tabLst>
                <a:tab pos="332105" algn="l"/>
                <a:tab pos="332740" algn="l"/>
              </a:tabLst>
            </a:pPr>
            <a:r>
              <a:rPr sz="2700" spc="-330" dirty="0">
                <a:latin typeface="Microsoft Sans Serif"/>
                <a:cs typeface="Microsoft Sans Serif"/>
              </a:rPr>
              <a:t>Th</a:t>
            </a:r>
            <a:r>
              <a:rPr sz="2700" spc="-300" dirty="0">
                <a:latin typeface="Microsoft Sans Serif"/>
                <a:cs typeface="Microsoft Sans Serif"/>
              </a:rPr>
              <a:t>e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t</a:t>
            </a:r>
            <a:r>
              <a:rPr sz="2700" spc="-330" dirty="0">
                <a:latin typeface="Microsoft Sans Serif"/>
                <a:cs typeface="Microsoft Sans Serif"/>
              </a:rPr>
              <a:t>h</a:t>
            </a:r>
            <a:r>
              <a:rPr sz="2700" spc="-110" dirty="0">
                <a:latin typeface="Microsoft Sans Serif"/>
                <a:cs typeface="Microsoft Sans Serif"/>
              </a:rPr>
              <a:t>i</a:t>
            </a:r>
            <a:r>
              <a:rPr sz="2700" spc="-190" dirty="0">
                <a:latin typeface="Microsoft Sans Serif"/>
                <a:cs typeface="Microsoft Sans Serif"/>
              </a:rPr>
              <a:t>c</a:t>
            </a:r>
            <a:r>
              <a:rPr sz="2700" spc="-180" dirty="0">
                <a:latin typeface="Microsoft Sans Serif"/>
                <a:cs typeface="Microsoft Sans Serif"/>
              </a:rPr>
              <a:t>k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450" dirty="0">
                <a:latin typeface="Microsoft Sans Serif"/>
                <a:cs typeface="Microsoft Sans Serif"/>
              </a:rPr>
              <a:t>ss</a:t>
            </a:r>
            <a:r>
              <a:rPr sz="2700" spc="55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in</a:t>
            </a:r>
            <a:r>
              <a:rPr sz="2700" spc="-275" dirty="0">
                <a:latin typeface="Microsoft Sans Serif"/>
                <a:cs typeface="Microsoft Sans Serif"/>
              </a:rPr>
              <a:t>c</a:t>
            </a:r>
            <a:r>
              <a:rPr sz="2700" spc="-55" dirty="0">
                <a:latin typeface="Microsoft Sans Serif"/>
                <a:cs typeface="Microsoft Sans Serif"/>
              </a:rPr>
              <a:t>r</a:t>
            </a:r>
            <a:r>
              <a:rPr sz="2700" spc="-75" dirty="0">
                <a:latin typeface="Microsoft Sans Serif"/>
                <a:cs typeface="Microsoft Sans Serif"/>
              </a:rPr>
              <a:t>e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280" dirty="0">
                <a:latin typeface="Microsoft Sans Serif"/>
                <a:cs typeface="Microsoft Sans Serif"/>
              </a:rPr>
              <a:t>s</a:t>
            </a:r>
            <a:r>
              <a:rPr sz="2700" spc="-300" dirty="0">
                <a:latin typeface="Microsoft Sans Serif"/>
                <a:cs typeface="Microsoft Sans Serif"/>
              </a:rPr>
              <a:t>e</a:t>
            </a:r>
            <a:r>
              <a:rPr sz="2700" spc="-450" dirty="0">
                <a:latin typeface="Microsoft Sans Serif"/>
                <a:cs typeface="Microsoft Sans Serif"/>
              </a:rPr>
              <a:t>s</a:t>
            </a:r>
            <a:r>
              <a:rPr sz="2700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a</a:t>
            </a:r>
            <a:r>
              <a:rPr sz="2700" spc="-215" dirty="0">
                <a:latin typeface="Microsoft Sans Serif"/>
                <a:cs typeface="Microsoft Sans Serif"/>
              </a:rPr>
              <a:t>s</a:t>
            </a:r>
            <a:r>
              <a:rPr sz="2700" spc="10" dirty="0">
                <a:latin typeface="Microsoft Sans Serif"/>
                <a:cs typeface="Microsoft Sans Serif"/>
              </a:rPr>
              <a:t> </a:t>
            </a:r>
            <a:r>
              <a:rPr sz="2700" spc="-225" dirty="0">
                <a:latin typeface="Microsoft Sans Serif"/>
                <a:cs typeface="Microsoft Sans Serif"/>
              </a:rPr>
              <a:t>w</a:t>
            </a:r>
            <a:r>
              <a:rPr sz="2700" spc="-125" dirty="0">
                <a:latin typeface="Microsoft Sans Serif"/>
                <a:cs typeface="Microsoft Sans Serif"/>
              </a:rPr>
              <a:t>e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455" dirty="0">
                <a:latin typeface="Microsoft Sans Serif"/>
                <a:cs typeface="Microsoft Sans Serif"/>
              </a:rPr>
              <a:t>m</a:t>
            </a:r>
            <a:r>
              <a:rPr sz="2700" spc="-140" dirty="0">
                <a:latin typeface="Microsoft Sans Serif"/>
                <a:cs typeface="Microsoft Sans Serif"/>
              </a:rPr>
              <a:t>o</a:t>
            </a:r>
            <a:r>
              <a:rPr sz="2700" spc="-225" dirty="0">
                <a:latin typeface="Microsoft Sans Serif"/>
                <a:cs typeface="Microsoft Sans Serif"/>
              </a:rPr>
              <a:t>v</a:t>
            </a:r>
            <a:r>
              <a:rPr sz="2700" spc="-145" dirty="0">
                <a:latin typeface="Microsoft Sans Serif"/>
                <a:cs typeface="Microsoft Sans Serif"/>
              </a:rPr>
              <a:t>e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d</a:t>
            </a:r>
            <a:r>
              <a:rPr sz="2700" spc="-210" dirty="0">
                <a:latin typeface="Microsoft Sans Serif"/>
                <a:cs typeface="Microsoft Sans Serif"/>
              </a:rPr>
              <a:t>o</a:t>
            </a:r>
            <a:r>
              <a:rPr sz="2700" spc="-155" dirty="0">
                <a:latin typeface="Microsoft Sans Serif"/>
                <a:cs typeface="Microsoft Sans Serif"/>
              </a:rPr>
              <a:t>w</a:t>
            </a:r>
            <a:r>
              <a:rPr sz="2700" spc="-315" dirty="0">
                <a:latin typeface="Microsoft Sans Serif"/>
                <a:cs typeface="Microsoft Sans Serif"/>
              </a:rPr>
              <a:t>n</a:t>
            </a:r>
            <a:r>
              <a:rPr sz="2700" spc="15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t</a:t>
            </a:r>
            <a:r>
              <a:rPr sz="2700" spc="-330" dirty="0">
                <a:latin typeface="Microsoft Sans Serif"/>
                <a:cs typeface="Microsoft Sans Serif"/>
              </a:rPr>
              <a:t>h</a:t>
            </a:r>
            <a:r>
              <a:rPr sz="2700" spc="-145" dirty="0">
                <a:latin typeface="Microsoft Sans Serif"/>
                <a:cs typeface="Microsoft Sans Serif"/>
              </a:rPr>
              <a:t>e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20" dirty="0">
                <a:latin typeface="Microsoft Sans Serif"/>
                <a:cs typeface="Microsoft Sans Serif"/>
              </a:rPr>
              <a:t>g</a:t>
            </a:r>
            <a:r>
              <a:rPr sz="2700" spc="-45" dirty="0">
                <a:latin typeface="Microsoft Sans Serif"/>
                <a:cs typeface="Microsoft Sans Serif"/>
              </a:rPr>
              <a:t>r</a:t>
            </a:r>
            <a:r>
              <a:rPr sz="2700" spc="-140" dirty="0">
                <a:latin typeface="Microsoft Sans Serif"/>
                <a:cs typeface="Microsoft Sans Serif"/>
              </a:rPr>
              <a:t>o</a:t>
            </a:r>
            <a:r>
              <a:rPr sz="2700" spc="-330" dirty="0">
                <a:latin typeface="Microsoft Sans Serif"/>
                <a:cs typeface="Microsoft Sans Serif"/>
              </a:rPr>
              <a:t>u</a:t>
            </a:r>
            <a:r>
              <a:rPr sz="2700" spc="-55" dirty="0">
                <a:latin typeface="Microsoft Sans Serif"/>
                <a:cs typeface="Microsoft Sans Serif"/>
              </a:rPr>
              <a:t>p</a:t>
            </a:r>
            <a:r>
              <a:rPr sz="2700" spc="-155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D8046"/>
              </a:buClr>
              <a:buFont typeface="Wingdings"/>
              <a:buChar char=""/>
            </a:pPr>
            <a:endParaRPr sz="35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80000"/>
              </a:lnSpc>
              <a:spcBef>
                <a:spcPts val="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The</a:t>
            </a:r>
            <a:r>
              <a:rPr sz="2700" spc="-31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nuclear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sizes</a:t>
            </a:r>
            <a:r>
              <a:rPr sz="2700" spc="-24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220" dirty="0">
                <a:latin typeface="Microsoft Sans Serif"/>
                <a:cs typeface="Microsoft Sans Serif"/>
              </a:rPr>
              <a:t>elements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240" dirty="0">
                <a:latin typeface="Microsoft Sans Serif"/>
                <a:cs typeface="Microsoft Sans Serif"/>
              </a:rPr>
              <a:t>second</a:t>
            </a:r>
            <a:r>
              <a:rPr sz="2700" spc="-235" dirty="0">
                <a:latin typeface="Microsoft Sans Serif"/>
                <a:cs typeface="Microsoft Sans Serif"/>
              </a:rPr>
              <a:t> </a:t>
            </a:r>
            <a:r>
              <a:rPr sz="2700" spc="-114" dirty="0">
                <a:latin typeface="Microsoft Sans Serif"/>
                <a:cs typeface="Microsoft Sans Serif"/>
              </a:rPr>
              <a:t>and </a:t>
            </a:r>
            <a:r>
              <a:rPr sz="2700" spc="-75" dirty="0">
                <a:latin typeface="Microsoft Sans Serif"/>
                <a:cs typeface="Microsoft Sans Serif"/>
              </a:rPr>
              <a:t>third </a:t>
            </a:r>
            <a:r>
              <a:rPr sz="2700" spc="-70" dirty="0">
                <a:latin typeface="Microsoft Sans Serif"/>
                <a:cs typeface="Microsoft Sans Serif"/>
              </a:rPr>
              <a:t> </a:t>
            </a:r>
            <a:r>
              <a:rPr sz="2700" spc="-140" dirty="0">
                <a:latin typeface="Microsoft Sans Serif"/>
                <a:cs typeface="Microsoft Sans Serif"/>
              </a:rPr>
              <a:t>transition</a:t>
            </a:r>
            <a:r>
              <a:rPr sz="2700" spc="440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series</a:t>
            </a:r>
            <a:r>
              <a:rPr sz="2700" spc="-200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</a:t>
            </a:r>
            <a:r>
              <a:rPr sz="2700" spc="-55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approximately</a:t>
            </a:r>
            <a:r>
              <a:rPr sz="2700" spc="-75" dirty="0">
                <a:latin typeface="Microsoft Sans Serif"/>
                <a:cs typeface="Microsoft Sans Serif"/>
              </a:rPr>
              <a:t> </a:t>
            </a:r>
            <a:r>
              <a:rPr sz="2700" spc="-270" dirty="0">
                <a:latin typeface="Microsoft Sans Serif"/>
                <a:cs typeface="Microsoft Sans Serif"/>
              </a:rPr>
              <a:t>same,</a:t>
            </a:r>
            <a:r>
              <a:rPr sz="2700" spc="-265" dirty="0">
                <a:latin typeface="Microsoft Sans Serif"/>
                <a:cs typeface="Microsoft Sans Serif"/>
              </a:rPr>
              <a:t> </a:t>
            </a:r>
            <a:r>
              <a:rPr sz="2700" spc="-70" dirty="0">
                <a:latin typeface="Microsoft Sans Serif"/>
                <a:cs typeface="Microsoft Sans Serif"/>
              </a:rPr>
              <a:t>yet</a:t>
            </a:r>
            <a:r>
              <a:rPr sz="2700" spc="-65" dirty="0">
                <a:latin typeface="Microsoft Sans Serif"/>
                <a:cs typeface="Microsoft Sans Serif"/>
              </a:rPr>
              <a:t> </a:t>
            </a:r>
            <a:r>
              <a:rPr sz="2700" spc="-110" dirty="0">
                <a:latin typeface="Microsoft Sans Serif"/>
                <a:cs typeface="Microsoft Sans Serif"/>
              </a:rPr>
              <a:t>their </a:t>
            </a:r>
            <a:r>
              <a:rPr sz="2700" spc="-10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nuclear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70" dirty="0">
                <a:latin typeface="Microsoft Sans Serif"/>
                <a:cs typeface="Microsoft Sans Serif"/>
              </a:rPr>
              <a:t>weights</a:t>
            </a:r>
            <a:r>
              <a:rPr sz="2700" spc="-165" dirty="0">
                <a:latin typeface="Microsoft Sans Serif"/>
                <a:cs typeface="Microsoft Sans Serif"/>
              </a:rPr>
              <a:t> </a:t>
            </a:r>
            <a:r>
              <a:rPr sz="2700" spc="-195" dirty="0">
                <a:latin typeface="Microsoft Sans Serif"/>
                <a:cs typeface="Microsoft Sans Serif"/>
              </a:rPr>
              <a:t>increment</a:t>
            </a:r>
            <a:r>
              <a:rPr sz="2700" spc="-190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to</a:t>
            </a:r>
            <a:r>
              <a:rPr sz="2700" spc="-75" dirty="0">
                <a:latin typeface="Microsoft Sans Serif"/>
                <a:cs typeface="Microsoft Sans Serif"/>
              </a:rPr>
              <a:t> </a:t>
            </a:r>
            <a:r>
              <a:rPr sz="2700" spc="-190" dirty="0">
                <a:latin typeface="Microsoft Sans Serif"/>
                <a:cs typeface="Microsoft Sans Serif"/>
              </a:rPr>
              <a:t>almost</a:t>
            </a:r>
            <a:r>
              <a:rPr sz="2700" spc="-185" dirty="0">
                <a:latin typeface="Microsoft Sans Serif"/>
                <a:cs typeface="Microsoft Sans Serif"/>
              </a:rPr>
              <a:t> </a:t>
            </a:r>
            <a:r>
              <a:rPr sz="2700" spc="-120" dirty="0">
                <a:latin typeface="Microsoft Sans Serif"/>
                <a:cs typeface="Microsoft Sans Serif"/>
              </a:rPr>
              <a:t>double</a:t>
            </a:r>
            <a:r>
              <a:rPr sz="2700" spc="-114" dirty="0">
                <a:latin typeface="Microsoft Sans Serif"/>
                <a:cs typeface="Microsoft Sans Serif"/>
              </a:rPr>
              <a:t> </a:t>
            </a:r>
            <a:r>
              <a:rPr sz="2700" spc="-120" dirty="0">
                <a:latin typeface="Microsoft Sans Serif"/>
                <a:cs typeface="Microsoft Sans Serif"/>
              </a:rPr>
              <a:t>and</a:t>
            </a:r>
            <a:r>
              <a:rPr sz="2700" spc="-114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80" dirty="0">
                <a:latin typeface="Microsoft Sans Serif"/>
                <a:cs typeface="Microsoft Sans Serif"/>
              </a:rPr>
              <a:t>densities</a:t>
            </a:r>
            <a:r>
              <a:rPr sz="2700" spc="-17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220" dirty="0">
                <a:latin typeface="Microsoft Sans Serif"/>
                <a:cs typeface="Microsoft Sans Serif"/>
              </a:rPr>
              <a:t>elements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75" dirty="0">
                <a:latin typeface="Microsoft Sans Serif"/>
                <a:cs typeface="Microsoft Sans Serif"/>
              </a:rPr>
              <a:t>third</a:t>
            </a:r>
            <a:r>
              <a:rPr sz="2700" spc="565" dirty="0">
                <a:latin typeface="Microsoft Sans Serif"/>
                <a:cs typeface="Microsoft Sans Serif"/>
              </a:rPr>
              <a:t> </a:t>
            </a:r>
            <a:r>
              <a:rPr sz="2700" spc="-140" dirty="0">
                <a:latin typeface="Microsoft Sans Serif"/>
                <a:cs typeface="Microsoft Sans Serif"/>
              </a:rPr>
              <a:t>transition</a:t>
            </a:r>
            <a:r>
              <a:rPr sz="2700" spc="434" dirty="0">
                <a:latin typeface="Microsoft Sans Serif"/>
                <a:cs typeface="Microsoft Sans Serif"/>
              </a:rPr>
              <a:t> </a:t>
            </a:r>
            <a:r>
              <a:rPr sz="2700" spc="-204" dirty="0">
                <a:latin typeface="Microsoft Sans Serif"/>
                <a:cs typeface="Microsoft Sans Serif"/>
              </a:rPr>
              <a:t>series</a:t>
            </a:r>
            <a:r>
              <a:rPr sz="2700" spc="310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</a:t>
            </a:r>
            <a:r>
              <a:rPr sz="2700" spc="595" dirty="0">
                <a:latin typeface="Microsoft Sans Serif"/>
                <a:cs typeface="Microsoft Sans Serif"/>
              </a:rPr>
              <a:t> </a:t>
            </a:r>
            <a:r>
              <a:rPr sz="2700" spc="-155" dirty="0">
                <a:latin typeface="Microsoft Sans Serif"/>
                <a:cs typeface="Microsoft Sans Serif"/>
              </a:rPr>
              <a:t>by </a:t>
            </a:r>
            <a:r>
              <a:rPr sz="2700" spc="-150" dirty="0">
                <a:latin typeface="Microsoft Sans Serif"/>
                <a:cs typeface="Microsoft Sans Serif"/>
              </a:rPr>
              <a:t> </a:t>
            </a:r>
            <a:r>
              <a:rPr sz="2700" spc="-120" dirty="0">
                <a:latin typeface="Microsoft Sans Serif"/>
                <a:cs typeface="Microsoft Sans Serif"/>
              </a:rPr>
              <a:t>and </a:t>
            </a:r>
            <a:r>
              <a:rPr sz="2700" spc="-55" dirty="0">
                <a:latin typeface="Microsoft Sans Serif"/>
                <a:cs typeface="Microsoft Sans Serif"/>
              </a:rPr>
              <a:t>large </a:t>
            </a:r>
            <a:r>
              <a:rPr sz="2700" spc="-135" dirty="0">
                <a:latin typeface="Microsoft Sans Serif"/>
                <a:cs typeface="Microsoft Sans Serif"/>
              </a:rPr>
              <a:t>twice </a:t>
            </a:r>
            <a:r>
              <a:rPr sz="2700" spc="5" dirty="0">
                <a:latin typeface="Microsoft Sans Serif"/>
                <a:cs typeface="Microsoft Sans Serif"/>
              </a:rPr>
              <a:t>of </a:t>
            </a:r>
            <a:r>
              <a:rPr sz="2700" spc="-165" dirty="0">
                <a:latin typeface="Microsoft Sans Serif"/>
                <a:cs typeface="Microsoft Sans Serif"/>
              </a:rPr>
              <a:t>the </a:t>
            </a:r>
            <a:r>
              <a:rPr sz="2700" spc="-150" dirty="0">
                <a:latin typeface="Microsoft Sans Serif"/>
                <a:cs typeface="Microsoft Sans Serif"/>
              </a:rPr>
              <a:t>corresponding </a:t>
            </a:r>
            <a:r>
              <a:rPr sz="2700" spc="-235" dirty="0">
                <a:latin typeface="Microsoft Sans Serif"/>
                <a:cs typeface="Microsoft Sans Serif"/>
              </a:rPr>
              <a:t>second</a:t>
            </a:r>
            <a:r>
              <a:rPr sz="2700" spc="-229" dirty="0">
                <a:latin typeface="Microsoft Sans Serif"/>
                <a:cs typeface="Microsoft Sans Serif"/>
              </a:rPr>
              <a:t> </a:t>
            </a:r>
            <a:r>
              <a:rPr sz="2700" spc="-135" dirty="0">
                <a:latin typeface="Microsoft Sans Serif"/>
                <a:cs typeface="Microsoft Sans Serif"/>
              </a:rPr>
              <a:t>transition </a:t>
            </a:r>
            <a:r>
              <a:rPr sz="2700" spc="-130" dirty="0">
                <a:latin typeface="Microsoft Sans Serif"/>
                <a:cs typeface="Microsoft Sans Serif"/>
              </a:rPr>
              <a:t> </a:t>
            </a:r>
            <a:r>
              <a:rPr sz="2700" spc="-195" dirty="0">
                <a:latin typeface="Microsoft Sans Serif"/>
                <a:cs typeface="Microsoft Sans Serif"/>
              </a:rPr>
              <a:t>series.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45923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0" dirty="0"/>
              <a:t>Melting</a:t>
            </a:r>
            <a:r>
              <a:rPr sz="3600" spc="-45" dirty="0"/>
              <a:t> </a:t>
            </a:r>
            <a:r>
              <a:rPr sz="3600" spc="-325" dirty="0"/>
              <a:t>&amp;</a:t>
            </a:r>
            <a:r>
              <a:rPr sz="3600" spc="-45" dirty="0"/>
              <a:t> </a:t>
            </a:r>
            <a:r>
              <a:rPr sz="3600" spc="-285" dirty="0"/>
              <a:t>b</a:t>
            </a:r>
            <a:r>
              <a:rPr sz="3600" spc="-135" dirty="0"/>
              <a:t>oili</a:t>
            </a:r>
            <a:r>
              <a:rPr sz="3600" spc="-225" dirty="0"/>
              <a:t>n</a:t>
            </a:r>
            <a:r>
              <a:rPr sz="3600" spc="-295" dirty="0"/>
              <a:t>g</a:t>
            </a:r>
            <a:r>
              <a:rPr sz="3600" spc="-75" dirty="0"/>
              <a:t> </a:t>
            </a:r>
            <a:r>
              <a:rPr sz="3600" spc="-290" dirty="0"/>
              <a:t>p</a:t>
            </a:r>
            <a:r>
              <a:rPr sz="3600" spc="-280" dirty="0"/>
              <a:t>o</a:t>
            </a:r>
            <a:r>
              <a:rPr sz="3600" spc="-270" dirty="0"/>
              <a:t>ints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612468"/>
            <a:ext cx="7999095" cy="4285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spc="-165" dirty="0">
                <a:latin typeface="Arial"/>
                <a:cs typeface="Arial"/>
              </a:rPr>
              <a:t>Me</a:t>
            </a:r>
            <a:r>
              <a:rPr sz="2900" b="1" spc="-75" dirty="0">
                <a:latin typeface="Arial"/>
                <a:cs typeface="Arial"/>
              </a:rPr>
              <a:t>l</a:t>
            </a:r>
            <a:r>
              <a:rPr sz="2900" b="1" spc="-229" dirty="0">
                <a:latin typeface="Arial"/>
                <a:cs typeface="Arial"/>
              </a:rPr>
              <a:t>t</a:t>
            </a:r>
            <a:r>
              <a:rPr sz="2900" b="1" spc="-70" dirty="0">
                <a:latin typeface="Arial"/>
                <a:cs typeface="Arial"/>
              </a:rPr>
              <a:t>i</a:t>
            </a:r>
            <a:r>
              <a:rPr sz="2900" b="1" spc="-235" dirty="0">
                <a:latin typeface="Arial"/>
                <a:cs typeface="Arial"/>
              </a:rPr>
              <a:t>ng</a:t>
            </a:r>
            <a:r>
              <a:rPr sz="2900" b="1" spc="-25" dirty="0">
                <a:latin typeface="Arial"/>
                <a:cs typeface="Arial"/>
              </a:rPr>
              <a:t> </a:t>
            </a:r>
            <a:r>
              <a:rPr sz="2900" b="1" spc="-180" dirty="0">
                <a:latin typeface="Arial"/>
                <a:cs typeface="Arial"/>
              </a:rPr>
              <a:t>and</a:t>
            </a:r>
            <a:r>
              <a:rPr sz="2900" b="1" spc="-50" dirty="0">
                <a:latin typeface="Arial"/>
                <a:cs typeface="Arial"/>
              </a:rPr>
              <a:t> </a:t>
            </a:r>
            <a:r>
              <a:rPr sz="2900" b="1" spc="-565" dirty="0">
                <a:latin typeface="Arial"/>
                <a:cs typeface="Arial"/>
              </a:rPr>
              <a:t>B</a:t>
            </a:r>
            <a:r>
              <a:rPr sz="2900" b="1" spc="-195" dirty="0">
                <a:latin typeface="Arial"/>
                <a:cs typeface="Arial"/>
              </a:rPr>
              <a:t>o</a:t>
            </a:r>
            <a:r>
              <a:rPr sz="2900" b="1" spc="-110" dirty="0">
                <a:latin typeface="Arial"/>
                <a:cs typeface="Arial"/>
              </a:rPr>
              <a:t>i</a:t>
            </a:r>
            <a:r>
              <a:rPr sz="2900" b="1" spc="-70" dirty="0">
                <a:latin typeface="Arial"/>
                <a:cs typeface="Arial"/>
              </a:rPr>
              <a:t>li</a:t>
            </a:r>
            <a:r>
              <a:rPr sz="2900" b="1" spc="-235" dirty="0">
                <a:latin typeface="Arial"/>
                <a:cs typeface="Arial"/>
              </a:rPr>
              <a:t>ng</a:t>
            </a:r>
            <a:r>
              <a:rPr sz="2900" b="1" spc="-25" dirty="0">
                <a:latin typeface="Arial"/>
                <a:cs typeface="Arial"/>
              </a:rPr>
              <a:t> </a:t>
            </a:r>
            <a:r>
              <a:rPr sz="2900" b="1" spc="-570" dirty="0">
                <a:latin typeface="Arial"/>
                <a:cs typeface="Arial"/>
              </a:rPr>
              <a:t>P</a:t>
            </a:r>
            <a:r>
              <a:rPr sz="2900" b="1" spc="-195" dirty="0">
                <a:latin typeface="Arial"/>
                <a:cs typeface="Arial"/>
              </a:rPr>
              <a:t>o</a:t>
            </a:r>
            <a:r>
              <a:rPr sz="2900" b="1" spc="-110" dirty="0">
                <a:latin typeface="Arial"/>
                <a:cs typeface="Arial"/>
              </a:rPr>
              <a:t>i</a:t>
            </a:r>
            <a:r>
              <a:rPr sz="2900" b="1" spc="-285" dirty="0">
                <a:latin typeface="Arial"/>
                <a:cs typeface="Arial"/>
              </a:rPr>
              <a:t>n</a:t>
            </a:r>
            <a:r>
              <a:rPr sz="2900" b="1" spc="-180" dirty="0">
                <a:latin typeface="Arial"/>
                <a:cs typeface="Arial"/>
              </a:rPr>
              <a:t>t</a:t>
            </a:r>
            <a:r>
              <a:rPr sz="2900" b="1" spc="-375" dirty="0">
                <a:latin typeface="Arial"/>
                <a:cs typeface="Arial"/>
              </a:rPr>
              <a:t>s</a:t>
            </a:r>
            <a:endParaRPr sz="2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250">
              <a:latin typeface="Arial"/>
              <a:cs typeface="Arial"/>
            </a:endParaRPr>
          </a:p>
          <a:p>
            <a:pPr marL="332740" indent="-320040" algn="just">
              <a:lnSpc>
                <a:spcPct val="100000"/>
              </a:lnSpc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235" dirty="0">
                <a:latin typeface="Microsoft Sans Serif"/>
                <a:cs typeface="Microsoft Sans Serif"/>
              </a:rPr>
              <a:t>They</a:t>
            </a:r>
            <a:r>
              <a:rPr sz="2400" spc="15" dirty="0">
                <a:latin typeface="Microsoft Sans Serif"/>
                <a:cs typeface="Microsoft Sans Serif"/>
              </a:rPr>
              <a:t> </a:t>
            </a:r>
            <a:r>
              <a:rPr sz="2400" spc="-105" dirty="0">
                <a:latin typeface="Microsoft Sans Serif"/>
                <a:cs typeface="Microsoft Sans Serif"/>
              </a:rPr>
              <a:t>indicate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b="1" spc="-160" dirty="0">
                <a:latin typeface="Arial"/>
                <a:cs typeface="Arial"/>
              </a:rPr>
              <a:t>high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melting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and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spc="-135" dirty="0">
                <a:latin typeface="Arial"/>
                <a:cs typeface="Arial"/>
              </a:rPr>
              <a:t>boiling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180" dirty="0">
                <a:latin typeface="Arial"/>
                <a:cs typeface="Arial"/>
              </a:rPr>
              <a:t>points</a:t>
            </a:r>
            <a:r>
              <a:rPr sz="2400" spc="-180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285" dirty="0">
                <a:latin typeface="Microsoft Sans Serif"/>
                <a:cs typeface="Microsoft Sans Serif"/>
              </a:rPr>
              <a:t>This</a:t>
            </a:r>
            <a:r>
              <a:rPr sz="2400" spc="-280" dirty="0">
                <a:latin typeface="Microsoft Sans Serif"/>
                <a:cs typeface="Microsoft Sans Serif"/>
              </a:rPr>
              <a:t> </a:t>
            </a:r>
            <a:r>
              <a:rPr sz="2400" spc="-195" dirty="0">
                <a:latin typeface="Microsoft Sans Serif"/>
                <a:cs typeface="Microsoft Sans Serif"/>
              </a:rPr>
              <a:t>can</a:t>
            </a:r>
            <a:r>
              <a:rPr sz="2400" spc="-190" dirty="0">
                <a:latin typeface="Microsoft Sans Serif"/>
                <a:cs typeface="Microsoft Sans Serif"/>
              </a:rPr>
              <a:t> </a:t>
            </a:r>
            <a:r>
              <a:rPr sz="2400" spc="-75" dirty="0">
                <a:latin typeface="Microsoft Sans Serif"/>
                <a:cs typeface="Microsoft Sans Serif"/>
              </a:rPr>
              <a:t>be </a:t>
            </a:r>
            <a:r>
              <a:rPr sz="2400" spc="-85" dirty="0">
                <a:latin typeface="Microsoft Sans Serif"/>
                <a:cs typeface="Microsoft Sans Serif"/>
              </a:rPr>
              <a:t>credited </a:t>
            </a:r>
            <a:r>
              <a:rPr sz="2400" spc="-80" dirty="0">
                <a:latin typeface="Microsoft Sans Serif"/>
                <a:cs typeface="Microsoft Sans Serif"/>
              </a:rPr>
              <a:t>to </a:t>
            </a:r>
            <a:r>
              <a:rPr sz="2400" spc="-145" dirty="0">
                <a:latin typeface="Microsoft Sans Serif"/>
                <a:cs typeface="Microsoft Sans Serif"/>
              </a:rPr>
              <a:t>the </a:t>
            </a:r>
            <a:r>
              <a:rPr sz="2400" spc="-204" dirty="0">
                <a:latin typeface="Microsoft Sans Serif"/>
                <a:cs typeface="Microsoft Sans Serif"/>
              </a:rPr>
              <a:t>nearness</a:t>
            </a:r>
            <a:r>
              <a:rPr sz="2400" spc="-20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 </a:t>
            </a:r>
            <a:r>
              <a:rPr sz="2400" spc="-120" dirty="0">
                <a:latin typeface="Microsoft Sans Serif"/>
                <a:cs typeface="Microsoft Sans Serif"/>
              </a:rPr>
              <a:t>solid </a:t>
            </a:r>
            <a:r>
              <a:rPr sz="2400" spc="-114" dirty="0">
                <a:latin typeface="Microsoft Sans Serif"/>
                <a:cs typeface="Microsoft Sans Serif"/>
              </a:rPr>
              <a:t>metallic </a:t>
            </a:r>
            <a:r>
              <a:rPr sz="2400" spc="-110" dirty="0">
                <a:latin typeface="Microsoft Sans Serif"/>
                <a:cs typeface="Microsoft Sans Serif"/>
              </a:rPr>
              <a:t>bonding </a:t>
            </a:r>
            <a:r>
              <a:rPr sz="2400" spc="-105" dirty="0">
                <a:latin typeface="Microsoft Sans Serif"/>
                <a:cs typeface="Microsoft Sans Serif"/>
              </a:rPr>
              <a:t> </a:t>
            </a:r>
            <a:r>
              <a:rPr sz="2400" spc="-185" dirty="0">
                <a:latin typeface="Microsoft Sans Serif"/>
                <a:cs typeface="Microsoft Sans Serif"/>
              </a:rPr>
              <a:t>because</a:t>
            </a:r>
            <a:r>
              <a:rPr sz="2400" spc="-180" dirty="0">
                <a:latin typeface="Microsoft Sans Serif"/>
                <a:cs typeface="Microsoft Sans Serif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 </a:t>
            </a:r>
            <a:r>
              <a:rPr sz="2400" spc="-145" dirty="0">
                <a:latin typeface="Microsoft Sans Serif"/>
                <a:cs typeface="Microsoft Sans Serif"/>
              </a:rPr>
              <a:t>the</a:t>
            </a:r>
            <a:r>
              <a:rPr sz="2400" spc="-140" dirty="0">
                <a:latin typeface="Microsoft Sans Serif"/>
                <a:cs typeface="Microsoft Sans Serif"/>
              </a:rPr>
              <a:t> </a:t>
            </a:r>
            <a:r>
              <a:rPr sz="2400" b="1" spc="-150" dirty="0">
                <a:latin typeface="Arial"/>
                <a:cs typeface="Arial"/>
              </a:rPr>
              <a:t>overlapping </a:t>
            </a:r>
            <a:r>
              <a:rPr sz="2400" b="1" spc="-125" dirty="0">
                <a:latin typeface="Arial"/>
                <a:cs typeface="Arial"/>
              </a:rPr>
              <a:t>of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105" dirty="0">
                <a:latin typeface="Arial"/>
                <a:cs typeface="Arial"/>
              </a:rPr>
              <a:t>(n-1)d </a:t>
            </a:r>
            <a:r>
              <a:rPr sz="2400" b="1" spc="-155" dirty="0">
                <a:latin typeface="Arial"/>
                <a:cs typeface="Arial"/>
              </a:rPr>
              <a:t>orbitals </a:t>
            </a:r>
            <a:r>
              <a:rPr sz="2400" b="1" spc="-160" dirty="0">
                <a:latin typeface="Arial"/>
                <a:cs typeface="Arial"/>
              </a:rPr>
              <a:t>and </a:t>
            </a:r>
            <a:r>
              <a:rPr sz="2400" b="1" spc="-175" dirty="0">
                <a:latin typeface="Arial"/>
                <a:cs typeface="Arial"/>
              </a:rPr>
              <a:t>covalent </a:t>
            </a:r>
            <a:r>
              <a:rPr sz="2400" b="1" spc="-170" dirty="0">
                <a:latin typeface="Arial"/>
                <a:cs typeface="Arial"/>
              </a:rPr>
              <a:t> </a:t>
            </a:r>
            <a:r>
              <a:rPr sz="2400" b="1" spc="-195" dirty="0">
                <a:latin typeface="Arial"/>
                <a:cs typeface="Arial"/>
              </a:rPr>
              <a:t>b</a:t>
            </a:r>
            <a:r>
              <a:rPr sz="2400" b="1" spc="-204" dirty="0">
                <a:latin typeface="Arial"/>
                <a:cs typeface="Arial"/>
              </a:rPr>
              <a:t>o</a:t>
            </a:r>
            <a:r>
              <a:rPr sz="2400" b="1" spc="-195" dirty="0">
                <a:latin typeface="Arial"/>
                <a:cs typeface="Arial"/>
              </a:rPr>
              <a:t>n</a:t>
            </a:r>
            <a:r>
              <a:rPr sz="2400" b="1" spc="-204" dirty="0">
                <a:latin typeface="Arial"/>
                <a:cs typeface="Arial"/>
              </a:rPr>
              <a:t>d</a:t>
            </a:r>
            <a:r>
              <a:rPr sz="2400" b="1" spc="-145" dirty="0">
                <a:latin typeface="Arial"/>
                <a:cs typeface="Arial"/>
              </a:rPr>
              <a:t>ing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spc="-5" dirty="0">
                <a:latin typeface="Microsoft Sans Serif"/>
                <a:cs typeface="Microsoft Sans Serif"/>
              </a:rPr>
              <a:t>of</a:t>
            </a:r>
            <a:r>
              <a:rPr sz="2400" spc="9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the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285" dirty="0">
                <a:latin typeface="Microsoft Sans Serif"/>
                <a:cs typeface="Microsoft Sans Serif"/>
              </a:rPr>
              <a:t>u</a:t>
            </a:r>
            <a:r>
              <a:rPr sz="2400" spc="-280" dirty="0">
                <a:latin typeface="Microsoft Sans Serif"/>
                <a:cs typeface="Microsoft Sans Serif"/>
              </a:rPr>
              <a:t>n</a:t>
            </a:r>
            <a:r>
              <a:rPr sz="2400" spc="-10" dirty="0">
                <a:latin typeface="Microsoft Sans Serif"/>
                <a:cs typeface="Microsoft Sans Serif"/>
              </a:rPr>
              <a:t>p</a:t>
            </a:r>
            <a:r>
              <a:rPr sz="2400" spc="-20" dirty="0">
                <a:latin typeface="Microsoft Sans Serif"/>
                <a:cs typeface="Microsoft Sans Serif"/>
              </a:rPr>
              <a:t>a</a:t>
            </a:r>
            <a:r>
              <a:rPr sz="2400" spc="-45" dirty="0">
                <a:latin typeface="Microsoft Sans Serif"/>
                <a:cs typeface="Microsoft Sans Serif"/>
              </a:rPr>
              <a:t>ire</a:t>
            </a:r>
            <a:r>
              <a:rPr sz="2400" spc="-55" dirty="0">
                <a:latin typeface="Microsoft Sans Serif"/>
                <a:cs typeface="Microsoft Sans Serif"/>
              </a:rPr>
              <a:t>d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0" dirty="0">
                <a:latin typeface="Microsoft Sans Serif"/>
                <a:cs typeface="Microsoft Sans Serif"/>
              </a:rPr>
              <a:t>d</a:t>
            </a:r>
            <a:r>
              <a:rPr sz="2400" spc="25" dirty="0">
                <a:latin typeface="Microsoft Sans Serif"/>
                <a:cs typeface="Microsoft Sans Serif"/>
              </a:rPr>
              <a:t> </a:t>
            </a:r>
            <a:r>
              <a:rPr sz="2400" spc="-85" dirty="0">
                <a:latin typeface="Microsoft Sans Serif"/>
                <a:cs typeface="Microsoft Sans Serif"/>
              </a:rPr>
              <a:t>o</a:t>
            </a:r>
            <a:r>
              <a:rPr sz="2400" spc="-60" dirty="0">
                <a:latin typeface="Microsoft Sans Serif"/>
                <a:cs typeface="Microsoft Sans Serif"/>
              </a:rPr>
              <a:t>r</a:t>
            </a:r>
            <a:r>
              <a:rPr sz="2400" spc="-20" dirty="0">
                <a:latin typeface="Microsoft Sans Serif"/>
                <a:cs typeface="Microsoft Sans Serif"/>
              </a:rPr>
              <a:t>bi</a:t>
            </a:r>
            <a:r>
              <a:rPr sz="2400" spc="-25" dirty="0">
                <a:latin typeface="Microsoft Sans Serif"/>
                <a:cs typeface="Microsoft Sans Serif"/>
              </a:rPr>
              <a:t>t</a:t>
            </a:r>
            <a:r>
              <a:rPr sz="2400" spc="-15" dirty="0">
                <a:latin typeface="Microsoft Sans Serif"/>
                <a:cs typeface="Microsoft Sans Serif"/>
              </a:rPr>
              <a:t>al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ele</a:t>
            </a:r>
            <a:r>
              <a:rPr sz="2400" spc="-170" dirty="0">
                <a:latin typeface="Microsoft Sans Serif"/>
                <a:cs typeface="Microsoft Sans Serif"/>
              </a:rPr>
              <a:t>c</a:t>
            </a:r>
            <a:r>
              <a:rPr sz="2400" spc="-10" dirty="0">
                <a:latin typeface="Microsoft Sans Serif"/>
                <a:cs typeface="Microsoft Sans Serif"/>
              </a:rPr>
              <a:t>t</a:t>
            </a:r>
            <a:r>
              <a:rPr sz="2400" spc="-75" dirty="0">
                <a:latin typeface="Microsoft Sans Serif"/>
                <a:cs typeface="Microsoft Sans Serif"/>
              </a:rPr>
              <a:t>r</a:t>
            </a:r>
            <a:r>
              <a:rPr sz="2400" spc="-285" dirty="0">
                <a:latin typeface="Microsoft Sans Serif"/>
                <a:cs typeface="Microsoft Sans Serif"/>
              </a:rPr>
              <a:t>on</a:t>
            </a:r>
            <a:r>
              <a:rPr sz="2400" spc="-280" dirty="0">
                <a:latin typeface="Microsoft Sans Serif"/>
                <a:cs typeface="Microsoft Sans Serif"/>
              </a:rPr>
              <a:t>s</a:t>
            </a:r>
            <a:r>
              <a:rPr sz="2400" spc="-145" dirty="0">
                <a:latin typeface="Microsoft Sans Serif"/>
                <a:cs typeface="Microsoft Sans Serif"/>
              </a:rPr>
              <a:t>.</a:t>
            </a:r>
            <a:endParaRPr sz="24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229" dirty="0">
                <a:latin typeface="Microsoft Sans Serif"/>
                <a:cs typeface="Microsoft Sans Serif"/>
              </a:rPr>
              <a:t>Since</a:t>
            </a:r>
            <a:r>
              <a:rPr sz="2400" spc="175" dirty="0">
                <a:latin typeface="Microsoft Sans Serif"/>
                <a:cs typeface="Microsoft Sans Serif"/>
              </a:rPr>
              <a:t> </a:t>
            </a:r>
            <a:r>
              <a:rPr sz="2400" b="1" spc="-105" dirty="0">
                <a:latin typeface="Arial"/>
                <a:cs typeface="Arial"/>
              </a:rPr>
              <a:t>Zn, </a:t>
            </a:r>
            <a:r>
              <a:rPr sz="2400" b="1" spc="-270" dirty="0">
                <a:latin typeface="Arial"/>
                <a:cs typeface="Arial"/>
              </a:rPr>
              <a:t>Cd</a:t>
            </a:r>
            <a:r>
              <a:rPr sz="2400" b="1" spc="125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and</a:t>
            </a:r>
            <a:r>
              <a:rPr sz="2400" b="1" spc="360" dirty="0">
                <a:latin typeface="Arial"/>
                <a:cs typeface="Arial"/>
              </a:rPr>
              <a:t> </a:t>
            </a:r>
            <a:r>
              <a:rPr sz="2400" b="1" spc="-215" dirty="0">
                <a:latin typeface="Arial"/>
                <a:cs typeface="Arial"/>
              </a:rPr>
              <a:t>Hg</a:t>
            </a:r>
            <a:r>
              <a:rPr sz="2400" b="1" spc="235" dirty="0">
                <a:latin typeface="Arial"/>
                <a:cs typeface="Arial"/>
              </a:rPr>
              <a:t> </a:t>
            </a:r>
            <a:r>
              <a:rPr sz="2400" spc="-155" dirty="0">
                <a:latin typeface="Microsoft Sans Serif"/>
                <a:cs typeface="Microsoft Sans Serif"/>
              </a:rPr>
              <a:t>have</a:t>
            </a:r>
            <a:r>
              <a:rPr sz="2400" spc="330" dirty="0">
                <a:latin typeface="Microsoft Sans Serif"/>
                <a:cs typeface="Microsoft Sans Serif"/>
              </a:rPr>
              <a:t> </a:t>
            </a:r>
            <a:r>
              <a:rPr sz="2400" spc="-35" dirty="0">
                <a:latin typeface="Microsoft Sans Serif"/>
                <a:cs typeface="Microsoft Sans Serif"/>
              </a:rPr>
              <a:t>totally </a:t>
            </a:r>
            <a:r>
              <a:rPr sz="2400" spc="-15" dirty="0">
                <a:latin typeface="Microsoft Sans Serif"/>
                <a:cs typeface="Microsoft Sans Serif"/>
              </a:rPr>
              <a:t>filled </a:t>
            </a:r>
            <a:r>
              <a:rPr sz="2400" spc="-105" dirty="0">
                <a:latin typeface="Microsoft Sans Serif"/>
                <a:cs typeface="Microsoft Sans Serif"/>
              </a:rPr>
              <a:t>(n-1)d </a:t>
            </a:r>
            <a:r>
              <a:rPr sz="2400" spc="-85" dirty="0">
                <a:latin typeface="Microsoft Sans Serif"/>
                <a:cs typeface="Microsoft Sans Serif"/>
              </a:rPr>
              <a:t>orbitals </a:t>
            </a:r>
            <a:r>
              <a:rPr sz="2400" spc="-135" dirty="0">
                <a:latin typeface="Microsoft Sans Serif"/>
                <a:cs typeface="Microsoft Sans Serif"/>
              </a:rPr>
              <a:t>they </a:t>
            </a:r>
            <a:r>
              <a:rPr sz="2400" spc="-130" dirty="0">
                <a:latin typeface="Microsoft Sans Serif"/>
                <a:cs typeface="Microsoft Sans Serif"/>
              </a:rPr>
              <a:t> </a:t>
            </a:r>
            <a:r>
              <a:rPr sz="2400" spc="-55" dirty="0">
                <a:latin typeface="Microsoft Sans Serif"/>
                <a:cs typeface="Microsoft Sans Serif"/>
              </a:rPr>
              <a:t>are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45" dirty="0">
                <a:latin typeface="Microsoft Sans Serif"/>
                <a:cs typeface="Microsoft Sans Serif"/>
              </a:rPr>
              <a:t>not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anticipated</a:t>
            </a:r>
            <a:r>
              <a:rPr sz="2400" spc="30" dirty="0">
                <a:latin typeface="Microsoft Sans Serif"/>
                <a:cs typeface="Microsoft Sans Serif"/>
              </a:rPr>
              <a:t> </a:t>
            </a:r>
            <a:r>
              <a:rPr sz="2400" spc="-85" dirty="0">
                <a:latin typeface="Microsoft Sans Serif"/>
                <a:cs typeface="Microsoft Sans Serif"/>
              </a:rPr>
              <a:t>that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they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would</a:t>
            </a:r>
            <a:r>
              <a:rPr sz="2400" spc="35" dirty="0">
                <a:latin typeface="Microsoft Sans Serif"/>
                <a:cs typeface="Microsoft Sans Serif"/>
              </a:rPr>
              <a:t> </a:t>
            </a:r>
            <a:r>
              <a:rPr sz="2400" spc="-95" dirty="0">
                <a:latin typeface="Microsoft Sans Serif"/>
                <a:cs typeface="Microsoft Sans Serif"/>
              </a:rPr>
              <a:t>frame</a:t>
            </a:r>
            <a:r>
              <a:rPr sz="2400" spc="40" dirty="0">
                <a:latin typeface="Microsoft Sans Serif"/>
                <a:cs typeface="Microsoft Sans Serif"/>
              </a:rPr>
              <a:t> </a:t>
            </a:r>
            <a:r>
              <a:rPr sz="2400" spc="-140" dirty="0">
                <a:latin typeface="Microsoft Sans Serif"/>
                <a:cs typeface="Microsoft Sans Serif"/>
              </a:rPr>
              <a:t>covalent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170" dirty="0">
                <a:latin typeface="Microsoft Sans Serif"/>
                <a:cs typeface="Microsoft Sans Serif"/>
              </a:rPr>
              <a:t>bonds.</a:t>
            </a:r>
            <a:endParaRPr sz="24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332740" algn="l"/>
              </a:tabLst>
            </a:pPr>
            <a:r>
              <a:rPr sz="2400" spc="-315" dirty="0">
                <a:latin typeface="Microsoft Sans Serif"/>
                <a:cs typeface="Microsoft Sans Serif"/>
              </a:rPr>
              <a:t>Thus,</a:t>
            </a:r>
            <a:r>
              <a:rPr sz="2400" spc="400" dirty="0">
                <a:latin typeface="Microsoft Sans Serif"/>
                <a:cs typeface="Microsoft Sans Serif"/>
              </a:rPr>
              <a:t> </a:t>
            </a:r>
            <a:r>
              <a:rPr sz="2400" spc="-135" dirty="0">
                <a:latin typeface="Microsoft Sans Serif"/>
                <a:cs typeface="Microsoft Sans Serif"/>
              </a:rPr>
              <a:t>they</a:t>
            </a:r>
            <a:r>
              <a:rPr sz="2400" spc="375" dirty="0">
                <a:latin typeface="Microsoft Sans Serif"/>
                <a:cs typeface="Microsoft Sans Serif"/>
              </a:rPr>
              <a:t> </a:t>
            </a:r>
            <a:r>
              <a:rPr sz="2400" spc="-150" dirty="0">
                <a:latin typeface="Microsoft Sans Serif"/>
                <a:cs typeface="Microsoft Sans Serif"/>
              </a:rPr>
              <a:t>demonstrate</a:t>
            </a:r>
            <a:r>
              <a:rPr sz="2400" spc="405" dirty="0">
                <a:latin typeface="Microsoft Sans Serif"/>
                <a:cs typeface="Microsoft Sans Serif"/>
              </a:rPr>
              <a:t> </a:t>
            </a:r>
            <a:r>
              <a:rPr sz="2400" b="1" spc="-130" dirty="0">
                <a:latin typeface="Arial"/>
                <a:cs typeface="Arial"/>
              </a:rPr>
              <a:t>lower</a:t>
            </a:r>
            <a:r>
              <a:rPr sz="2400" b="1" spc="360" dirty="0">
                <a:latin typeface="Arial"/>
                <a:cs typeface="Arial"/>
              </a:rPr>
              <a:t> </a:t>
            </a:r>
            <a:r>
              <a:rPr sz="2400" b="1" spc="-155" dirty="0">
                <a:latin typeface="Arial"/>
                <a:cs typeface="Arial"/>
              </a:rPr>
              <a:t>melting</a:t>
            </a:r>
            <a:r>
              <a:rPr sz="2400" b="1" spc="365" dirty="0">
                <a:latin typeface="Arial"/>
                <a:cs typeface="Arial"/>
              </a:rPr>
              <a:t> </a:t>
            </a:r>
            <a:r>
              <a:rPr sz="2400" b="1" spc="-165" dirty="0">
                <a:latin typeface="Arial"/>
                <a:cs typeface="Arial"/>
              </a:rPr>
              <a:t>point</a:t>
            </a:r>
            <a:r>
              <a:rPr sz="2400" b="1" spc="370" dirty="0">
                <a:latin typeface="Arial"/>
                <a:cs typeface="Arial"/>
              </a:rPr>
              <a:t> </a:t>
            </a:r>
            <a:r>
              <a:rPr sz="2400" spc="-210" dirty="0">
                <a:latin typeface="Microsoft Sans Serif"/>
                <a:cs typeface="Microsoft Sans Serif"/>
              </a:rPr>
              <a:t>as</a:t>
            </a:r>
            <a:r>
              <a:rPr sz="2400" spc="390" dirty="0">
                <a:latin typeface="Microsoft Sans Serif"/>
                <a:cs typeface="Microsoft Sans Serif"/>
              </a:rPr>
              <a:t> </a:t>
            </a:r>
            <a:r>
              <a:rPr sz="2400" spc="-130" dirty="0">
                <a:latin typeface="Microsoft Sans Serif"/>
                <a:cs typeface="Microsoft Sans Serif"/>
              </a:rPr>
              <a:t>compared</a:t>
            </a:r>
            <a:r>
              <a:rPr sz="2400" spc="395" dirty="0">
                <a:latin typeface="Microsoft Sans Serif"/>
                <a:cs typeface="Microsoft Sans Serif"/>
              </a:rPr>
              <a:t> </a:t>
            </a:r>
            <a:r>
              <a:rPr sz="2400" spc="-80" dirty="0">
                <a:latin typeface="Microsoft Sans Serif"/>
                <a:cs typeface="Microsoft Sans Serif"/>
              </a:rPr>
              <a:t>to</a:t>
            </a:r>
            <a:endParaRPr sz="2400">
              <a:latin typeface="Microsoft Sans Serif"/>
              <a:cs typeface="Microsoft Sans Serif"/>
            </a:endParaRPr>
          </a:p>
          <a:p>
            <a:pPr marL="332740" algn="just">
              <a:lnSpc>
                <a:spcPct val="100000"/>
              </a:lnSpc>
            </a:pPr>
            <a:r>
              <a:rPr sz="2400" spc="-114" dirty="0">
                <a:latin typeface="Microsoft Sans Serif"/>
                <a:cs typeface="Microsoft Sans Serif"/>
              </a:rPr>
              <a:t>other</a:t>
            </a:r>
            <a:r>
              <a:rPr sz="2400" spc="10" dirty="0">
                <a:latin typeface="Microsoft Sans Serif"/>
                <a:cs typeface="Microsoft Sans Serif"/>
              </a:rPr>
              <a:t> </a:t>
            </a:r>
            <a:r>
              <a:rPr sz="2400" spc="-85" dirty="0">
                <a:latin typeface="Microsoft Sans Serif"/>
                <a:cs typeface="Microsoft Sans Serif"/>
              </a:rPr>
              <a:t>d-block</a:t>
            </a:r>
            <a:r>
              <a:rPr sz="2400" spc="20" dirty="0">
                <a:latin typeface="Microsoft Sans Serif"/>
                <a:cs typeface="Microsoft Sans Serif"/>
              </a:rPr>
              <a:t> </a:t>
            </a:r>
            <a:r>
              <a:rPr sz="2400" spc="-190" dirty="0">
                <a:latin typeface="Microsoft Sans Serif"/>
                <a:cs typeface="Microsoft Sans Serif"/>
              </a:rPr>
              <a:t>elements.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18465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75" dirty="0"/>
              <a:t>Summa</a:t>
            </a:r>
            <a:r>
              <a:rPr sz="3600" spc="-140" dirty="0"/>
              <a:t>r</a:t>
            </a:r>
            <a:r>
              <a:rPr sz="3600" spc="-95" dirty="0"/>
              <a:t>y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28192" y="1545717"/>
            <a:ext cx="8139430" cy="459930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96240" marR="81280" indent="-320040" algn="just">
              <a:lnSpc>
                <a:spcPct val="80000"/>
              </a:lnSpc>
              <a:spcBef>
                <a:spcPts val="69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6240" algn="l"/>
              </a:tabLst>
            </a:pPr>
            <a:r>
              <a:rPr sz="2500" spc="-70" dirty="0">
                <a:latin typeface="Microsoft Sans Serif"/>
                <a:cs typeface="Microsoft Sans Serif"/>
              </a:rPr>
              <a:t>All </a:t>
            </a:r>
            <a:r>
              <a:rPr sz="2500" spc="-120" dirty="0">
                <a:latin typeface="Microsoft Sans Serif"/>
                <a:cs typeface="Microsoft Sans Serif"/>
              </a:rPr>
              <a:t>transition-metal</a:t>
            </a:r>
            <a:r>
              <a:rPr sz="2500" spc="-114" dirty="0">
                <a:latin typeface="Microsoft Sans Serif"/>
                <a:cs typeface="Microsoft Sans Serif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cations</a:t>
            </a:r>
            <a:r>
              <a:rPr sz="2500" spc="-165" dirty="0">
                <a:latin typeface="Microsoft Sans Serif"/>
                <a:cs typeface="Microsoft Sans Serif"/>
              </a:rPr>
              <a:t> have</a:t>
            </a:r>
            <a:r>
              <a:rPr sz="2500" spc="-160" dirty="0">
                <a:latin typeface="Microsoft Sans Serif"/>
                <a:cs typeface="Microsoft Sans Serif"/>
              </a:rPr>
              <a:t> </a:t>
            </a:r>
            <a:r>
              <a:rPr sz="2500" b="1" spc="-170" dirty="0">
                <a:latin typeface="Arial"/>
                <a:cs typeface="Arial"/>
              </a:rPr>
              <a:t>d</a:t>
            </a:r>
            <a:r>
              <a:rPr sz="2475" b="1" spc="-254" baseline="25252" dirty="0">
                <a:latin typeface="Arial"/>
                <a:cs typeface="Arial"/>
              </a:rPr>
              <a:t>n</a:t>
            </a:r>
            <a:r>
              <a:rPr sz="2475" b="1" spc="179" baseline="25252" dirty="0">
                <a:latin typeface="Arial"/>
                <a:cs typeface="Arial"/>
              </a:rPr>
              <a:t> </a:t>
            </a:r>
            <a:r>
              <a:rPr sz="2500" spc="-140" dirty="0">
                <a:latin typeface="Microsoft Sans Serif"/>
                <a:cs typeface="Microsoft Sans Serif"/>
              </a:rPr>
              <a:t>electron</a:t>
            </a:r>
            <a:r>
              <a:rPr sz="2500" spc="380" dirty="0">
                <a:latin typeface="Microsoft Sans Serif"/>
                <a:cs typeface="Microsoft Sans Serif"/>
              </a:rPr>
              <a:t> </a:t>
            </a:r>
            <a:r>
              <a:rPr sz="2500" spc="-125" dirty="0">
                <a:latin typeface="Microsoft Sans Serif"/>
                <a:cs typeface="Microsoft Sans Serif"/>
              </a:rPr>
              <a:t>configurations; </a:t>
            </a:r>
            <a:r>
              <a:rPr sz="2500" spc="-12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b="1" spc="-270" dirty="0">
                <a:latin typeface="Arial"/>
                <a:cs typeface="Arial"/>
              </a:rPr>
              <a:t>ns</a:t>
            </a:r>
            <a:r>
              <a:rPr sz="2500" b="1" spc="-265" dirty="0">
                <a:latin typeface="Arial"/>
                <a:cs typeface="Arial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electrons</a:t>
            </a:r>
            <a:r>
              <a:rPr sz="2500" spc="-165" dirty="0">
                <a:latin typeface="Microsoft Sans Serif"/>
                <a:cs typeface="Microsoft Sans Serif"/>
              </a:rPr>
              <a:t> </a:t>
            </a:r>
            <a:r>
              <a:rPr sz="2500" spc="-55" dirty="0">
                <a:latin typeface="Microsoft Sans Serif"/>
                <a:cs typeface="Microsoft Sans Serif"/>
              </a:rPr>
              <a:t>are</a:t>
            </a:r>
            <a:r>
              <a:rPr sz="2500" spc="-50" dirty="0">
                <a:latin typeface="Microsoft Sans Serif"/>
                <a:cs typeface="Microsoft Sans Serif"/>
              </a:rPr>
              <a:t> </a:t>
            </a:r>
            <a:r>
              <a:rPr sz="2500" spc="-150" dirty="0">
                <a:latin typeface="Microsoft Sans Serif"/>
                <a:cs typeface="Microsoft Sans Serif"/>
              </a:rPr>
              <a:t>constantly</a:t>
            </a:r>
            <a:r>
              <a:rPr sz="2500" spc="-14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lost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60" dirty="0">
                <a:latin typeface="Microsoft Sans Serif"/>
                <a:cs typeface="Microsoft Sans Serif"/>
              </a:rPr>
              <a:t>before</a:t>
            </a:r>
            <a:r>
              <a:rPr sz="2500" spc="-5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229" dirty="0">
                <a:latin typeface="Microsoft Sans Serif"/>
                <a:cs typeface="Microsoft Sans Serif"/>
              </a:rPr>
              <a:t>(n</a:t>
            </a:r>
            <a:r>
              <a:rPr sz="2500" spc="-225" dirty="0">
                <a:latin typeface="Microsoft Sans Serif"/>
                <a:cs typeface="Microsoft Sans Serif"/>
              </a:rPr>
              <a:t> </a:t>
            </a:r>
            <a:r>
              <a:rPr sz="2500" spc="-5" dirty="0">
                <a:latin typeface="Microsoft Sans Serif"/>
                <a:cs typeface="Microsoft Sans Serif"/>
              </a:rPr>
              <a:t>− </a:t>
            </a:r>
            <a:r>
              <a:rPr sz="2500" spc="-95" dirty="0">
                <a:latin typeface="Microsoft Sans Serif"/>
                <a:cs typeface="Microsoft Sans Serif"/>
              </a:rPr>
              <a:t>1)</a:t>
            </a:r>
            <a:r>
              <a:rPr sz="2500" spc="-90" dirty="0">
                <a:latin typeface="Microsoft Sans Serif"/>
                <a:cs typeface="Microsoft Sans Serif"/>
              </a:rPr>
              <a:t> </a:t>
            </a:r>
            <a:r>
              <a:rPr sz="2500" spc="-15" dirty="0">
                <a:latin typeface="Microsoft Sans Serif"/>
                <a:cs typeface="Microsoft Sans Serif"/>
              </a:rPr>
              <a:t>d </a:t>
            </a:r>
            <a:r>
              <a:rPr sz="2500" spc="-10" dirty="0">
                <a:latin typeface="Microsoft Sans Serif"/>
                <a:cs typeface="Microsoft Sans Serif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electrons.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D8046"/>
              </a:buClr>
              <a:buFont typeface="Wingdings"/>
              <a:buChar char=""/>
            </a:pPr>
            <a:endParaRPr sz="3300">
              <a:latin typeface="Microsoft Sans Serif"/>
              <a:cs typeface="Microsoft Sans Serif"/>
            </a:endParaRPr>
          </a:p>
          <a:p>
            <a:pPr marL="396240" marR="82550" indent="-320040" algn="just">
              <a:lnSpc>
                <a:spcPts val="2400"/>
              </a:lnSpc>
              <a:spcBef>
                <a:spcPts val="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6240" algn="l"/>
              </a:tabLst>
            </a:pPr>
            <a:r>
              <a:rPr sz="2500" spc="-185" dirty="0">
                <a:latin typeface="Microsoft Sans Serif"/>
                <a:cs typeface="Microsoft Sans Serif"/>
              </a:rPr>
              <a:t>Transition </a:t>
            </a:r>
            <a:r>
              <a:rPr sz="2500" spc="-180" dirty="0">
                <a:latin typeface="Microsoft Sans Serif"/>
                <a:cs typeface="Microsoft Sans Serif"/>
              </a:rPr>
              <a:t>metals </a:t>
            </a:r>
            <a:r>
              <a:rPr sz="2500" spc="-55" dirty="0">
                <a:latin typeface="Microsoft Sans Serif"/>
                <a:cs typeface="Microsoft Sans Serif"/>
              </a:rPr>
              <a:t>are </a:t>
            </a:r>
            <a:r>
              <a:rPr sz="2500" spc="-120" dirty="0">
                <a:latin typeface="Microsoft Sans Serif"/>
                <a:cs typeface="Microsoft Sans Serif"/>
              </a:rPr>
              <a:t>described </a:t>
            </a:r>
            <a:r>
              <a:rPr sz="2500" spc="-75" dirty="0">
                <a:latin typeface="Microsoft Sans Serif"/>
                <a:cs typeface="Microsoft Sans Serif"/>
              </a:rPr>
              <a:t>by </a:t>
            </a:r>
            <a:r>
              <a:rPr sz="2500" spc="-155" dirty="0">
                <a:latin typeface="Microsoft Sans Serif"/>
                <a:cs typeface="Microsoft Sans Serif"/>
              </a:rPr>
              <a:t>the </a:t>
            </a:r>
            <a:r>
              <a:rPr sz="2500" spc="-185" dirty="0">
                <a:latin typeface="Microsoft Sans Serif"/>
                <a:cs typeface="Microsoft Sans Serif"/>
              </a:rPr>
              <a:t>presence </a:t>
            </a:r>
            <a:r>
              <a:rPr sz="2500" spc="-5" dirty="0">
                <a:latin typeface="Microsoft Sans Serif"/>
                <a:cs typeface="Microsoft Sans Serif"/>
              </a:rPr>
              <a:t>of </a:t>
            </a:r>
            <a:r>
              <a:rPr sz="2500" spc="-40" dirty="0">
                <a:latin typeface="Microsoft Sans Serif"/>
                <a:cs typeface="Microsoft Sans Serif"/>
              </a:rPr>
              <a:t>different </a:t>
            </a:r>
            <a:r>
              <a:rPr sz="2500" spc="-35" dirty="0">
                <a:latin typeface="Microsoft Sans Serif"/>
                <a:cs typeface="Microsoft Sans Serif"/>
              </a:rPr>
              <a:t> </a:t>
            </a:r>
            <a:r>
              <a:rPr sz="2500" spc="-85" dirty="0">
                <a:latin typeface="Microsoft Sans Serif"/>
                <a:cs typeface="Microsoft Sans Serif"/>
              </a:rPr>
              <a:t>oxidation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75" dirty="0">
                <a:latin typeface="Microsoft Sans Serif"/>
                <a:cs typeface="Microsoft Sans Serif"/>
              </a:rPr>
              <a:t>states.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DD8046"/>
              </a:buClr>
              <a:buFont typeface="Wingdings"/>
              <a:buChar char=""/>
            </a:pPr>
            <a:endParaRPr sz="2850">
              <a:latin typeface="Microsoft Sans Serif"/>
              <a:cs typeface="Microsoft Sans Serif"/>
            </a:endParaRPr>
          </a:p>
          <a:p>
            <a:pPr marL="396240" indent="-320040">
              <a:lnSpc>
                <a:spcPct val="10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95605" algn="l"/>
                <a:tab pos="396240" algn="l"/>
              </a:tabLst>
            </a:pPr>
            <a:r>
              <a:rPr sz="2500" spc="-185" dirty="0">
                <a:latin typeface="Microsoft Sans Serif"/>
                <a:cs typeface="Microsoft Sans Serif"/>
              </a:rPr>
              <a:t>Most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spc="-120" dirty="0">
                <a:latin typeface="Microsoft Sans Serif"/>
                <a:cs typeface="Microsoft Sans Serif"/>
              </a:rPr>
              <a:t>transition-metal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spc="-229" dirty="0">
                <a:latin typeface="Microsoft Sans Serif"/>
                <a:cs typeface="Microsoft Sans Serif"/>
              </a:rPr>
              <a:t>compounds</a:t>
            </a:r>
            <a:r>
              <a:rPr sz="2500" spc="50" dirty="0">
                <a:latin typeface="Microsoft Sans Serif"/>
                <a:cs typeface="Microsoft Sans Serif"/>
              </a:rPr>
              <a:t> </a:t>
            </a:r>
            <a:r>
              <a:rPr sz="2500" spc="-55" dirty="0">
                <a:latin typeface="Microsoft Sans Serif"/>
                <a:cs typeface="Microsoft Sans Serif"/>
              </a:rPr>
              <a:t>are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114" dirty="0">
                <a:latin typeface="Microsoft Sans Serif"/>
                <a:cs typeface="Microsoft Sans Serif"/>
              </a:rPr>
              <a:t>paramagnetic</a:t>
            </a:r>
            <a:endParaRPr sz="25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Clr>
                <a:srgbClr val="DD8046"/>
              </a:buClr>
              <a:buFont typeface="Wingdings"/>
              <a:buChar char=""/>
            </a:pPr>
            <a:endParaRPr sz="3350">
              <a:latin typeface="Microsoft Sans Serif"/>
              <a:cs typeface="Microsoft Sans Serif"/>
            </a:endParaRPr>
          </a:p>
          <a:p>
            <a:pPr marL="396240" marR="78740" indent="-320040" algn="just">
              <a:lnSpc>
                <a:spcPct val="8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396240" algn="l"/>
              </a:tabLst>
            </a:pPr>
            <a:r>
              <a:rPr sz="2500" spc="-285" dirty="0">
                <a:latin typeface="Microsoft Sans Serif"/>
                <a:cs typeface="Microsoft Sans Serif"/>
              </a:rPr>
              <a:t>The</a:t>
            </a:r>
            <a:r>
              <a:rPr sz="2500" spc="-280" dirty="0">
                <a:latin typeface="Microsoft Sans Serif"/>
                <a:cs typeface="Microsoft Sans Serif"/>
              </a:rPr>
              <a:t> </a:t>
            </a:r>
            <a:r>
              <a:rPr sz="2500" spc="-254" dirty="0">
                <a:latin typeface="Microsoft Sans Serif"/>
                <a:cs typeface="Microsoft Sans Serif"/>
              </a:rPr>
              <a:t>most</a:t>
            </a:r>
            <a:r>
              <a:rPr sz="2500" spc="-250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astounding </a:t>
            </a:r>
            <a:r>
              <a:rPr sz="2500" spc="-150" dirty="0">
                <a:latin typeface="Microsoft Sans Serif"/>
                <a:cs typeface="Microsoft Sans Serif"/>
              </a:rPr>
              <a:t>conceivable </a:t>
            </a:r>
            <a:r>
              <a:rPr sz="2500" spc="-85" dirty="0">
                <a:latin typeface="Microsoft Sans Serif"/>
                <a:cs typeface="Microsoft Sans Serif"/>
              </a:rPr>
              <a:t>oxidation </a:t>
            </a:r>
            <a:r>
              <a:rPr sz="2500" spc="-145" dirty="0">
                <a:latin typeface="Microsoft Sans Serif"/>
                <a:cs typeface="Microsoft Sans Serif"/>
              </a:rPr>
              <a:t>state, </a:t>
            </a:r>
            <a:r>
              <a:rPr sz="2500" spc="-70" dirty="0">
                <a:latin typeface="Microsoft Sans Serif"/>
                <a:cs typeface="Microsoft Sans Serif"/>
              </a:rPr>
              <a:t>relating </a:t>
            </a:r>
            <a:r>
              <a:rPr sz="2500" spc="-90" dirty="0">
                <a:latin typeface="Microsoft Sans Serif"/>
                <a:cs typeface="Microsoft Sans Serif"/>
              </a:rPr>
              <a:t>to </a:t>
            </a:r>
            <a:r>
              <a:rPr sz="2500" spc="-85" dirty="0">
                <a:latin typeface="Microsoft Sans Serif"/>
                <a:cs typeface="Microsoft Sans Serif"/>
              </a:rPr>
              <a:t> </a:t>
            </a:r>
            <a:r>
              <a:rPr sz="2500" spc="-155" dirty="0">
                <a:latin typeface="Microsoft Sans Serif"/>
                <a:cs typeface="Microsoft Sans Serif"/>
              </a:rPr>
              <a:t>the</a:t>
            </a:r>
            <a:r>
              <a:rPr sz="2500" spc="-150" dirty="0">
                <a:latin typeface="Microsoft Sans Serif"/>
                <a:cs typeface="Microsoft Sans Serif"/>
              </a:rPr>
              <a:t> </a:t>
            </a:r>
            <a:r>
              <a:rPr sz="2500" spc="-80" dirty="0">
                <a:latin typeface="Microsoft Sans Serif"/>
                <a:cs typeface="Microsoft Sans Serif"/>
              </a:rPr>
              <a:t>formal</a:t>
            </a:r>
            <a:r>
              <a:rPr sz="2500" spc="-75" dirty="0">
                <a:latin typeface="Microsoft Sans Serif"/>
                <a:cs typeface="Microsoft Sans Serif"/>
              </a:rPr>
              <a:t> </a:t>
            </a:r>
            <a:r>
              <a:rPr sz="2500" spc="-254" dirty="0">
                <a:latin typeface="Microsoft Sans Serif"/>
                <a:cs typeface="Microsoft Sans Serif"/>
              </a:rPr>
              <a:t>loss</a:t>
            </a:r>
            <a:r>
              <a:rPr sz="2500" spc="-250" dirty="0">
                <a:latin typeface="Microsoft Sans Serif"/>
                <a:cs typeface="Microsoft Sans Serif"/>
              </a:rPr>
              <a:t> </a:t>
            </a:r>
            <a:r>
              <a:rPr sz="2500" spc="-5" dirty="0">
                <a:latin typeface="Microsoft Sans Serif"/>
                <a:cs typeface="Microsoft Sans Serif"/>
              </a:rPr>
              <a:t>of</a:t>
            </a:r>
            <a:r>
              <a:rPr sz="2500" dirty="0">
                <a:latin typeface="Microsoft Sans Serif"/>
                <a:cs typeface="Microsoft Sans Serif"/>
              </a:rPr>
              <a:t> </a:t>
            </a:r>
            <a:r>
              <a:rPr sz="2500" spc="-25" dirty="0">
                <a:latin typeface="Microsoft Sans Serif"/>
                <a:cs typeface="Microsoft Sans Serif"/>
              </a:rPr>
              <a:t>all</a:t>
            </a:r>
            <a:r>
              <a:rPr sz="2500" spc="-2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valence</a:t>
            </a:r>
            <a:r>
              <a:rPr sz="2500" spc="-155" dirty="0">
                <a:latin typeface="Microsoft Sans Serif"/>
                <a:cs typeface="Microsoft Sans Serif"/>
              </a:rPr>
              <a:t> </a:t>
            </a:r>
            <a:r>
              <a:rPr sz="2500" spc="-170" dirty="0">
                <a:latin typeface="Microsoft Sans Serif"/>
                <a:cs typeface="Microsoft Sans Serif"/>
              </a:rPr>
              <a:t>electrons,</a:t>
            </a:r>
            <a:r>
              <a:rPr sz="2500" spc="-165" dirty="0">
                <a:latin typeface="Microsoft Sans Serif"/>
                <a:cs typeface="Microsoft Sans Serif"/>
              </a:rPr>
              <a:t> </a:t>
            </a:r>
            <a:r>
              <a:rPr sz="2500" spc="-195" dirty="0">
                <a:latin typeface="Microsoft Sans Serif"/>
                <a:cs typeface="Microsoft Sans Serif"/>
              </a:rPr>
              <a:t>turns</a:t>
            </a:r>
            <a:r>
              <a:rPr sz="2500" spc="-190" dirty="0">
                <a:latin typeface="Microsoft Sans Serif"/>
                <a:cs typeface="Microsoft Sans Serif"/>
              </a:rPr>
              <a:t> </a:t>
            </a:r>
            <a:r>
              <a:rPr sz="2500" spc="-150" dirty="0">
                <a:latin typeface="Microsoft Sans Serif"/>
                <a:cs typeface="Microsoft Sans Serif"/>
              </a:rPr>
              <a:t>out</a:t>
            </a:r>
            <a:r>
              <a:rPr sz="2500" spc="-145" dirty="0">
                <a:latin typeface="Microsoft Sans Serif"/>
                <a:cs typeface="Microsoft Sans Serif"/>
              </a:rPr>
              <a:t> </a:t>
            </a:r>
            <a:r>
              <a:rPr sz="2500" spc="-85" dirty="0">
                <a:latin typeface="Microsoft Sans Serif"/>
                <a:cs typeface="Microsoft Sans Serif"/>
              </a:rPr>
              <a:t>to</a:t>
            </a:r>
            <a:r>
              <a:rPr sz="2500" spc="-80" dirty="0">
                <a:latin typeface="Microsoft Sans Serif"/>
                <a:cs typeface="Microsoft Sans Serif"/>
              </a:rPr>
              <a:t> </a:t>
            </a:r>
            <a:r>
              <a:rPr sz="2500" spc="-90" dirty="0">
                <a:latin typeface="Microsoft Sans Serif"/>
                <a:cs typeface="Microsoft Sans Serif"/>
              </a:rPr>
              <a:t>be </a:t>
            </a:r>
            <a:r>
              <a:rPr sz="2500" spc="-85" dirty="0">
                <a:latin typeface="Microsoft Sans Serif"/>
                <a:cs typeface="Microsoft Sans Serif"/>
              </a:rPr>
              <a:t> </a:t>
            </a:r>
            <a:r>
              <a:rPr sz="2500" spc="-125" dirty="0">
                <a:latin typeface="Microsoft Sans Serif"/>
                <a:cs typeface="Microsoft Sans Serif"/>
              </a:rPr>
              <a:t>progressively </a:t>
            </a:r>
            <a:r>
              <a:rPr sz="2500" spc="-254" dirty="0">
                <a:latin typeface="Microsoft Sans Serif"/>
                <a:cs typeface="Microsoft Sans Serif"/>
              </a:rPr>
              <a:t>less </a:t>
            </a:r>
            <a:r>
              <a:rPr sz="2500" spc="-110" dirty="0">
                <a:latin typeface="Microsoft Sans Serif"/>
                <a:cs typeface="Microsoft Sans Serif"/>
              </a:rPr>
              <a:t>stable </a:t>
            </a:r>
            <a:r>
              <a:rPr sz="2500" spc="-225" dirty="0">
                <a:latin typeface="Microsoft Sans Serif"/>
                <a:cs typeface="Microsoft Sans Serif"/>
              </a:rPr>
              <a:t>as </a:t>
            </a:r>
            <a:r>
              <a:rPr sz="2500" spc="-175" dirty="0">
                <a:latin typeface="Microsoft Sans Serif"/>
                <a:cs typeface="Microsoft Sans Serif"/>
              </a:rPr>
              <a:t>we </a:t>
            </a:r>
            <a:r>
              <a:rPr sz="2500" spc="-85" dirty="0">
                <a:latin typeface="Microsoft Sans Serif"/>
                <a:cs typeface="Microsoft Sans Serif"/>
              </a:rPr>
              <a:t>go </a:t>
            </a:r>
            <a:r>
              <a:rPr sz="2500" spc="-114" dirty="0">
                <a:latin typeface="Microsoft Sans Serif"/>
                <a:cs typeface="Microsoft Sans Serif"/>
              </a:rPr>
              <a:t>from </a:t>
            </a:r>
            <a:r>
              <a:rPr sz="2500" spc="-105" dirty="0">
                <a:latin typeface="Microsoft Sans Serif"/>
                <a:cs typeface="Microsoft Sans Serif"/>
              </a:rPr>
              <a:t>group </a:t>
            </a:r>
            <a:r>
              <a:rPr sz="2500" spc="-15" dirty="0">
                <a:latin typeface="Microsoft Sans Serif"/>
                <a:cs typeface="Microsoft Sans Serif"/>
              </a:rPr>
              <a:t>3 </a:t>
            </a:r>
            <a:r>
              <a:rPr sz="2500" spc="-85" dirty="0">
                <a:latin typeface="Microsoft Sans Serif"/>
                <a:cs typeface="Microsoft Sans Serif"/>
              </a:rPr>
              <a:t>to </a:t>
            </a:r>
            <a:r>
              <a:rPr sz="2500" spc="-105" dirty="0">
                <a:latin typeface="Microsoft Sans Serif"/>
                <a:cs typeface="Microsoft Sans Serif"/>
              </a:rPr>
              <a:t>group </a:t>
            </a:r>
            <a:r>
              <a:rPr sz="2500" spc="-90" dirty="0">
                <a:latin typeface="Microsoft Sans Serif"/>
                <a:cs typeface="Microsoft Sans Serif"/>
              </a:rPr>
              <a:t>8, </a:t>
            </a:r>
            <a:r>
              <a:rPr sz="2500" spc="-85" dirty="0">
                <a:latin typeface="Microsoft Sans Serif"/>
                <a:cs typeface="Microsoft Sans Serif"/>
              </a:rPr>
              <a:t> </a:t>
            </a:r>
            <a:r>
              <a:rPr sz="2500" spc="-25" dirty="0">
                <a:latin typeface="Microsoft Sans Serif"/>
                <a:cs typeface="Microsoft Sans Serif"/>
              </a:rPr>
              <a:t>a</a:t>
            </a:r>
            <a:r>
              <a:rPr sz="2500" spc="-295" dirty="0">
                <a:latin typeface="Microsoft Sans Serif"/>
                <a:cs typeface="Microsoft Sans Serif"/>
              </a:rPr>
              <a:t>n</a:t>
            </a:r>
            <a:r>
              <a:rPr sz="2500" spc="-15" dirty="0">
                <a:latin typeface="Microsoft Sans Serif"/>
                <a:cs typeface="Microsoft Sans Serif"/>
              </a:rPr>
              <a:t>d</a:t>
            </a:r>
            <a:r>
              <a:rPr sz="2500" spc="25" dirty="0">
                <a:latin typeface="Microsoft Sans Serif"/>
                <a:cs typeface="Microsoft Sans Serif"/>
              </a:rPr>
              <a:t> </a:t>
            </a:r>
            <a:r>
              <a:rPr sz="2500" spc="-20" dirty="0">
                <a:latin typeface="Microsoft Sans Serif"/>
                <a:cs typeface="Microsoft Sans Serif"/>
              </a:rPr>
              <a:t>it</a:t>
            </a:r>
            <a:r>
              <a:rPr sz="2500" spc="25" dirty="0">
                <a:latin typeface="Microsoft Sans Serif"/>
                <a:cs typeface="Microsoft Sans Serif"/>
              </a:rPr>
              <a:t> </a:t>
            </a:r>
            <a:r>
              <a:rPr sz="2500" spc="-225" dirty="0">
                <a:latin typeface="Microsoft Sans Serif"/>
                <a:cs typeface="Microsoft Sans Serif"/>
              </a:rPr>
              <a:t>is</a:t>
            </a:r>
            <a:r>
              <a:rPr sz="2500" spc="15" dirty="0">
                <a:latin typeface="Microsoft Sans Serif"/>
                <a:cs typeface="Microsoft Sans Serif"/>
              </a:rPr>
              <a:t> </a:t>
            </a:r>
            <a:r>
              <a:rPr sz="2500" spc="-290" dirty="0">
                <a:latin typeface="Microsoft Sans Serif"/>
                <a:cs typeface="Microsoft Sans Serif"/>
              </a:rPr>
              <a:t>n</a:t>
            </a:r>
            <a:r>
              <a:rPr sz="2500" spc="-160" dirty="0">
                <a:latin typeface="Microsoft Sans Serif"/>
                <a:cs typeface="Microsoft Sans Serif"/>
              </a:rPr>
              <a:t>e</a:t>
            </a:r>
            <a:r>
              <a:rPr sz="2500" spc="-180" dirty="0">
                <a:latin typeface="Microsoft Sans Serif"/>
                <a:cs typeface="Microsoft Sans Serif"/>
              </a:rPr>
              <a:t>v</a:t>
            </a:r>
            <a:r>
              <a:rPr sz="2500" spc="-75" dirty="0">
                <a:latin typeface="Microsoft Sans Serif"/>
                <a:cs typeface="Microsoft Sans Serif"/>
              </a:rPr>
              <a:t>er</a:t>
            </a:r>
            <a:r>
              <a:rPr sz="2500" spc="35" dirty="0">
                <a:latin typeface="Microsoft Sans Serif"/>
                <a:cs typeface="Microsoft Sans Serif"/>
              </a:rPr>
              <a:t> </a:t>
            </a:r>
            <a:r>
              <a:rPr sz="2500" spc="-415" dirty="0">
                <a:latin typeface="Microsoft Sans Serif"/>
                <a:cs typeface="Microsoft Sans Serif"/>
              </a:rPr>
              <a:t>s</a:t>
            </a:r>
            <a:r>
              <a:rPr sz="2500" spc="-195" dirty="0">
                <a:latin typeface="Microsoft Sans Serif"/>
                <a:cs typeface="Microsoft Sans Serif"/>
              </a:rPr>
              <a:t>een</a:t>
            </a:r>
            <a:r>
              <a:rPr sz="2500" spc="20" dirty="0">
                <a:latin typeface="Microsoft Sans Serif"/>
                <a:cs typeface="Microsoft Sans Serif"/>
              </a:rPr>
              <a:t> </a:t>
            </a:r>
            <a:r>
              <a:rPr sz="2500" spc="-160" dirty="0">
                <a:latin typeface="Microsoft Sans Serif"/>
                <a:cs typeface="Microsoft Sans Serif"/>
              </a:rPr>
              <a:t>in</a:t>
            </a:r>
            <a:r>
              <a:rPr sz="2500" spc="15" dirty="0">
                <a:latin typeface="Microsoft Sans Serif"/>
                <a:cs typeface="Microsoft Sans Serif"/>
              </a:rPr>
              <a:t> </a:t>
            </a:r>
            <a:r>
              <a:rPr sz="2500" spc="-50" dirty="0">
                <a:latin typeface="Microsoft Sans Serif"/>
                <a:cs typeface="Microsoft Sans Serif"/>
              </a:rPr>
              <a:t>late</a:t>
            </a:r>
            <a:r>
              <a:rPr sz="2500" spc="-35" dirty="0">
                <a:latin typeface="Microsoft Sans Serif"/>
                <a:cs typeface="Microsoft Sans Serif"/>
              </a:rPr>
              <a:t>r</a:t>
            </a:r>
            <a:r>
              <a:rPr sz="2500" spc="30" dirty="0">
                <a:latin typeface="Microsoft Sans Serif"/>
                <a:cs typeface="Microsoft Sans Serif"/>
              </a:rPr>
              <a:t> </a:t>
            </a:r>
            <a:r>
              <a:rPr sz="2500" spc="-25" dirty="0">
                <a:latin typeface="Microsoft Sans Serif"/>
                <a:cs typeface="Microsoft Sans Serif"/>
              </a:rPr>
              <a:t>g</a:t>
            </a:r>
            <a:r>
              <a:rPr sz="2500" spc="-45" dirty="0">
                <a:latin typeface="Microsoft Sans Serif"/>
                <a:cs typeface="Microsoft Sans Serif"/>
              </a:rPr>
              <a:t>r</a:t>
            </a:r>
            <a:r>
              <a:rPr sz="2500" spc="-220" dirty="0">
                <a:latin typeface="Microsoft Sans Serif"/>
                <a:cs typeface="Microsoft Sans Serif"/>
              </a:rPr>
              <a:t>o</a:t>
            </a:r>
            <a:r>
              <a:rPr sz="2500" spc="-215" dirty="0">
                <a:latin typeface="Microsoft Sans Serif"/>
                <a:cs typeface="Microsoft Sans Serif"/>
              </a:rPr>
              <a:t>u</a:t>
            </a:r>
            <a:r>
              <a:rPr sz="2500" spc="-25" dirty="0">
                <a:latin typeface="Microsoft Sans Serif"/>
                <a:cs typeface="Microsoft Sans Serif"/>
              </a:rPr>
              <a:t>p</a:t>
            </a:r>
            <a:r>
              <a:rPr sz="2500" spc="-434" dirty="0">
                <a:latin typeface="Microsoft Sans Serif"/>
                <a:cs typeface="Microsoft Sans Serif"/>
              </a:rPr>
              <a:t>s</a:t>
            </a:r>
            <a:r>
              <a:rPr sz="2500" spc="-150" dirty="0">
                <a:latin typeface="Microsoft Sans Serif"/>
                <a:cs typeface="Microsoft Sans Serif"/>
              </a:rPr>
              <a:t>.</a:t>
            </a:r>
            <a:endParaRPr sz="25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67608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00" dirty="0"/>
              <a:t>P</a:t>
            </a:r>
            <a:r>
              <a:rPr sz="3600" spc="-250" dirty="0"/>
              <a:t>osition</a:t>
            </a:r>
            <a:r>
              <a:rPr sz="3600" spc="-50" dirty="0"/>
              <a:t> </a:t>
            </a:r>
            <a:r>
              <a:rPr sz="3600" spc="-180" dirty="0"/>
              <a:t>of</a:t>
            </a:r>
            <a:r>
              <a:rPr sz="3600" spc="200" dirty="0"/>
              <a:t> </a:t>
            </a:r>
            <a:r>
              <a:rPr sz="3600" spc="-270" dirty="0"/>
              <a:t>d</a:t>
            </a:r>
            <a:r>
              <a:rPr sz="3600" spc="-75" dirty="0"/>
              <a:t>-</a:t>
            </a:r>
            <a:r>
              <a:rPr sz="3600" spc="-190" dirty="0"/>
              <a:t>bl</a:t>
            </a:r>
            <a:r>
              <a:rPr sz="3600" spc="-254" dirty="0"/>
              <a:t>o</a:t>
            </a:r>
            <a:r>
              <a:rPr sz="3600" spc="-415" dirty="0"/>
              <a:t>ck</a:t>
            </a:r>
            <a:r>
              <a:rPr sz="3600" spc="-60" dirty="0"/>
              <a:t> </a:t>
            </a:r>
            <a:r>
              <a:rPr sz="3600" spc="-180" dirty="0"/>
              <a:t>in</a:t>
            </a:r>
            <a:r>
              <a:rPr sz="3600" spc="-45" dirty="0"/>
              <a:t> </a:t>
            </a:r>
            <a:r>
              <a:rPr sz="3600" spc="-280" dirty="0"/>
              <a:t>p</a:t>
            </a:r>
            <a:r>
              <a:rPr sz="3600" spc="-225" dirty="0"/>
              <a:t>erio</a:t>
            </a:r>
            <a:r>
              <a:rPr sz="3600" spc="-290" dirty="0"/>
              <a:t>d</a:t>
            </a:r>
            <a:r>
              <a:rPr sz="3600" spc="-310" dirty="0"/>
              <a:t>ic</a:t>
            </a:r>
            <a:r>
              <a:rPr sz="3600" spc="-80" dirty="0"/>
              <a:t> </a:t>
            </a:r>
            <a:r>
              <a:rPr sz="3600" spc="-200" dirty="0"/>
              <a:t>table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91692" y="1573148"/>
            <a:ext cx="8004175" cy="4128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32740" marR="7620" indent="-320040" algn="just">
              <a:lnSpc>
                <a:spcPct val="90000"/>
              </a:lnSpc>
              <a:spcBef>
                <a:spcPts val="434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The</a:t>
            </a:r>
            <a:r>
              <a:rPr sz="2700" spc="-315" dirty="0">
                <a:latin typeface="Microsoft Sans Serif"/>
                <a:cs typeface="Microsoft Sans Serif"/>
              </a:rPr>
              <a:t> </a:t>
            </a:r>
            <a:r>
              <a:rPr sz="2700" spc="-220" dirty="0">
                <a:latin typeface="Microsoft Sans Serif"/>
                <a:cs typeface="Microsoft Sans Serif"/>
              </a:rPr>
              <a:t>elements</a:t>
            </a:r>
            <a:r>
              <a:rPr sz="2700" spc="-215" dirty="0">
                <a:latin typeface="Microsoft Sans Serif"/>
                <a:cs typeface="Microsoft Sans Serif"/>
              </a:rPr>
              <a:t> </a:t>
            </a:r>
            <a:r>
              <a:rPr sz="2700" spc="-125" dirty="0">
                <a:latin typeface="Microsoft Sans Serif"/>
                <a:cs typeface="Microsoft Sans Serif"/>
              </a:rPr>
              <a:t>with</a:t>
            </a:r>
            <a:r>
              <a:rPr sz="2700" spc="-120" dirty="0">
                <a:latin typeface="Microsoft Sans Serif"/>
                <a:cs typeface="Microsoft Sans Serif"/>
              </a:rPr>
              <a:t> </a:t>
            </a:r>
            <a:r>
              <a:rPr sz="2700" b="1" spc="-180" dirty="0">
                <a:latin typeface="Arial"/>
                <a:cs typeface="Arial"/>
              </a:rPr>
              <a:t>incompletely</a:t>
            </a:r>
            <a:r>
              <a:rPr sz="2700" b="1" spc="390" dirty="0">
                <a:latin typeface="Arial"/>
                <a:cs typeface="Arial"/>
              </a:rPr>
              <a:t> </a:t>
            </a:r>
            <a:r>
              <a:rPr sz="2700" b="1" spc="-110" dirty="0">
                <a:latin typeface="Arial"/>
                <a:cs typeface="Arial"/>
              </a:rPr>
              <a:t>filled</a:t>
            </a:r>
            <a:r>
              <a:rPr sz="2700" b="1" spc="530" dirty="0">
                <a:latin typeface="Arial"/>
                <a:cs typeface="Arial"/>
              </a:rPr>
              <a:t> </a:t>
            </a:r>
            <a:r>
              <a:rPr sz="2700" b="1" spc="-195" dirty="0">
                <a:latin typeface="Arial"/>
                <a:cs typeface="Arial"/>
              </a:rPr>
              <a:t>d-subshell</a:t>
            </a:r>
            <a:r>
              <a:rPr sz="2700" b="1" spc="360" dirty="0">
                <a:latin typeface="Arial"/>
                <a:cs typeface="Arial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in 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05" dirty="0">
                <a:latin typeface="Microsoft Sans Serif"/>
                <a:cs typeface="Microsoft Sans Serif"/>
              </a:rPr>
              <a:t>their</a:t>
            </a:r>
            <a:r>
              <a:rPr sz="2700" spc="-100" dirty="0">
                <a:latin typeface="Microsoft Sans Serif"/>
                <a:cs typeface="Microsoft Sans Serif"/>
              </a:rPr>
              <a:t> </a:t>
            </a:r>
            <a:r>
              <a:rPr sz="2700" spc="-145" dirty="0">
                <a:latin typeface="Microsoft Sans Serif"/>
                <a:cs typeface="Microsoft Sans Serif"/>
              </a:rPr>
              <a:t>ground</a:t>
            </a:r>
            <a:r>
              <a:rPr sz="2700" spc="-140" dirty="0">
                <a:latin typeface="Microsoft Sans Serif"/>
                <a:cs typeface="Microsoft Sans Serif"/>
              </a:rPr>
              <a:t> </a:t>
            </a:r>
            <a:r>
              <a:rPr sz="2700" spc="-125" dirty="0">
                <a:latin typeface="Microsoft Sans Serif"/>
                <a:cs typeface="Microsoft Sans Serif"/>
              </a:rPr>
              <a:t>state</a:t>
            </a:r>
            <a:r>
              <a:rPr sz="2700" spc="-120" dirty="0">
                <a:latin typeface="Microsoft Sans Serif"/>
                <a:cs typeface="Microsoft Sans Serif"/>
              </a:rPr>
              <a:t> </a:t>
            </a:r>
            <a:r>
              <a:rPr sz="2700" spc="-80" dirty="0">
                <a:latin typeface="Microsoft Sans Serif"/>
                <a:cs typeface="Microsoft Sans Serif"/>
              </a:rPr>
              <a:t>or</a:t>
            </a:r>
            <a:r>
              <a:rPr sz="2700" spc="-75" dirty="0">
                <a:latin typeface="Microsoft Sans Serif"/>
                <a:cs typeface="Microsoft Sans Serif"/>
              </a:rPr>
              <a:t> </a:t>
            </a:r>
            <a:r>
              <a:rPr sz="2700" spc="-270" dirty="0">
                <a:latin typeface="Microsoft Sans Serif"/>
                <a:cs typeface="Microsoft Sans Serif"/>
              </a:rPr>
              <a:t>most</a:t>
            </a:r>
            <a:r>
              <a:rPr sz="2700" spc="-265" dirty="0">
                <a:latin typeface="Microsoft Sans Serif"/>
                <a:cs typeface="Microsoft Sans Serif"/>
              </a:rPr>
              <a:t> </a:t>
            </a:r>
            <a:r>
              <a:rPr sz="2700" spc="-114" dirty="0">
                <a:latin typeface="Microsoft Sans Serif"/>
                <a:cs typeface="Microsoft Sans Serif"/>
              </a:rPr>
              <a:t>stable</a:t>
            </a:r>
            <a:r>
              <a:rPr sz="2700" spc="-110" dirty="0">
                <a:latin typeface="Microsoft Sans Serif"/>
                <a:cs typeface="Microsoft Sans Serif"/>
              </a:rPr>
              <a:t> </a:t>
            </a:r>
            <a:r>
              <a:rPr sz="2700" spc="-95" dirty="0">
                <a:latin typeface="Microsoft Sans Serif"/>
                <a:cs typeface="Microsoft Sans Serif"/>
              </a:rPr>
              <a:t>oxidation</a:t>
            </a:r>
            <a:r>
              <a:rPr sz="2700" spc="-90" dirty="0">
                <a:latin typeface="Microsoft Sans Serif"/>
                <a:cs typeface="Microsoft Sans Serif"/>
              </a:rPr>
              <a:t> </a:t>
            </a:r>
            <a:r>
              <a:rPr sz="2700" spc="-130" dirty="0">
                <a:latin typeface="Microsoft Sans Serif"/>
                <a:cs typeface="Microsoft Sans Serif"/>
              </a:rPr>
              <a:t>state</a:t>
            </a:r>
            <a:r>
              <a:rPr sz="2700" spc="-125" dirty="0">
                <a:latin typeface="Microsoft Sans Serif"/>
                <a:cs typeface="Microsoft Sans Serif"/>
              </a:rPr>
              <a:t> </a:t>
            </a:r>
            <a:r>
              <a:rPr sz="2700" spc="-60" dirty="0">
                <a:latin typeface="Microsoft Sans Serif"/>
                <a:cs typeface="Microsoft Sans Serif"/>
              </a:rPr>
              <a:t>are </a:t>
            </a:r>
            <a:r>
              <a:rPr sz="2700" spc="-55" dirty="0">
                <a:latin typeface="Microsoft Sans Serif"/>
                <a:cs typeface="Microsoft Sans Serif"/>
              </a:rPr>
              <a:t> </a:t>
            </a:r>
            <a:r>
              <a:rPr sz="2700" spc="-330" dirty="0">
                <a:latin typeface="Microsoft Sans Serif"/>
                <a:cs typeface="Microsoft Sans Serif"/>
              </a:rPr>
              <a:t>n</a:t>
            </a:r>
            <a:r>
              <a:rPr sz="2700" spc="-20" dirty="0">
                <a:latin typeface="Microsoft Sans Serif"/>
                <a:cs typeface="Microsoft Sans Serif"/>
              </a:rPr>
              <a:t>a</a:t>
            </a:r>
            <a:r>
              <a:rPr sz="2700" spc="-455" dirty="0">
                <a:latin typeface="Microsoft Sans Serif"/>
                <a:cs typeface="Microsoft Sans Serif"/>
              </a:rPr>
              <a:t>m</a:t>
            </a:r>
            <a:r>
              <a:rPr sz="2700" spc="-140" dirty="0">
                <a:latin typeface="Microsoft Sans Serif"/>
                <a:cs typeface="Microsoft Sans Serif"/>
              </a:rPr>
              <a:t>e</a:t>
            </a:r>
            <a:r>
              <a:rPr sz="2700" spc="-5" dirty="0">
                <a:latin typeface="Microsoft Sans Serif"/>
                <a:cs typeface="Microsoft Sans Serif"/>
              </a:rPr>
              <a:t>d</a:t>
            </a:r>
            <a:r>
              <a:rPr sz="2700" spc="20" dirty="0">
                <a:latin typeface="Microsoft Sans Serif"/>
                <a:cs typeface="Microsoft Sans Serif"/>
              </a:rPr>
              <a:t> </a:t>
            </a:r>
            <a:r>
              <a:rPr sz="2700" spc="-250" dirty="0">
                <a:latin typeface="Microsoft Sans Serif"/>
                <a:cs typeface="Microsoft Sans Serif"/>
              </a:rPr>
              <a:t>a</a:t>
            </a:r>
            <a:r>
              <a:rPr sz="2700" spc="-215" dirty="0">
                <a:latin typeface="Microsoft Sans Serif"/>
                <a:cs typeface="Microsoft Sans Serif"/>
              </a:rPr>
              <a:t>s</a:t>
            </a:r>
            <a:r>
              <a:rPr sz="2700" spc="30" dirty="0">
                <a:latin typeface="Microsoft Sans Serif"/>
                <a:cs typeface="Microsoft Sans Serif"/>
              </a:rPr>
              <a:t> </a:t>
            </a:r>
            <a:r>
              <a:rPr sz="2700" b="1" spc="-215" dirty="0">
                <a:latin typeface="Arial"/>
                <a:cs typeface="Arial"/>
              </a:rPr>
              <a:t>d</a:t>
            </a:r>
            <a:r>
              <a:rPr sz="2700" b="1" spc="-60" dirty="0">
                <a:latin typeface="Arial"/>
                <a:cs typeface="Arial"/>
              </a:rPr>
              <a:t>-</a:t>
            </a:r>
            <a:r>
              <a:rPr sz="2700" b="1" spc="-175" dirty="0">
                <a:latin typeface="Arial"/>
                <a:cs typeface="Arial"/>
              </a:rPr>
              <a:t>b</a:t>
            </a:r>
            <a:r>
              <a:rPr sz="2700" b="1" spc="-95" dirty="0">
                <a:latin typeface="Arial"/>
                <a:cs typeface="Arial"/>
              </a:rPr>
              <a:t>l</a:t>
            </a:r>
            <a:r>
              <a:rPr sz="2700" b="1" spc="-275" dirty="0">
                <a:latin typeface="Arial"/>
                <a:cs typeface="Arial"/>
              </a:rPr>
              <a:t>ock</a:t>
            </a:r>
            <a:r>
              <a:rPr sz="2700" b="1" spc="-50" dirty="0">
                <a:latin typeface="Arial"/>
                <a:cs typeface="Arial"/>
              </a:rPr>
              <a:t> </a:t>
            </a:r>
            <a:r>
              <a:rPr sz="2700" b="1" spc="-165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175" dirty="0">
                <a:latin typeface="Arial"/>
                <a:cs typeface="Arial"/>
              </a:rPr>
              <a:t>e</a:t>
            </a:r>
            <a:r>
              <a:rPr sz="2700" b="1" spc="-300" dirty="0">
                <a:latin typeface="Arial"/>
                <a:cs typeface="Arial"/>
              </a:rPr>
              <a:t>m</a:t>
            </a:r>
            <a:r>
              <a:rPr sz="2700" b="1" spc="-235" dirty="0">
                <a:latin typeface="Arial"/>
                <a:cs typeface="Arial"/>
              </a:rPr>
              <a:t>en</a:t>
            </a:r>
            <a:r>
              <a:rPr sz="2700" b="1" spc="-155" dirty="0">
                <a:latin typeface="Arial"/>
                <a:cs typeface="Arial"/>
              </a:rPr>
              <a:t>t</a:t>
            </a:r>
            <a:r>
              <a:rPr sz="2700" b="1" spc="-345" dirty="0">
                <a:latin typeface="Arial"/>
                <a:cs typeface="Arial"/>
              </a:rPr>
              <a:t>s</a:t>
            </a:r>
            <a:r>
              <a:rPr sz="2700" spc="-155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indent="-320040" algn="just">
              <a:lnSpc>
                <a:spcPct val="100000"/>
              </a:lnSpc>
              <a:spcBef>
                <a:spcPts val="36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265" dirty="0">
                <a:latin typeface="Microsoft Sans Serif"/>
                <a:cs typeface="Microsoft Sans Serif"/>
              </a:rPr>
              <a:t>They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spc="-55" dirty="0">
                <a:latin typeface="Microsoft Sans Serif"/>
                <a:cs typeface="Microsoft Sans Serif"/>
              </a:rPr>
              <a:t>are</a:t>
            </a:r>
            <a:r>
              <a:rPr sz="2700" spc="25" dirty="0">
                <a:latin typeface="Microsoft Sans Serif"/>
                <a:cs typeface="Microsoft Sans Serif"/>
              </a:rPr>
              <a:t> </a:t>
            </a:r>
            <a:r>
              <a:rPr sz="2700" spc="-55" dirty="0">
                <a:latin typeface="Microsoft Sans Serif"/>
                <a:cs typeface="Microsoft Sans Serif"/>
              </a:rPr>
              <a:t>additionally</a:t>
            </a:r>
            <a:r>
              <a:rPr sz="2700" spc="-20" dirty="0">
                <a:latin typeface="Microsoft Sans Serif"/>
                <a:cs typeface="Microsoft Sans Serif"/>
              </a:rPr>
              <a:t> </a:t>
            </a:r>
            <a:r>
              <a:rPr sz="2700" spc="-190" dirty="0">
                <a:latin typeface="Microsoft Sans Serif"/>
                <a:cs typeface="Microsoft Sans Serif"/>
              </a:rPr>
              <a:t>named</a:t>
            </a:r>
            <a:r>
              <a:rPr sz="2700" spc="30" dirty="0">
                <a:latin typeface="Microsoft Sans Serif"/>
                <a:cs typeface="Microsoft Sans Serif"/>
              </a:rPr>
              <a:t> </a:t>
            </a:r>
            <a:r>
              <a:rPr sz="2700" spc="-235" dirty="0">
                <a:latin typeface="Microsoft Sans Serif"/>
                <a:cs typeface="Microsoft Sans Serif"/>
              </a:rPr>
              <a:t>as</a:t>
            </a:r>
            <a:r>
              <a:rPr sz="2700" spc="40" dirty="0">
                <a:latin typeface="Microsoft Sans Serif"/>
                <a:cs typeface="Microsoft Sans Serif"/>
              </a:rPr>
              <a:t> </a:t>
            </a:r>
            <a:r>
              <a:rPr sz="2700" b="1" spc="-180" dirty="0">
                <a:latin typeface="Arial"/>
                <a:cs typeface="Arial"/>
              </a:rPr>
              <a:t>transition</a:t>
            </a:r>
            <a:r>
              <a:rPr sz="2700" b="1" spc="-15" dirty="0">
                <a:latin typeface="Arial"/>
                <a:cs typeface="Arial"/>
              </a:rPr>
              <a:t> </a:t>
            </a:r>
            <a:r>
              <a:rPr sz="2700" b="1" spc="-210" dirty="0">
                <a:latin typeface="Arial"/>
                <a:cs typeface="Arial"/>
              </a:rPr>
              <a:t>elements</a:t>
            </a:r>
            <a:r>
              <a:rPr sz="2700" spc="-210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marR="12700" indent="-320040" algn="just">
              <a:lnSpc>
                <a:spcPts val="2910"/>
              </a:lnSpc>
              <a:spcBef>
                <a:spcPts val="76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320" dirty="0">
                <a:latin typeface="Microsoft Sans Serif"/>
                <a:cs typeface="Microsoft Sans Serif"/>
              </a:rPr>
              <a:t>The</a:t>
            </a:r>
            <a:r>
              <a:rPr sz="2700" spc="80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partially</a:t>
            </a:r>
            <a:r>
              <a:rPr sz="2700" spc="-5" dirty="0">
                <a:latin typeface="Microsoft Sans Serif"/>
                <a:cs typeface="Microsoft Sans Serif"/>
              </a:rPr>
              <a:t> </a:t>
            </a:r>
            <a:r>
              <a:rPr sz="2700" spc="-15" dirty="0">
                <a:latin typeface="Microsoft Sans Serif"/>
                <a:cs typeface="Microsoft Sans Serif"/>
              </a:rPr>
              <a:t>filled</a:t>
            </a:r>
            <a:r>
              <a:rPr sz="2700" spc="-10" dirty="0">
                <a:latin typeface="Microsoft Sans Serif"/>
                <a:cs typeface="Microsoft Sans Serif"/>
              </a:rPr>
              <a:t> </a:t>
            </a:r>
            <a:r>
              <a:rPr sz="2700" spc="-245" dirty="0">
                <a:latin typeface="Microsoft Sans Serif"/>
                <a:cs typeface="Microsoft Sans Serif"/>
              </a:rPr>
              <a:t>subshells</a:t>
            </a:r>
            <a:r>
              <a:rPr sz="2700" spc="-240" dirty="0">
                <a:latin typeface="Microsoft Sans Serif"/>
                <a:cs typeface="Microsoft Sans Serif"/>
              </a:rPr>
              <a:t> </a:t>
            </a:r>
            <a:r>
              <a:rPr sz="2700" spc="-114" dirty="0">
                <a:latin typeface="Microsoft Sans Serif"/>
                <a:cs typeface="Microsoft Sans Serif"/>
              </a:rPr>
              <a:t>incorporate</a:t>
            </a:r>
            <a:r>
              <a:rPr sz="2700" spc="-110" dirty="0">
                <a:latin typeface="Microsoft Sans Serif"/>
                <a:cs typeface="Microsoft Sans Serif"/>
              </a:rPr>
              <a:t> </a:t>
            </a:r>
            <a:r>
              <a:rPr sz="2700" spc="-170" dirty="0">
                <a:latin typeface="Microsoft Sans Serif"/>
                <a:cs typeface="Microsoft Sans Serif"/>
              </a:rPr>
              <a:t>the</a:t>
            </a:r>
            <a:r>
              <a:rPr sz="2700" spc="-165" dirty="0">
                <a:latin typeface="Microsoft Sans Serif"/>
                <a:cs typeface="Microsoft Sans Serif"/>
              </a:rPr>
              <a:t> </a:t>
            </a:r>
            <a:r>
              <a:rPr sz="2700" b="1" spc="-90" dirty="0">
                <a:latin typeface="Arial"/>
                <a:cs typeface="Arial"/>
              </a:rPr>
              <a:t>(n-1)</a:t>
            </a:r>
            <a:r>
              <a:rPr sz="2700" b="1" spc="-85" dirty="0">
                <a:latin typeface="Arial"/>
                <a:cs typeface="Arial"/>
              </a:rPr>
              <a:t> </a:t>
            </a:r>
            <a:r>
              <a:rPr sz="2700" b="1" spc="-210" dirty="0">
                <a:latin typeface="Arial"/>
                <a:cs typeface="Arial"/>
              </a:rPr>
              <a:t>d </a:t>
            </a:r>
            <a:r>
              <a:rPr sz="2700" b="1" spc="-204" dirty="0">
                <a:latin typeface="Arial"/>
                <a:cs typeface="Arial"/>
              </a:rPr>
              <a:t> subshell</a:t>
            </a:r>
            <a:r>
              <a:rPr sz="2700" spc="-204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marR="32384" indent="-320040" algn="just">
              <a:lnSpc>
                <a:spcPts val="2930"/>
              </a:lnSpc>
              <a:spcBef>
                <a:spcPts val="695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70" dirty="0">
                <a:latin typeface="Microsoft Sans Serif"/>
                <a:cs typeface="Microsoft Sans Serif"/>
              </a:rPr>
              <a:t>All</a:t>
            </a:r>
            <a:r>
              <a:rPr sz="2700" spc="-65" dirty="0">
                <a:latin typeface="Microsoft Sans Serif"/>
                <a:cs typeface="Microsoft Sans Serif"/>
              </a:rPr>
              <a:t> </a:t>
            </a:r>
            <a:r>
              <a:rPr sz="2700" spc="-165" dirty="0">
                <a:latin typeface="Microsoft Sans Serif"/>
                <a:cs typeface="Microsoft Sans Serif"/>
              </a:rPr>
              <a:t>the</a:t>
            </a:r>
            <a:r>
              <a:rPr sz="2700" spc="-160" dirty="0">
                <a:latin typeface="Microsoft Sans Serif"/>
                <a:cs typeface="Microsoft Sans Serif"/>
              </a:rPr>
              <a:t> </a:t>
            </a:r>
            <a:r>
              <a:rPr sz="2700" spc="-100" dirty="0">
                <a:latin typeface="Microsoft Sans Serif"/>
                <a:cs typeface="Microsoft Sans Serif"/>
              </a:rPr>
              <a:t>d-block</a:t>
            </a:r>
            <a:r>
              <a:rPr sz="2700" spc="-95" dirty="0">
                <a:latin typeface="Microsoft Sans Serif"/>
                <a:cs typeface="Microsoft Sans Serif"/>
              </a:rPr>
              <a:t> </a:t>
            </a:r>
            <a:r>
              <a:rPr sz="2700" spc="-215" dirty="0">
                <a:latin typeface="Microsoft Sans Serif"/>
                <a:cs typeface="Microsoft Sans Serif"/>
              </a:rPr>
              <a:t>elements</a:t>
            </a:r>
            <a:r>
              <a:rPr sz="2700" spc="-210" dirty="0">
                <a:latin typeface="Microsoft Sans Serif"/>
                <a:cs typeface="Microsoft Sans Serif"/>
              </a:rPr>
              <a:t> </a:t>
            </a:r>
            <a:r>
              <a:rPr sz="2700" spc="-180" dirty="0">
                <a:latin typeface="Microsoft Sans Serif"/>
                <a:cs typeface="Microsoft Sans Serif"/>
              </a:rPr>
              <a:t>have</a:t>
            </a:r>
            <a:r>
              <a:rPr sz="2700" spc="-175" dirty="0">
                <a:latin typeface="Microsoft Sans Serif"/>
                <a:cs typeface="Microsoft Sans Serif"/>
              </a:rPr>
              <a:t> </a:t>
            </a:r>
            <a:r>
              <a:rPr sz="2700" spc="-10" dirty="0">
                <a:latin typeface="Microsoft Sans Serif"/>
                <a:cs typeface="Microsoft Sans Serif"/>
              </a:rPr>
              <a:t>a</a:t>
            </a:r>
            <a:r>
              <a:rPr sz="2700" spc="-5" dirty="0">
                <a:latin typeface="Microsoft Sans Serif"/>
                <a:cs typeface="Microsoft Sans Serif"/>
              </a:rPr>
              <a:t> </a:t>
            </a:r>
            <a:r>
              <a:rPr sz="2700" b="1" spc="-155" dirty="0">
                <a:latin typeface="Arial"/>
                <a:cs typeface="Arial"/>
              </a:rPr>
              <a:t>similar</a:t>
            </a:r>
            <a:r>
              <a:rPr sz="2700" b="1" spc="-150" dirty="0">
                <a:latin typeface="Arial"/>
                <a:cs typeface="Arial"/>
              </a:rPr>
              <a:t> </a:t>
            </a:r>
            <a:r>
              <a:rPr sz="2700" b="1" spc="-220" dirty="0">
                <a:latin typeface="Arial"/>
                <a:cs typeface="Arial"/>
              </a:rPr>
              <a:t>number</a:t>
            </a:r>
            <a:r>
              <a:rPr sz="2700" b="1" spc="-215" dirty="0">
                <a:latin typeface="Arial"/>
                <a:cs typeface="Arial"/>
              </a:rPr>
              <a:t> </a:t>
            </a:r>
            <a:r>
              <a:rPr sz="2700" b="1" spc="-135" dirty="0">
                <a:latin typeface="Arial"/>
                <a:cs typeface="Arial"/>
              </a:rPr>
              <a:t>of </a:t>
            </a:r>
            <a:r>
              <a:rPr sz="2700" b="1" spc="-130" dirty="0">
                <a:latin typeface="Arial"/>
                <a:cs typeface="Arial"/>
              </a:rPr>
              <a:t> </a:t>
            </a:r>
            <a:r>
              <a:rPr sz="2700" b="1" spc="-165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265" dirty="0">
                <a:latin typeface="Arial"/>
                <a:cs typeface="Arial"/>
              </a:rPr>
              <a:t>ect</a:t>
            </a:r>
            <a:r>
              <a:rPr sz="2700" b="1" spc="-235" dirty="0">
                <a:latin typeface="Arial"/>
                <a:cs typeface="Arial"/>
              </a:rPr>
              <a:t>r</a:t>
            </a:r>
            <a:r>
              <a:rPr sz="2700" b="1" spc="-254" dirty="0">
                <a:latin typeface="Arial"/>
                <a:cs typeface="Arial"/>
              </a:rPr>
              <a:t>ons</a:t>
            </a:r>
            <a:r>
              <a:rPr sz="2700" b="1" spc="-60" dirty="0">
                <a:latin typeface="Arial"/>
                <a:cs typeface="Arial"/>
              </a:rPr>
              <a:t> </a:t>
            </a:r>
            <a:r>
              <a:rPr sz="2700" b="1" spc="-90" dirty="0">
                <a:latin typeface="Arial"/>
                <a:cs typeface="Arial"/>
              </a:rPr>
              <a:t>i</a:t>
            </a:r>
            <a:r>
              <a:rPr sz="2700" b="1" spc="-175" dirty="0">
                <a:latin typeface="Arial"/>
                <a:cs typeface="Arial"/>
              </a:rPr>
              <a:t>n</a:t>
            </a:r>
            <a:r>
              <a:rPr sz="2700" b="1" spc="-35" dirty="0">
                <a:latin typeface="Arial"/>
                <a:cs typeface="Arial"/>
              </a:rPr>
              <a:t> </a:t>
            </a:r>
            <a:r>
              <a:rPr sz="2700" b="1" spc="-210" dirty="0">
                <a:latin typeface="Arial"/>
                <a:cs typeface="Arial"/>
              </a:rPr>
              <a:t>t</a:t>
            </a:r>
            <a:r>
              <a:rPr sz="2700" b="1" spc="-204" dirty="0">
                <a:latin typeface="Arial"/>
                <a:cs typeface="Arial"/>
              </a:rPr>
              <a:t>he</a:t>
            </a:r>
            <a:r>
              <a:rPr sz="2700" b="1" spc="-60" dirty="0">
                <a:latin typeface="Arial"/>
                <a:cs typeface="Arial"/>
              </a:rPr>
              <a:t> </a:t>
            </a:r>
            <a:r>
              <a:rPr sz="2700" b="1" spc="-65" dirty="0">
                <a:latin typeface="Arial"/>
                <a:cs typeface="Arial"/>
              </a:rPr>
              <a:t>f</a:t>
            </a:r>
            <a:r>
              <a:rPr sz="2700" b="1" spc="-254" dirty="0">
                <a:latin typeface="Arial"/>
                <a:cs typeface="Arial"/>
              </a:rPr>
              <a:t>u</a:t>
            </a:r>
            <a:r>
              <a:rPr sz="2700" b="1" spc="-30" dirty="0">
                <a:latin typeface="Arial"/>
                <a:cs typeface="Arial"/>
              </a:rPr>
              <a:t>r</a:t>
            </a:r>
            <a:r>
              <a:rPr sz="2700" b="1" spc="-210" dirty="0">
                <a:latin typeface="Arial"/>
                <a:cs typeface="Arial"/>
              </a:rPr>
              <a:t>t</a:t>
            </a:r>
            <a:r>
              <a:rPr sz="2700" b="1" spc="-254" dirty="0">
                <a:latin typeface="Arial"/>
                <a:cs typeface="Arial"/>
              </a:rPr>
              <a:t>he</a:t>
            </a:r>
            <a:r>
              <a:rPr sz="2700" b="1" spc="-260" dirty="0">
                <a:latin typeface="Arial"/>
                <a:cs typeface="Arial"/>
              </a:rPr>
              <a:t>s</a:t>
            </a:r>
            <a:r>
              <a:rPr sz="2700" b="1" spc="-195" dirty="0">
                <a:latin typeface="Arial"/>
                <a:cs typeface="Arial"/>
              </a:rPr>
              <a:t>t</a:t>
            </a:r>
            <a:r>
              <a:rPr sz="2700" b="1" spc="-35" dirty="0">
                <a:latin typeface="Arial"/>
                <a:cs typeface="Arial"/>
              </a:rPr>
              <a:t> </a:t>
            </a:r>
            <a:r>
              <a:rPr sz="2700" b="1" spc="-265" dirty="0">
                <a:latin typeface="Arial"/>
                <a:cs typeface="Arial"/>
              </a:rPr>
              <a:t>s</a:t>
            </a:r>
            <a:r>
              <a:rPr sz="2700" b="1" spc="-300" dirty="0">
                <a:latin typeface="Arial"/>
                <a:cs typeface="Arial"/>
              </a:rPr>
              <a:t>h</a:t>
            </a:r>
            <a:r>
              <a:rPr sz="2700" b="1" spc="-165" dirty="0">
                <a:latin typeface="Arial"/>
                <a:cs typeface="Arial"/>
              </a:rPr>
              <a:t>e</a:t>
            </a:r>
            <a:r>
              <a:rPr sz="2700" b="1" spc="-100" dirty="0">
                <a:latin typeface="Arial"/>
                <a:cs typeface="Arial"/>
              </a:rPr>
              <a:t>l</a:t>
            </a:r>
            <a:r>
              <a:rPr sz="2700" b="1" spc="-55" dirty="0">
                <a:latin typeface="Arial"/>
                <a:cs typeface="Arial"/>
              </a:rPr>
              <a:t>l</a:t>
            </a:r>
            <a:r>
              <a:rPr sz="2700" spc="-155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  <a:p>
            <a:pPr marL="332740" marR="5080" indent="-320040" algn="just">
              <a:lnSpc>
                <a:spcPts val="2930"/>
              </a:lnSpc>
              <a:spcBef>
                <a:spcPts val="670"/>
              </a:spcBef>
              <a:buClr>
                <a:srgbClr val="DD8046"/>
              </a:buClr>
              <a:buSzPct val="59259"/>
              <a:buFont typeface="Wingdings"/>
              <a:buChar char=""/>
              <a:tabLst>
                <a:tab pos="332740" algn="l"/>
              </a:tabLst>
            </a:pPr>
            <a:r>
              <a:rPr sz="2700" spc="-204" dirty="0">
                <a:latin typeface="Microsoft Sans Serif"/>
                <a:cs typeface="Microsoft Sans Serif"/>
              </a:rPr>
              <a:t>Consequently,</a:t>
            </a:r>
            <a:r>
              <a:rPr sz="2700" spc="-200" dirty="0">
                <a:latin typeface="Microsoft Sans Serif"/>
                <a:cs typeface="Microsoft Sans Serif"/>
              </a:rPr>
              <a:t> </a:t>
            </a:r>
            <a:r>
              <a:rPr sz="2700" spc="-150" dirty="0">
                <a:latin typeface="Microsoft Sans Serif"/>
                <a:cs typeface="Microsoft Sans Serif"/>
              </a:rPr>
              <a:t>they</a:t>
            </a:r>
            <a:r>
              <a:rPr sz="2700" spc="-145" dirty="0">
                <a:latin typeface="Microsoft Sans Serif"/>
                <a:cs typeface="Microsoft Sans Serif"/>
              </a:rPr>
              <a:t> </a:t>
            </a:r>
            <a:r>
              <a:rPr sz="2700" spc="-114" dirty="0">
                <a:latin typeface="Microsoft Sans Serif"/>
                <a:cs typeface="Microsoft Sans Serif"/>
              </a:rPr>
              <a:t>indicate</a:t>
            </a:r>
            <a:r>
              <a:rPr sz="2700" spc="-110" dirty="0">
                <a:latin typeface="Microsoft Sans Serif"/>
                <a:cs typeface="Microsoft Sans Serif"/>
              </a:rPr>
              <a:t> </a:t>
            </a:r>
            <a:r>
              <a:rPr sz="2700" b="1" spc="-190" dirty="0">
                <a:latin typeface="Arial"/>
                <a:cs typeface="Arial"/>
              </a:rPr>
              <a:t>comparable</a:t>
            </a:r>
            <a:r>
              <a:rPr sz="2700" b="1" spc="-185" dirty="0">
                <a:latin typeface="Arial"/>
                <a:cs typeface="Arial"/>
              </a:rPr>
              <a:t> </a:t>
            </a:r>
            <a:r>
              <a:rPr sz="2700" b="1" spc="-215" dirty="0">
                <a:latin typeface="Arial"/>
                <a:cs typeface="Arial"/>
              </a:rPr>
              <a:t>chemical </a:t>
            </a:r>
            <a:r>
              <a:rPr sz="2700" b="1" spc="-210" dirty="0">
                <a:latin typeface="Arial"/>
                <a:cs typeface="Arial"/>
              </a:rPr>
              <a:t> </a:t>
            </a:r>
            <a:r>
              <a:rPr sz="2700" b="1" spc="-195" dirty="0">
                <a:latin typeface="Arial"/>
                <a:cs typeface="Arial"/>
              </a:rPr>
              <a:t>properties</a:t>
            </a:r>
            <a:r>
              <a:rPr sz="2700" spc="-195" dirty="0">
                <a:latin typeface="Microsoft Sans Serif"/>
                <a:cs typeface="Microsoft Sans Serif"/>
              </a:rPr>
              <a:t>.</a:t>
            </a:r>
            <a:endParaRPr sz="27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1177" y="4410670"/>
            <a:ext cx="4195623" cy="923330"/>
          </a:xfrm>
        </p:spPr>
        <p:txBody>
          <a:bodyPr/>
          <a:lstStyle/>
          <a:p>
            <a:r>
              <a:rPr lang="en-US" sz="6000" dirty="0" smtClean="0">
                <a:solidFill>
                  <a:srgbClr val="00B050"/>
                </a:solidFill>
              </a:rPr>
              <a:t>Thank You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67608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700" dirty="0"/>
              <a:t>P</a:t>
            </a:r>
            <a:r>
              <a:rPr sz="3600" spc="-250" dirty="0"/>
              <a:t>osition</a:t>
            </a:r>
            <a:r>
              <a:rPr sz="3600" spc="-50" dirty="0"/>
              <a:t> </a:t>
            </a:r>
            <a:r>
              <a:rPr sz="3600" spc="-180" dirty="0"/>
              <a:t>of</a:t>
            </a:r>
            <a:r>
              <a:rPr sz="3600" spc="200" dirty="0"/>
              <a:t> </a:t>
            </a:r>
            <a:r>
              <a:rPr sz="3600" spc="-270" dirty="0"/>
              <a:t>d</a:t>
            </a:r>
            <a:r>
              <a:rPr sz="3600" spc="-75" dirty="0"/>
              <a:t>-</a:t>
            </a:r>
            <a:r>
              <a:rPr sz="3600" spc="-190" dirty="0"/>
              <a:t>bl</a:t>
            </a:r>
            <a:r>
              <a:rPr sz="3600" spc="-254" dirty="0"/>
              <a:t>o</a:t>
            </a:r>
            <a:r>
              <a:rPr sz="3600" spc="-415" dirty="0"/>
              <a:t>ck</a:t>
            </a:r>
            <a:r>
              <a:rPr sz="3600" spc="-60" dirty="0"/>
              <a:t> </a:t>
            </a:r>
            <a:r>
              <a:rPr sz="3600" spc="-180" dirty="0"/>
              <a:t>in</a:t>
            </a:r>
            <a:r>
              <a:rPr sz="3600" spc="-45" dirty="0"/>
              <a:t> </a:t>
            </a:r>
            <a:r>
              <a:rPr sz="3600" spc="-280" dirty="0"/>
              <a:t>p</a:t>
            </a:r>
            <a:r>
              <a:rPr sz="3600" spc="-225" dirty="0"/>
              <a:t>erio</a:t>
            </a:r>
            <a:r>
              <a:rPr sz="3600" spc="-290" dirty="0"/>
              <a:t>d</a:t>
            </a:r>
            <a:r>
              <a:rPr sz="3600" spc="-310" dirty="0"/>
              <a:t>ic</a:t>
            </a:r>
            <a:r>
              <a:rPr sz="3600" spc="-80" dirty="0"/>
              <a:t> </a:t>
            </a:r>
            <a:r>
              <a:rPr sz="3600" spc="-200" dirty="0"/>
              <a:t>table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1802" rIns="0" bIns="0" rtlCol="0">
            <a:spAutoFit/>
          </a:bodyPr>
          <a:lstStyle/>
          <a:p>
            <a:pPr marL="571500" marR="5080" indent="-320040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572135" algn="l"/>
                <a:tab pos="1249045" algn="l"/>
                <a:tab pos="2733675" algn="l"/>
                <a:tab pos="4163695" algn="l"/>
                <a:tab pos="4843780" algn="l"/>
                <a:tab pos="5441315" algn="l"/>
                <a:tab pos="6932295" algn="l"/>
                <a:tab pos="7277100" algn="l"/>
                <a:tab pos="8030209" algn="l"/>
              </a:tabLst>
            </a:pPr>
            <a:r>
              <a:rPr sz="2900" b="0" spc="-345" dirty="0">
                <a:latin typeface="Microsoft Sans Serif"/>
                <a:cs typeface="Microsoft Sans Serif"/>
              </a:rPr>
              <a:t>Th</a:t>
            </a:r>
            <a:r>
              <a:rPr sz="2900" b="0" spc="-325" dirty="0">
                <a:latin typeface="Microsoft Sans Serif"/>
                <a:cs typeface="Microsoft Sans Serif"/>
              </a:rPr>
              <a:t>e</a:t>
            </a:r>
            <a:r>
              <a:rPr sz="2900" b="0" dirty="0">
                <a:latin typeface="Microsoft Sans Serif"/>
                <a:cs typeface="Microsoft Sans Serif"/>
              </a:rPr>
              <a:t>	</a:t>
            </a:r>
            <a:r>
              <a:rPr sz="2900" b="0" spc="-10" dirty="0">
                <a:latin typeface="Microsoft Sans Serif"/>
                <a:cs typeface="Microsoft Sans Serif"/>
              </a:rPr>
              <a:t>t</a:t>
            </a:r>
            <a:r>
              <a:rPr sz="2900" b="0" spc="-40" dirty="0">
                <a:latin typeface="Microsoft Sans Serif"/>
                <a:cs typeface="Microsoft Sans Serif"/>
              </a:rPr>
              <a:t>r</a:t>
            </a:r>
            <a:r>
              <a:rPr sz="2900" b="0" spc="-190" dirty="0">
                <a:latin typeface="Microsoft Sans Serif"/>
                <a:cs typeface="Microsoft Sans Serif"/>
              </a:rPr>
              <a:t>ansi</a:t>
            </a:r>
            <a:r>
              <a:rPr sz="2900" b="0" spc="-130" dirty="0">
                <a:latin typeface="Microsoft Sans Serif"/>
                <a:cs typeface="Microsoft Sans Serif"/>
              </a:rPr>
              <a:t>t</a:t>
            </a:r>
            <a:r>
              <a:rPr sz="2900" b="0" spc="-20" dirty="0">
                <a:latin typeface="Microsoft Sans Serif"/>
                <a:cs typeface="Microsoft Sans Serif"/>
              </a:rPr>
              <a:t>i</a:t>
            </a:r>
            <a:r>
              <a:rPr sz="2900" b="0" spc="-155" dirty="0">
                <a:latin typeface="Microsoft Sans Serif"/>
                <a:cs typeface="Microsoft Sans Serif"/>
              </a:rPr>
              <a:t>o</a:t>
            </a:r>
            <a:r>
              <a:rPr sz="2900" b="0" spc="-340" dirty="0">
                <a:latin typeface="Microsoft Sans Serif"/>
                <a:cs typeface="Microsoft Sans Serif"/>
              </a:rPr>
              <a:t>n</a:t>
            </a:r>
            <a:r>
              <a:rPr sz="2900" b="0" dirty="0">
                <a:latin typeface="Microsoft Sans Serif"/>
                <a:cs typeface="Microsoft Sans Serif"/>
              </a:rPr>
              <a:t>	</a:t>
            </a:r>
            <a:r>
              <a:rPr sz="2900" b="0" spc="-175" dirty="0">
                <a:latin typeface="Microsoft Sans Serif"/>
                <a:cs typeface="Microsoft Sans Serif"/>
              </a:rPr>
              <a:t>e</a:t>
            </a:r>
            <a:r>
              <a:rPr sz="2900" b="0" spc="-20" dirty="0">
                <a:latin typeface="Microsoft Sans Serif"/>
                <a:cs typeface="Microsoft Sans Serif"/>
              </a:rPr>
              <a:t>l</a:t>
            </a:r>
            <a:r>
              <a:rPr sz="2900" b="0" spc="-175" dirty="0">
                <a:latin typeface="Microsoft Sans Serif"/>
                <a:cs typeface="Microsoft Sans Serif"/>
              </a:rPr>
              <a:t>e</a:t>
            </a:r>
            <a:r>
              <a:rPr sz="2900" b="0" spc="-350" dirty="0">
                <a:latin typeface="Microsoft Sans Serif"/>
                <a:cs typeface="Microsoft Sans Serif"/>
              </a:rPr>
              <a:t>me</a:t>
            </a:r>
            <a:r>
              <a:rPr sz="2900" b="0" spc="-290" dirty="0">
                <a:latin typeface="Microsoft Sans Serif"/>
                <a:cs typeface="Microsoft Sans Serif"/>
              </a:rPr>
              <a:t>n</a:t>
            </a:r>
            <a:r>
              <a:rPr sz="2900" b="0" spc="-254" dirty="0">
                <a:latin typeface="Microsoft Sans Serif"/>
                <a:cs typeface="Microsoft Sans Serif"/>
              </a:rPr>
              <a:t>ts</a:t>
            </a:r>
            <a:r>
              <a:rPr sz="2900" b="0" dirty="0">
                <a:latin typeface="Microsoft Sans Serif"/>
                <a:cs typeface="Microsoft Sans Serif"/>
              </a:rPr>
              <a:t>	</a:t>
            </a:r>
            <a:r>
              <a:rPr sz="2900" b="0" spc="-60" dirty="0">
                <a:latin typeface="Microsoft Sans Serif"/>
                <a:cs typeface="Microsoft Sans Serif"/>
              </a:rPr>
              <a:t>are</a:t>
            </a:r>
            <a:r>
              <a:rPr sz="2900" b="0" dirty="0">
                <a:latin typeface="Microsoft Sans Serif"/>
                <a:cs typeface="Microsoft Sans Serif"/>
              </a:rPr>
              <a:t>	</a:t>
            </a:r>
            <a:r>
              <a:rPr sz="2900" spc="-270" dirty="0"/>
              <a:t>set</a:t>
            </a:r>
            <a:r>
              <a:rPr sz="2900" dirty="0"/>
              <a:t>	</a:t>
            </a:r>
            <a:r>
              <a:rPr sz="2900" spc="-210" dirty="0"/>
              <a:t>amo</a:t>
            </a:r>
            <a:r>
              <a:rPr sz="2900" spc="-204" dirty="0"/>
              <a:t>n</a:t>
            </a:r>
            <a:r>
              <a:rPr sz="2900" spc="-320" dirty="0"/>
              <a:t>g</a:t>
            </a:r>
            <a:r>
              <a:rPr sz="2900" spc="-310" dirty="0"/>
              <a:t>s</a:t>
            </a:r>
            <a:r>
              <a:rPr sz="2900" spc="-215" dirty="0"/>
              <a:t>t</a:t>
            </a:r>
            <a:r>
              <a:rPr sz="2900" dirty="0"/>
              <a:t>	</a:t>
            </a:r>
            <a:r>
              <a:rPr sz="2900" spc="-555" dirty="0"/>
              <a:t>S</a:t>
            </a:r>
            <a:r>
              <a:rPr sz="2900" dirty="0"/>
              <a:t>	</a:t>
            </a:r>
            <a:r>
              <a:rPr sz="2900" spc="-180" dirty="0"/>
              <a:t>and</a:t>
            </a:r>
            <a:r>
              <a:rPr sz="2900" dirty="0"/>
              <a:t>	</a:t>
            </a:r>
            <a:r>
              <a:rPr sz="2900" spc="-240" dirty="0"/>
              <a:t>P  </a:t>
            </a:r>
            <a:r>
              <a:rPr sz="2900" spc="-195" dirty="0"/>
              <a:t>b</a:t>
            </a:r>
            <a:r>
              <a:rPr sz="2900" spc="-110" dirty="0"/>
              <a:t>l</a:t>
            </a:r>
            <a:r>
              <a:rPr sz="2900" spc="-300" dirty="0"/>
              <a:t>ock</a:t>
            </a:r>
            <a:r>
              <a:rPr sz="2900" spc="-40" dirty="0"/>
              <a:t> </a:t>
            </a:r>
            <a:r>
              <a:rPr sz="2900" spc="-185" dirty="0"/>
              <a:t>e</a:t>
            </a:r>
            <a:r>
              <a:rPr sz="2900" spc="-105" dirty="0"/>
              <a:t>l</a:t>
            </a:r>
            <a:r>
              <a:rPr sz="2900" spc="-260" dirty="0"/>
              <a:t>ements</a:t>
            </a:r>
            <a:r>
              <a:rPr sz="2900" spc="-15" dirty="0"/>
              <a:t> </a:t>
            </a:r>
            <a:r>
              <a:rPr sz="2900" b="0" spc="-100" dirty="0">
                <a:latin typeface="Microsoft Sans Serif"/>
                <a:cs typeface="Microsoft Sans Serif"/>
              </a:rPr>
              <a:t>i</a:t>
            </a:r>
            <a:r>
              <a:rPr sz="2900" b="0" spc="-260" dirty="0">
                <a:latin typeface="Microsoft Sans Serif"/>
                <a:cs typeface="Microsoft Sans Serif"/>
              </a:rPr>
              <a:t>n</a:t>
            </a:r>
            <a:r>
              <a:rPr sz="2900" b="0" spc="20" dirty="0">
                <a:latin typeface="Microsoft Sans Serif"/>
                <a:cs typeface="Microsoft Sans Serif"/>
              </a:rPr>
              <a:t> </a:t>
            </a:r>
            <a:r>
              <a:rPr sz="2900" b="0" spc="-175" dirty="0">
                <a:latin typeface="Microsoft Sans Serif"/>
                <a:cs typeface="Microsoft Sans Serif"/>
              </a:rPr>
              <a:t>the</a:t>
            </a:r>
            <a:r>
              <a:rPr sz="2900" b="0" spc="40" dirty="0">
                <a:latin typeface="Microsoft Sans Serif"/>
                <a:cs typeface="Microsoft Sans Serif"/>
              </a:rPr>
              <a:t> </a:t>
            </a:r>
            <a:r>
              <a:rPr sz="2900" b="0" spc="-90" dirty="0">
                <a:latin typeface="Microsoft Sans Serif"/>
                <a:cs typeface="Microsoft Sans Serif"/>
              </a:rPr>
              <a:t>p</a:t>
            </a:r>
            <a:r>
              <a:rPr sz="2900" b="0" spc="-75" dirty="0">
                <a:latin typeface="Microsoft Sans Serif"/>
                <a:cs typeface="Microsoft Sans Serif"/>
              </a:rPr>
              <a:t>e</a:t>
            </a:r>
            <a:r>
              <a:rPr sz="2900" b="0" spc="-50" dirty="0">
                <a:latin typeface="Microsoft Sans Serif"/>
                <a:cs typeface="Microsoft Sans Serif"/>
              </a:rPr>
              <a:t>ri</a:t>
            </a:r>
            <a:r>
              <a:rPr sz="2900" b="0" spc="-85" dirty="0">
                <a:latin typeface="Microsoft Sans Serif"/>
                <a:cs typeface="Microsoft Sans Serif"/>
              </a:rPr>
              <a:t>o</a:t>
            </a:r>
            <a:r>
              <a:rPr sz="2900" b="0" spc="-25" dirty="0">
                <a:latin typeface="Microsoft Sans Serif"/>
                <a:cs typeface="Microsoft Sans Serif"/>
              </a:rPr>
              <a:t>d</a:t>
            </a:r>
            <a:r>
              <a:rPr sz="2900" b="0" dirty="0">
                <a:latin typeface="Microsoft Sans Serif"/>
                <a:cs typeface="Microsoft Sans Serif"/>
              </a:rPr>
              <a:t>i</a:t>
            </a:r>
            <a:r>
              <a:rPr sz="2900" b="0" spc="-335" dirty="0">
                <a:latin typeface="Microsoft Sans Serif"/>
                <a:cs typeface="Microsoft Sans Serif"/>
              </a:rPr>
              <a:t>c</a:t>
            </a:r>
            <a:r>
              <a:rPr sz="2900" b="0" spc="-35" dirty="0">
                <a:latin typeface="Microsoft Sans Serif"/>
                <a:cs typeface="Microsoft Sans Serif"/>
              </a:rPr>
              <a:t> </a:t>
            </a:r>
            <a:r>
              <a:rPr sz="2900" b="0" spc="-10" dirty="0">
                <a:latin typeface="Microsoft Sans Serif"/>
                <a:cs typeface="Microsoft Sans Serif"/>
              </a:rPr>
              <a:t>t</a:t>
            </a:r>
            <a:r>
              <a:rPr sz="2900" b="0" spc="-15" dirty="0">
                <a:latin typeface="Microsoft Sans Serif"/>
                <a:cs typeface="Microsoft Sans Serif"/>
              </a:rPr>
              <a:t>a</a:t>
            </a:r>
            <a:r>
              <a:rPr sz="2900" b="0" spc="-25" dirty="0">
                <a:latin typeface="Microsoft Sans Serif"/>
                <a:cs typeface="Microsoft Sans Serif"/>
              </a:rPr>
              <a:t>b</a:t>
            </a:r>
            <a:r>
              <a:rPr sz="2900" b="0" dirty="0">
                <a:latin typeface="Microsoft Sans Serif"/>
                <a:cs typeface="Microsoft Sans Serif"/>
              </a:rPr>
              <a:t>l</a:t>
            </a:r>
            <a:r>
              <a:rPr sz="2900" b="0" spc="-175" dirty="0">
                <a:latin typeface="Microsoft Sans Serif"/>
                <a:cs typeface="Microsoft Sans Serif"/>
              </a:rPr>
              <a:t>e</a:t>
            </a:r>
            <a:r>
              <a:rPr sz="2900" b="0" spc="-170" dirty="0">
                <a:latin typeface="Microsoft Sans Serif"/>
                <a:cs typeface="Microsoft Sans Serif"/>
              </a:rPr>
              <a:t>.</a:t>
            </a:r>
            <a:endParaRPr sz="2900">
              <a:latin typeface="Microsoft Sans Serif"/>
              <a:cs typeface="Microsoft Sans Serif"/>
            </a:endParaRPr>
          </a:p>
          <a:p>
            <a:pPr marL="571500" marR="7620" indent="-320040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572135" algn="l"/>
              </a:tabLst>
            </a:pPr>
            <a:r>
              <a:rPr sz="2900" b="0" spc="-280" dirty="0">
                <a:latin typeface="Microsoft Sans Serif"/>
                <a:cs typeface="Microsoft Sans Serif"/>
              </a:rPr>
              <a:t>They</a:t>
            </a:r>
            <a:r>
              <a:rPr sz="2900" b="0" spc="145" dirty="0">
                <a:latin typeface="Microsoft Sans Serif"/>
                <a:cs typeface="Microsoft Sans Serif"/>
              </a:rPr>
              <a:t> </a:t>
            </a:r>
            <a:r>
              <a:rPr sz="2900" b="0" spc="-110" dirty="0">
                <a:latin typeface="Microsoft Sans Serif"/>
                <a:cs typeface="Microsoft Sans Serif"/>
              </a:rPr>
              <a:t>begin</a:t>
            </a:r>
            <a:r>
              <a:rPr sz="2900" b="0" spc="145" dirty="0">
                <a:latin typeface="Microsoft Sans Serif"/>
                <a:cs typeface="Microsoft Sans Serif"/>
              </a:rPr>
              <a:t> </a:t>
            </a:r>
            <a:r>
              <a:rPr sz="2900" b="0" spc="-135" dirty="0">
                <a:latin typeface="Microsoft Sans Serif"/>
                <a:cs typeface="Microsoft Sans Serif"/>
              </a:rPr>
              <a:t>from</a:t>
            </a:r>
            <a:r>
              <a:rPr sz="2900" b="0" spc="150" dirty="0">
                <a:latin typeface="Microsoft Sans Serif"/>
                <a:cs typeface="Microsoft Sans Serif"/>
              </a:rPr>
              <a:t> </a:t>
            </a:r>
            <a:r>
              <a:rPr sz="2900" b="0" spc="-175" dirty="0">
                <a:latin typeface="Microsoft Sans Serif"/>
                <a:cs typeface="Microsoft Sans Serif"/>
              </a:rPr>
              <a:t>the</a:t>
            </a:r>
            <a:r>
              <a:rPr sz="2900" b="0" spc="125" dirty="0">
                <a:latin typeface="Microsoft Sans Serif"/>
                <a:cs typeface="Microsoft Sans Serif"/>
              </a:rPr>
              <a:t> </a:t>
            </a:r>
            <a:r>
              <a:rPr sz="2900" spc="-185" dirty="0"/>
              <a:t>fourth</a:t>
            </a:r>
            <a:r>
              <a:rPr sz="2900" spc="100" dirty="0"/>
              <a:t> </a:t>
            </a:r>
            <a:r>
              <a:rPr sz="2900" spc="-200" dirty="0"/>
              <a:t>period</a:t>
            </a:r>
            <a:r>
              <a:rPr sz="2900" spc="114" dirty="0"/>
              <a:t> </a:t>
            </a:r>
            <a:r>
              <a:rPr sz="2900" b="0" spc="5" dirty="0">
                <a:latin typeface="Microsoft Sans Serif"/>
                <a:cs typeface="Microsoft Sans Serif"/>
              </a:rPr>
              <a:t>of</a:t>
            </a:r>
            <a:r>
              <a:rPr sz="2900" b="0" spc="229" dirty="0">
                <a:latin typeface="Microsoft Sans Serif"/>
                <a:cs typeface="Microsoft Sans Serif"/>
              </a:rPr>
              <a:t> </a:t>
            </a:r>
            <a:r>
              <a:rPr sz="2900" b="0" spc="-175" dirty="0">
                <a:latin typeface="Microsoft Sans Serif"/>
                <a:cs typeface="Microsoft Sans Serif"/>
              </a:rPr>
              <a:t>the</a:t>
            </a:r>
            <a:r>
              <a:rPr sz="2900" b="0" spc="150" dirty="0">
                <a:latin typeface="Microsoft Sans Serif"/>
                <a:cs typeface="Microsoft Sans Serif"/>
              </a:rPr>
              <a:t> </a:t>
            </a:r>
            <a:r>
              <a:rPr sz="2900" b="0" spc="-135" dirty="0">
                <a:latin typeface="Microsoft Sans Serif"/>
                <a:cs typeface="Microsoft Sans Serif"/>
              </a:rPr>
              <a:t>long</a:t>
            </a:r>
            <a:r>
              <a:rPr sz="2900" b="0" spc="150" dirty="0">
                <a:latin typeface="Microsoft Sans Serif"/>
                <a:cs typeface="Microsoft Sans Serif"/>
              </a:rPr>
              <a:t> </a:t>
            </a:r>
            <a:r>
              <a:rPr sz="2900" b="0" spc="-50" dirty="0">
                <a:latin typeface="Microsoft Sans Serif"/>
                <a:cs typeface="Microsoft Sans Serif"/>
              </a:rPr>
              <a:t>type </a:t>
            </a:r>
            <a:r>
              <a:rPr sz="2900" b="0" spc="-755" dirty="0">
                <a:latin typeface="Microsoft Sans Serif"/>
                <a:cs typeface="Microsoft Sans Serif"/>
              </a:rPr>
              <a:t> </a:t>
            </a:r>
            <a:r>
              <a:rPr sz="2900" b="0" spc="5" dirty="0">
                <a:latin typeface="Microsoft Sans Serif"/>
                <a:cs typeface="Microsoft Sans Serif"/>
              </a:rPr>
              <a:t>of</a:t>
            </a:r>
            <a:r>
              <a:rPr sz="2900" b="0" spc="80" dirty="0">
                <a:latin typeface="Microsoft Sans Serif"/>
                <a:cs typeface="Microsoft Sans Serif"/>
              </a:rPr>
              <a:t> </a:t>
            </a:r>
            <a:r>
              <a:rPr sz="2900" b="0" spc="-90" dirty="0">
                <a:latin typeface="Microsoft Sans Serif"/>
                <a:cs typeface="Microsoft Sans Serif"/>
              </a:rPr>
              <a:t>periodic</a:t>
            </a:r>
            <a:r>
              <a:rPr sz="2900" b="0" spc="-10" dirty="0">
                <a:latin typeface="Microsoft Sans Serif"/>
                <a:cs typeface="Microsoft Sans Serif"/>
              </a:rPr>
              <a:t> </a:t>
            </a:r>
            <a:r>
              <a:rPr sz="2900" b="0" spc="-65" dirty="0">
                <a:latin typeface="Microsoft Sans Serif"/>
                <a:cs typeface="Microsoft Sans Serif"/>
              </a:rPr>
              <a:t>table.</a:t>
            </a:r>
            <a:endParaRPr sz="2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72" y="1447800"/>
            <a:ext cx="80772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45973"/>
            <a:ext cx="405828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470" dirty="0"/>
              <a:t>E</a:t>
            </a:r>
            <a:r>
              <a:rPr sz="3200" spc="-190" dirty="0"/>
              <a:t>l</a:t>
            </a:r>
            <a:r>
              <a:rPr sz="3200" spc="-370" dirty="0"/>
              <a:t>e</a:t>
            </a:r>
            <a:r>
              <a:rPr sz="3200" spc="-365" dirty="0"/>
              <a:t>c</a:t>
            </a:r>
            <a:r>
              <a:rPr sz="3200" spc="-225" dirty="0"/>
              <a:t>t</a:t>
            </a:r>
            <a:r>
              <a:rPr sz="3200" spc="-245" dirty="0"/>
              <a:t>r</a:t>
            </a:r>
            <a:r>
              <a:rPr sz="3200" spc="-260" dirty="0"/>
              <a:t>o</a:t>
            </a:r>
            <a:r>
              <a:rPr sz="3200" spc="-250" dirty="0"/>
              <a:t>n</a:t>
            </a:r>
            <a:r>
              <a:rPr sz="3200" spc="-275" dirty="0"/>
              <a:t>ic</a:t>
            </a:r>
            <a:r>
              <a:rPr sz="3200" spc="-65" dirty="0"/>
              <a:t> </a:t>
            </a:r>
            <a:r>
              <a:rPr sz="3200" spc="-445" dirty="0"/>
              <a:t>C</a:t>
            </a:r>
            <a:r>
              <a:rPr sz="3200" spc="-260" dirty="0"/>
              <a:t>o</a:t>
            </a:r>
            <a:r>
              <a:rPr sz="3200" spc="-250" dirty="0"/>
              <a:t>n</a:t>
            </a:r>
            <a:r>
              <a:rPr sz="3200" spc="-70" dirty="0"/>
              <a:t>f</a:t>
            </a:r>
            <a:r>
              <a:rPr sz="3200" spc="-45" dirty="0"/>
              <a:t>i</a:t>
            </a:r>
            <a:r>
              <a:rPr sz="3200" spc="-280" dirty="0"/>
              <a:t>g</a:t>
            </a:r>
            <a:r>
              <a:rPr sz="3200" spc="-310" dirty="0"/>
              <a:t>u</a:t>
            </a:r>
            <a:r>
              <a:rPr sz="3200" spc="-165" dirty="0"/>
              <a:t>r</a:t>
            </a:r>
            <a:r>
              <a:rPr sz="3200" spc="-35" dirty="0"/>
              <a:t>a</a:t>
            </a:r>
            <a:r>
              <a:rPr sz="3200" spc="-165" dirty="0"/>
              <a:t>t</a:t>
            </a:r>
            <a:r>
              <a:rPr sz="3200" spc="-120" dirty="0"/>
              <a:t>i</a:t>
            </a:r>
            <a:r>
              <a:rPr sz="3200" spc="-260" dirty="0"/>
              <a:t>on</a:t>
            </a:r>
            <a:endParaRPr sz="32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571500" indent="-320040">
              <a:lnSpc>
                <a:spcPct val="100000"/>
              </a:lnSpc>
              <a:spcBef>
                <a:spcPts val="53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</a:tabLst>
            </a:pPr>
            <a:r>
              <a:rPr b="0" spc="-280" dirty="0">
                <a:latin typeface="Microsoft Sans Serif"/>
                <a:cs typeface="Microsoft Sans Serif"/>
              </a:rPr>
              <a:t>The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spc="-145" dirty="0"/>
              <a:t>external</a:t>
            </a:r>
            <a:r>
              <a:rPr spc="-10" dirty="0"/>
              <a:t> </a:t>
            </a:r>
            <a:r>
              <a:rPr spc="-195" dirty="0"/>
              <a:t>electronic</a:t>
            </a:r>
            <a:r>
              <a:rPr dirty="0"/>
              <a:t> </a:t>
            </a:r>
            <a:r>
              <a:rPr spc="-160" dirty="0"/>
              <a:t>configuration</a:t>
            </a:r>
            <a:r>
              <a:rPr spc="-10" dirty="0"/>
              <a:t> </a:t>
            </a:r>
            <a:r>
              <a:rPr spc="-185" dirty="0"/>
              <a:t>stays</a:t>
            </a:r>
            <a:r>
              <a:rPr spc="-35" dirty="0"/>
              <a:t> </a:t>
            </a:r>
            <a:r>
              <a:rPr spc="-210" dirty="0"/>
              <a:t>consistent</a:t>
            </a:r>
            <a:r>
              <a:rPr b="0" spc="-210" dirty="0">
                <a:latin typeface="Microsoft Sans Serif"/>
                <a:cs typeface="Microsoft Sans Serif"/>
              </a:rPr>
              <a:t>.</a:t>
            </a:r>
          </a:p>
          <a:p>
            <a:pPr marL="571500" marR="5715" indent="-320040">
              <a:lnSpc>
                <a:spcPts val="2590"/>
              </a:lnSpc>
              <a:spcBef>
                <a:spcPts val="76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</a:tabLst>
            </a:pPr>
            <a:r>
              <a:rPr b="0" spc="-270" dirty="0">
                <a:latin typeface="Microsoft Sans Serif"/>
                <a:cs typeface="Microsoft Sans Serif"/>
              </a:rPr>
              <a:t>Be</a:t>
            </a:r>
            <a:r>
              <a:rPr b="0" spc="-260" dirty="0">
                <a:latin typeface="Microsoft Sans Serif"/>
                <a:cs typeface="Microsoft Sans Serif"/>
              </a:rPr>
              <a:t> </a:t>
            </a:r>
            <a:r>
              <a:rPr b="0" spc="-85" dirty="0">
                <a:latin typeface="Microsoft Sans Serif"/>
                <a:cs typeface="Microsoft Sans Serif"/>
              </a:rPr>
              <a:t>that</a:t>
            </a:r>
            <a:r>
              <a:rPr b="0" spc="100" dirty="0">
                <a:latin typeface="Microsoft Sans Serif"/>
                <a:cs typeface="Microsoft Sans Serif"/>
              </a:rPr>
              <a:t> </a:t>
            </a:r>
            <a:r>
              <a:rPr b="0" spc="-210" dirty="0">
                <a:latin typeface="Microsoft Sans Serif"/>
                <a:cs typeface="Microsoft Sans Serif"/>
              </a:rPr>
              <a:t>as</a:t>
            </a:r>
            <a:r>
              <a:rPr b="0" spc="100" dirty="0">
                <a:latin typeface="Microsoft Sans Serif"/>
                <a:cs typeface="Microsoft Sans Serif"/>
              </a:rPr>
              <a:t> </a:t>
            </a:r>
            <a:r>
              <a:rPr b="0" spc="-20" dirty="0">
                <a:latin typeface="Microsoft Sans Serif"/>
                <a:cs typeface="Microsoft Sans Serif"/>
              </a:rPr>
              <a:t>it</a:t>
            </a:r>
            <a:r>
              <a:rPr b="0" spc="80" dirty="0">
                <a:latin typeface="Microsoft Sans Serif"/>
                <a:cs typeface="Microsoft Sans Serif"/>
              </a:rPr>
              <a:t> </a:t>
            </a:r>
            <a:r>
              <a:rPr b="0" spc="-195" dirty="0">
                <a:latin typeface="Microsoft Sans Serif"/>
                <a:cs typeface="Microsoft Sans Serif"/>
              </a:rPr>
              <a:t>may,</a:t>
            </a:r>
            <a:r>
              <a:rPr b="0" spc="110" dirty="0">
                <a:latin typeface="Microsoft Sans Serif"/>
                <a:cs typeface="Microsoft Sans Serif"/>
              </a:rPr>
              <a:t> </a:t>
            </a:r>
            <a:r>
              <a:rPr b="0" spc="-150" dirty="0">
                <a:latin typeface="Microsoft Sans Serif"/>
                <a:cs typeface="Microsoft Sans Serif"/>
              </a:rPr>
              <a:t>an</a:t>
            </a:r>
            <a:r>
              <a:rPr b="0" spc="85" dirty="0">
                <a:latin typeface="Microsoft Sans Serif"/>
                <a:cs typeface="Microsoft Sans Serif"/>
              </a:rPr>
              <a:t> </a:t>
            </a:r>
            <a:r>
              <a:rPr b="0" spc="-140" dirty="0">
                <a:latin typeface="Microsoft Sans Serif"/>
                <a:cs typeface="Microsoft Sans Serif"/>
              </a:rPr>
              <a:t>electron</a:t>
            </a:r>
            <a:r>
              <a:rPr b="0" spc="110" dirty="0">
                <a:latin typeface="Microsoft Sans Serif"/>
                <a:cs typeface="Microsoft Sans Serif"/>
              </a:rPr>
              <a:t> </a:t>
            </a:r>
            <a:r>
              <a:rPr b="0" spc="-215" dirty="0">
                <a:latin typeface="Microsoft Sans Serif"/>
                <a:cs typeface="Microsoft Sans Serif"/>
              </a:rPr>
              <a:t>is</a:t>
            </a:r>
            <a:r>
              <a:rPr b="0" spc="100" dirty="0">
                <a:latin typeface="Microsoft Sans Serif"/>
                <a:cs typeface="Microsoft Sans Serif"/>
              </a:rPr>
              <a:t> </a:t>
            </a:r>
            <a:r>
              <a:rPr b="0" spc="-40" dirty="0">
                <a:latin typeface="Microsoft Sans Serif"/>
                <a:cs typeface="Microsoft Sans Serif"/>
              </a:rPr>
              <a:t>added</a:t>
            </a:r>
            <a:r>
              <a:rPr b="0" spc="95" dirty="0">
                <a:latin typeface="Microsoft Sans Serif"/>
                <a:cs typeface="Microsoft Sans Serif"/>
              </a:rPr>
              <a:t> </a:t>
            </a:r>
            <a:r>
              <a:rPr b="0" spc="-80" dirty="0">
                <a:latin typeface="Microsoft Sans Serif"/>
                <a:cs typeface="Microsoft Sans Serif"/>
              </a:rPr>
              <a:t>to</a:t>
            </a:r>
            <a:r>
              <a:rPr b="0" spc="105" dirty="0">
                <a:latin typeface="Microsoft Sans Serif"/>
                <a:cs typeface="Microsoft Sans Serif"/>
              </a:rPr>
              <a:t> </a:t>
            </a:r>
            <a:r>
              <a:rPr b="0" spc="-145" dirty="0">
                <a:latin typeface="Microsoft Sans Serif"/>
                <a:cs typeface="Microsoft Sans Serif"/>
              </a:rPr>
              <a:t>the</a:t>
            </a:r>
            <a:r>
              <a:rPr b="0" spc="85" dirty="0">
                <a:latin typeface="Microsoft Sans Serif"/>
                <a:cs typeface="Microsoft Sans Serif"/>
              </a:rPr>
              <a:t> </a:t>
            </a:r>
            <a:r>
              <a:rPr b="0" spc="-125" dirty="0">
                <a:latin typeface="Microsoft Sans Serif"/>
                <a:cs typeface="Microsoft Sans Serif"/>
              </a:rPr>
              <a:t>penultimate</a:t>
            </a:r>
            <a:r>
              <a:rPr b="0" spc="105" dirty="0">
                <a:latin typeface="Microsoft Sans Serif"/>
                <a:cs typeface="Microsoft Sans Serif"/>
              </a:rPr>
              <a:t> </a:t>
            </a:r>
            <a:r>
              <a:rPr b="0" spc="-175" dirty="0">
                <a:latin typeface="Microsoft Sans Serif"/>
                <a:cs typeface="Microsoft Sans Serif"/>
              </a:rPr>
              <a:t>shell </a:t>
            </a:r>
            <a:r>
              <a:rPr b="0" spc="-625" dirty="0">
                <a:latin typeface="Microsoft Sans Serif"/>
                <a:cs typeface="Microsoft Sans Serif"/>
              </a:rPr>
              <a:t> </a:t>
            </a:r>
            <a:r>
              <a:rPr b="0" spc="-20" dirty="0">
                <a:latin typeface="Microsoft Sans Serif"/>
                <a:cs typeface="Microsoft Sans Serif"/>
              </a:rPr>
              <a:t>till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b="0" spc="-145" dirty="0">
                <a:latin typeface="Microsoft Sans Serif"/>
                <a:cs typeface="Microsoft Sans Serif"/>
              </a:rPr>
              <a:t>the</a:t>
            </a:r>
            <a:r>
              <a:rPr b="0" spc="35" dirty="0">
                <a:latin typeface="Microsoft Sans Serif"/>
                <a:cs typeface="Microsoft Sans Serif"/>
              </a:rPr>
              <a:t> </a:t>
            </a:r>
            <a:r>
              <a:rPr b="0" spc="-160" dirty="0">
                <a:latin typeface="Microsoft Sans Serif"/>
                <a:cs typeface="Microsoft Sans Serif"/>
              </a:rPr>
              <a:t>d-subshell</a:t>
            </a:r>
            <a:r>
              <a:rPr b="0" spc="30" dirty="0">
                <a:latin typeface="Microsoft Sans Serif"/>
                <a:cs typeface="Microsoft Sans Serif"/>
              </a:rPr>
              <a:t> </a:t>
            </a:r>
            <a:r>
              <a:rPr b="0" spc="-175" dirty="0">
                <a:latin typeface="Microsoft Sans Serif"/>
                <a:cs typeface="Microsoft Sans Serif"/>
              </a:rPr>
              <a:t>achieves</a:t>
            </a:r>
            <a:r>
              <a:rPr b="0" spc="30" dirty="0">
                <a:latin typeface="Microsoft Sans Serif"/>
                <a:cs typeface="Microsoft Sans Serif"/>
              </a:rPr>
              <a:t> </a:t>
            </a:r>
            <a:r>
              <a:rPr b="0" spc="-150" dirty="0">
                <a:latin typeface="Microsoft Sans Serif"/>
                <a:cs typeface="Microsoft Sans Serif"/>
              </a:rPr>
              <a:t>its</a:t>
            </a:r>
            <a:r>
              <a:rPr b="0" spc="20" dirty="0">
                <a:latin typeface="Microsoft Sans Serif"/>
                <a:cs typeface="Microsoft Sans Serif"/>
              </a:rPr>
              <a:t> </a:t>
            </a:r>
            <a:r>
              <a:rPr b="0" spc="-50" dirty="0">
                <a:latin typeface="Microsoft Sans Serif"/>
                <a:cs typeface="Microsoft Sans Serif"/>
              </a:rPr>
              <a:t>full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b="0" spc="-105" dirty="0">
                <a:latin typeface="Microsoft Sans Serif"/>
                <a:cs typeface="Microsoft Sans Serif"/>
              </a:rPr>
              <a:t>limit.</a:t>
            </a:r>
          </a:p>
          <a:p>
            <a:pPr marL="571500" marR="5080" indent="-320040">
              <a:lnSpc>
                <a:spcPts val="2590"/>
              </a:lnSpc>
              <a:spcBef>
                <a:spcPts val="70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  <a:tab pos="1403985" algn="l"/>
                <a:tab pos="1983739" algn="l"/>
                <a:tab pos="2764155" algn="l"/>
                <a:tab pos="3599815" algn="l"/>
                <a:tab pos="4020185" algn="l"/>
                <a:tab pos="5224780" algn="l"/>
                <a:tab pos="6224905" algn="l"/>
                <a:tab pos="6968490" algn="l"/>
                <a:tab pos="7496175" algn="l"/>
                <a:tab pos="8057515" algn="l"/>
              </a:tabLst>
            </a:pPr>
            <a:r>
              <a:rPr b="0" spc="-370" dirty="0">
                <a:latin typeface="Microsoft Sans Serif"/>
                <a:cs typeface="Microsoft Sans Serif"/>
              </a:rPr>
              <a:t>T</a:t>
            </a:r>
            <a:r>
              <a:rPr b="0" spc="-330" dirty="0">
                <a:latin typeface="Microsoft Sans Serif"/>
                <a:cs typeface="Microsoft Sans Serif"/>
              </a:rPr>
              <a:t>h</a:t>
            </a:r>
            <a:r>
              <a:rPr b="0" spc="-90" dirty="0">
                <a:latin typeface="Microsoft Sans Serif"/>
                <a:cs typeface="Microsoft Sans Serif"/>
              </a:rPr>
              <a:t>ere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0" dirty="0">
                <a:latin typeface="Microsoft Sans Serif"/>
                <a:cs typeface="Microsoft Sans Serif"/>
              </a:rPr>
              <a:t>a</a:t>
            </a:r>
            <a:r>
              <a:rPr b="0" spc="-20" dirty="0">
                <a:latin typeface="Microsoft Sans Serif"/>
                <a:cs typeface="Microsoft Sans Serif"/>
              </a:rPr>
              <a:t>r</a:t>
            </a:r>
            <a:r>
              <a:rPr b="0" spc="-135" dirty="0">
                <a:latin typeface="Microsoft Sans Serif"/>
                <a:cs typeface="Microsoft Sans Serif"/>
              </a:rPr>
              <a:t>e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14" dirty="0">
                <a:latin typeface="Microsoft Sans Serif"/>
                <a:cs typeface="Microsoft Sans Serif"/>
              </a:rPr>
              <a:t>three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204" dirty="0">
                <a:latin typeface="Microsoft Sans Serif"/>
                <a:cs typeface="Microsoft Sans Serif"/>
              </a:rPr>
              <a:t>se</a:t>
            </a:r>
            <a:r>
              <a:rPr b="0" spc="-145" dirty="0">
                <a:latin typeface="Microsoft Sans Serif"/>
                <a:cs typeface="Microsoft Sans Serif"/>
              </a:rPr>
              <a:t>r</a:t>
            </a:r>
            <a:r>
              <a:rPr b="0" spc="-175" dirty="0">
                <a:latin typeface="Microsoft Sans Serif"/>
                <a:cs typeface="Microsoft Sans Serif"/>
              </a:rPr>
              <a:t>ie</a:t>
            </a:r>
            <a:r>
              <a:rPr b="0" spc="-220" dirty="0">
                <a:latin typeface="Microsoft Sans Serif"/>
                <a:cs typeface="Microsoft Sans Serif"/>
              </a:rPr>
              <a:t>s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5" dirty="0">
                <a:latin typeface="Microsoft Sans Serif"/>
                <a:cs typeface="Microsoft Sans Serif"/>
              </a:rPr>
              <a:t>of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45" dirty="0">
                <a:latin typeface="Microsoft Sans Serif"/>
                <a:cs typeface="Microsoft Sans Serif"/>
              </a:rPr>
              <a:t>ele</a:t>
            </a:r>
            <a:r>
              <a:rPr b="0" spc="-260" dirty="0">
                <a:latin typeface="Microsoft Sans Serif"/>
                <a:cs typeface="Microsoft Sans Serif"/>
              </a:rPr>
              <a:t>m</a:t>
            </a:r>
            <a:r>
              <a:rPr b="0" spc="-210" dirty="0">
                <a:latin typeface="Microsoft Sans Serif"/>
                <a:cs typeface="Microsoft Sans Serif"/>
              </a:rPr>
              <a:t>ents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40" dirty="0">
                <a:latin typeface="Microsoft Sans Serif"/>
                <a:cs typeface="Microsoft Sans Serif"/>
              </a:rPr>
              <a:t>rely</a:t>
            </a:r>
            <a:r>
              <a:rPr b="0" spc="-20" dirty="0">
                <a:latin typeface="Microsoft Sans Serif"/>
                <a:cs typeface="Microsoft Sans Serif"/>
              </a:rPr>
              <a:t>i</a:t>
            </a:r>
            <a:r>
              <a:rPr b="0" spc="-150" dirty="0">
                <a:latin typeface="Microsoft Sans Serif"/>
                <a:cs typeface="Microsoft Sans Serif"/>
              </a:rPr>
              <a:t>ng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45" dirty="0">
                <a:latin typeface="Microsoft Sans Serif"/>
                <a:cs typeface="Microsoft Sans Serif"/>
              </a:rPr>
              <a:t>up</a:t>
            </a:r>
            <a:r>
              <a:rPr b="0" spc="-170" dirty="0">
                <a:latin typeface="Microsoft Sans Serif"/>
                <a:cs typeface="Microsoft Sans Serif"/>
              </a:rPr>
              <a:t>o</a:t>
            </a:r>
            <a:r>
              <a:rPr b="0" spc="-285" dirty="0">
                <a:latin typeface="Microsoft Sans Serif"/>
                <a:cs typeface="Microsoft Sans Serif"/>
              </a:rPr>
              <a:t>n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45" dirty="0">
                <a:latin typeface="Microsoft Sans Serif"/>
                <a:cs typeface="Microsoft Sans Serif"/>
              </a:rPr>
              <a:t>the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285" dirty="0">
                <a:latin typeface="Microsoft Sans Serif"/>
                <a:cs typeface="Microsoft Sans Serif"/>
              </a:rPr>
              <a:t>n</a:t>
            </a:r>
            <a:r>
              <a:rPr b="0" spc="-10" dirty="0">
                <a:latin typeface="Microsoft Sans Serif"/>
                <a:cs typeface="Microsoft Sans Serif"/>
              </a:rPr>
              <a:t>-</a:t>
            </a:r>
            <a:r>
              <a:rPr b="0" spc="-15" dirty="0">
                <a:latin typeface="Microsoft Sans Serif"/>
                <a:cs typeface="Microsoft Sans Serif"/>
              </a:rPr>
              <a:t>1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0" dirty="0">
                <a:latin typeface="Microsoft Sans Serif"/>
                <a:cs typeface="Microsoft Sans Serif"/>
              </a:rPr>
              <a:t>d  </a:t>
            </a:r>
            <a:r>
              <a:rPr b="0" spc="-85" dirty="0">
                <a:latin typeface="Microsoft Sans Serif"/>
                <a:cs typeface="Microsoft Sans Serif"/>
              </a:rPr>
              <a:t>o</a:t>
            </a:r>
            <a:r>
              <a:rPr b="0" spc="-60" dirty="0">
                <a:latin typeface="Microsoft Sans Serif"/>
                <a:cs typeface="Microsoft Sans Serif"/>
              </a:rPr>
              <a:t>r</a:t>
            </a:r>
            <a:r>
              <a:rPr b="0" spc="-20" dirty="0">
                <a:latin typeface="Microsoft Sans Serif"/>
                <a:cs typeface="Microsoft Sans Serif"/>
              </a:rPr>
              <a:t>bi</a:t>
            </a:r>
            <a:r>
              <a:rPr b="0" spc="-25" dirty="0">
                <a:latin typeface="Microsoft Sans Serif"/>
                <a:cs typeface="Microsoft Sans Serif"/>
              </a:rPr>
              <a:t>t</a:t>
            </a:r>
            <a:r>
              <a:rPr b="0" spc="-15" dirty="0">
                <a:latin typeface="Microsoft Sans Serif"/>
                <a:cs typeface="Microsoft Sans Serif"/>
              </a:rPr>
              <a:t>al</a:t>
            </a:r>
            <a:r>
              <a:rPr b="0" spc="30" dirty="0">
                <a:latin typeface="Microsoft Sans Serif"/>
                <a:cs typeface="Microsoft Sans Serif"/>
              </a:rPr>
              <a:t> </a:t>
            </a:r>
            <a:r>
              <a:rPr b="0" spc="-85" dirty="0">
                <a:latin typeface="Microsoft Sans Serif"/>
                <a:cs typeface="Microsoft Sans Serif"/>
              </a:rPr>
              <a:t>that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spc="-215" dirty="0">
                <a:latin typeface="Microsoft Sans Serif"/>
                <a:cs typeface="Microsoft Sans Serif"/>
              </a:rPr>
              <a:t>is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spc="-75" dirty="0">
                <a:latin typeface="Microsoft Sans Serif"/>
                <a:cs typeface="Microsoft Sans Serif"/>
              </a:rPr>
              <a:t>b</a:t>
            </a:r>
            <a:r>
              <a:rPr b="0" spc="-85" dirty="0">
                <a:latin typeface="Microsoft Sans Serif"/>
                <a:cs typeface="Microsoft Sans Serif"/>
              </a:rPr>
              <a:t>e</a:t>
            </a:r>
            <a:r>
              <a:rPr b="0" spc="-100" dirty="0">
                <a:latin typeface="Microsoft Sans Serif"/>
                <a:cs typeface="Microsoft Sans Serif"/>
              </a:rPr>
              <a:t>in</a:t>
            </a:r>
            <a:r>
              <a:rPr b="0" spc="-130" dirty="0">
                <a:latin typeface="Microsoft Sans Serif"/>
                <a:cs typeface="Microsoft Sans Serif"/>
              </a:rPr>
              <a:t>g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b="0" spc="120" dirty="0">
                <a:latin typeface="Microsoft Sans Serif"/>
                <a:cs typeface="Microsoft Sans Serif"/>
              </a:rPr>
              <a:t>f</a:t>
            </a:r>
            <a:r>
              <a:rPr b="0" spc="-45" dirty="0">
                <a:latin typeface="Microsoft Sans Serif"/>
                <a:cs typeface="Microsoft Sans Serif"/>
              </a:rPr>
              <a:t>ille</a:t>
            </a:r>
            <a:r>
              <a:rPr b="0" spc="-65" dirty="0">
                <a:latin typeface="Microsoft Sans Serif"/>
                <a:cs typeface="Microsoft Sans Serif"/>
              </a:rPr>
              <a:t>d</a:t>
            </a:r>
            <a:r>
              <a:rPr b="0" spc="-145" dirty="0">
                <a:latin typeface="Microsoft Sans Serif"/>
                <a:cs typeface="Microsoft Sans Serif"/>
              </a:rPr>
              <a:t>.</a:t>
            </a:r>
          </a:p>
          <a:p>
            <a:pPr marL="571500" marR="6985" indent="-320040">
              <a:lnSpc>
                <a:spcPts val="2590"/>
              </a:lnSpc>
              <a:spcBef>
                <a:spcPts val="7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  <a:tab pos="1166495" algn="l"/>
                <a:tab pos="2245995" algn="l"/>
                <a:tab pos="2840355" algn="l"/>
                <a:tab pos="4349750" algn="l"/>
                <a:tab pos="5776595" algn="l"/>
                <a:tab pos="6212840" algn="l"/>
                <a:tab pos="6919595" algn="l"/>
              </a:tabLst>
            </a:pPr>
            <a:r>
              <a:rPr b="0" spc="-280" dirty="0">
                <a:latin typeface="Microsoft Sans Serif"/>
                <a:cs typeface="Microsoft Sans Serif"/>
              </a:rPr>
              <a:t>The	</a:t>
            </a:r>
            <a:r>
              <a:rPr b="0" spc="-45" dirty="0">
                <a:latin typeface="Microsoft Sans Serif"/>
                <a:cs typeface="Microsoft Sans Serif"/>
              </a:rPr>
              <a:t>or</a:t>
            </a:r>
            <a:r>
              <a:rPr b="0" spc="-75" dirty="0">
                <a:latin typeface="Microsoft Sans Serif"/>
                <a:cs typeface="Microsoft Sans Serif"/>
              </a:rPr>
              <a:t>b</a:t>
            </a:r>
            <a:r>
              <a:rPr b="0" spc="-90" dirty="0">
                <a:latin typeface="Microsoft Sans Serif"/>
                <a:cs typeface="Microsoft Sans Serif"/>
              </a:rPr>
              <a:t>ital</a:t>
            </a:r>
            <a:r>
              <a:rPr b="0" spc="-135" dirty="0">
                <a:latin typeface="Microsoft Sans Serif"/>
                <a:cs typeface="Microsoft Sans Serif"/>
              </a:rPr>
              <a:t>s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0" dirty="0">
                <a:latin typeface="Microsoft Sans Serif"/>
                <a:cs typeface="Microsoft Sans Serif"/>
              </a:rPr>
              <a:t>a</a:t>
            </a:r>
            <a:r>
              <a:rPr b="0" spc="-20" dirty="0">
                <a:latin typeface="Microsoft Sans Serif"/>
                <a:cs typeface="Microsoft Sans Serif"/>
              </a:rPr>
              <a:t>r</a:t>
            </a:r>
            <a:r>
              <a:rPr b="0" spc="-135" dirty="0">
                <a:latin typeface="Microsoft Sans Serif"/>
                <a:cs typeface="Microsoft Sans Serif"/>
              </a:rPr>
              <a:t>e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35" dirty="0">
                <a:latin typeface="Microsoft Sans Serif"/>
                <a:cs typeface="Microsoft Sans Serif"/>
              </a:rPr>
              <a:t>di</a:t>
            </a:r>
            <a:r>
              <a:rPr b="0" spc="-180" dirty="0">
                <a:latin typeface="Microsoft Sans Serif"/>
                <a:cs typeface="Microsoft Sans Serif"/>
              </a:rPr>
              <a:t>s</a:t>
            </a:r>
            <a:r>
              <a:rPr b="0" spc="-15" dirty="0">
                <a:latin typeface="Microsoft Sans Serif"/>
                <a:cs typeface="Microsoft Sans Serif"/>
              </a:rPr>
              <a:t>p</a:t>
            </a:r>
            <a:r>
              <a:rPr b="0" spc="-25" dirty="0">
                <a:latin typeface="Microsoft Sans Serif"/>
                <a:cs typeface="Microsoft Sans Serif"/>
              </a:rPr>
              <a:t>a</a:t>
            </a:r>
            <a:r>
              <a:rPr b="0" spc="-105" dirty="0">
                <a:latin typeface="Microsoft Sans Serif"/>
                <a:cs typeface="Microsoft Sans Serif"/>
              </a:rPr>
              <a:t>t</a:t>
            </a:r>
            <a:r>
              <a:rPr b="0" spc="-114" dirty="0">
                <a:latin typeface="Microsoft Sans Serif"/>
                <a:cs typeface="Microsoft Sans Serif"/>
              </a:rPr>
              <a:t>c</a:t>
            </a:r>
            <a:r>
              <a:rPr b="0" spc="-145" dirty="0">
                <a:latin typeface="Microsoft Sans Serif"/>
                <a:cs typeface="Microsoft Sans Serif"/>
              </a:rPr>
              <a:t>hed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40" dirty="0">
                <a:latin typeface="Microsoft Sans Serif"/>
                <a:cs typeface="Microsoft Sans Serif"/>
              </a:rPr>
              <a:t>alto</a:t>
            </a:r>
            <a:r>
              <a:rPr b="0" spc="-95" dirty="0">
                <a:latin typeface="Microsoft Sans Serif"/>
                <a:cs typeface="Microsoft Sans Serif"/>
              </a:rPr>
              <a:t>g</a:t>
            </a:r>
            <a:r>
              <a:rPr b="0" spc="-135" dirty="0">
                <a:latin typeface="Microsoft Sans Serif"/>
                <a:cs typeface="Microsoft Sans Serif"/>
              </a:rPr>
              <a:t>et</a:t>
            </a:r>
            <a:r>
              <a:rPr b="0" spc="-170" dirty="0">
                <a:latin typeface="Microsoft Sans Serif"/>
                <a:cs typeface="Microsoft Sans Serif"/>
              </a:rPr>
              <a:t>h</a:t>
            </a:r>
            <a:r>
              <a:rPr b="0" spc="-70" dirty="0">
                <a:latin typeface="Microsoft Sans Serif"/>
                <a:cs typeface="Microsoft Sans Serif"/>
              </a:rPr>
              <a:t>er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5" dirty="0">
                <a:latin typeface="Microsoft Sans Serif"/>
                <a:cs typeface="Microsoft Sans Serif"/>
              </a:rPr>
              <a:t>of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b="0" spc="-135" dirty="0">
                <a:latin typeface="Microsoft Sans Serif"/>
                <a:cs typeface="Microsoft Sans Serif"/>
              </a:rPr>
              <a:t>the</a:t>
            </a:r>
            <a:r>
              <a:rPr b="0" spc="-85" dirty="0">
                <a:latin typeface="Microsoft Sans Serif"/>
                <a:cs typeface="Microsoft Sans Serif"/>
              </a:rPr>
              <a:t>i</a:t>
            </a:r>
            <a:r>
              <a:rPr b="0" dirty="0">
                <a:latin typeface="Microsoft Sans Serif"/>
                <a:cs typeface="Microsoft Sans Serif"/>
              </a:rPr>
              <a:t>r	</a:t>
            </a:r>
            <a:r>
              <a:rPr b="0" spc="-204" dirty="0">
                <a:latin typeface="Microsoft Sans Serif"/>
                <a:cs typeface="Microsoft Sans Serif"/>
              </a:rPr>
              <a:t>e</a:t>
            </a:r>
            <a:r>
              <a:rPr b="0" spc="-90" dirty="0">
                <a:latin typeface="Microsoft Sans Serif"/>
                <a:cs typeface="Microsoft Sans Serif"/>
              </a:rPr>
              <a:t>xpandi</a:t>
            </a:r>
            <a:r>
              <a:rPr b="0" spc="-95" dirty="0">
                <a:latin typeface="Microsoft Sans Serif"/>
                <a:cs typeface="Microsoft Sans Serif"/>
              </a:rPr>
              <a:t>n</a:t>
            </a:r>
            <a:r>
              <a:rPr b="0" spc="-10" dirty="0">
                <a:latin typeface="Microsoft Sans Serif"/>
                <a:cs typeface="Microsoft Sans Serif"/>
              </a:rPr>
              <a:t>g  </a:t>
            </a:r>
            <a:r>
              <a:rPr b="0" spc="-105" dirty="0">
                <a:latin typeface="Microsoft Sans Serif"/>
                <a:cs typeface="Microsoft Sans Serif"/>
              </a:rPr>
              <a:t>energy</a:t>
            </a:r>
            <a:r>
              <a:rPr b="0" spc="35" dirty="0">
                <a:latin typeface="Microsoft Sans Serif"/>
                <a:cs typeface="Microsoft Sans Serif"/>
              </a:rPr>
              <a:t> </a:t>
            </a:r>
            <a:r>
              <a:rPr b="0" spc="-114" dirty="0">
                <a:latin typeface="Microsoft Sans Serif"/>
                <a:cs typeface="Microsoft Sans Serif"/>
              </a:rPr>
              <a:t>i.e.</a:t>
            </a:r>
            <a:r>
              <a:rPr b="0" spc="10" dirty="0">
                <a:latin typeface="Microsoft Sans Serif"/>
                <a:cs typeface="Microsoft Sans Serif"/>
              </a:rPr>
              <a:t> </a:t>
            </a:r>
            <a:r>
              <a:rPr b="0" spc="-155" dirty="0">
                <a:latin typeface="Microsoft Sans Serif"/>
                <a:cs typeface="Microsoft Sans Serif"/>
              </a:rPr>
              <a:t>an</a:t>
            </a:r>
            <a:r>
              <a:rPr b="0" spc="35" dirty="0">
                <a:latin typeface="Microsoft Sans Serif"/>
                <a:cs typeface="Microsoft Sans Serif"/>
              </a:rPr>
              <a:t> </a:t>
            </a:r>
            <a:r>
              <a:rPr b="0" spc="-35" dirty="0">
                <a:latin typeface="Microsoft Sans Serif"/>
                <a:cs typeface="Microsoft Sans Serif"/>
              </a:rPr>
              <a:t>orbital</a:t>
            </a:r>
            <a:r>
              <a:rPr b="0" spc="30" dirty="0">
                <a:latin typeface="Microsoft Sans Serif"/>
                <a:cs typeface="Microsoft Sans Serif"/>
              </a:rPr>
              <a:t> </a:t>
            </a:r>
            <a:r>
              <a:rPr b="0" spc="-5" dirty="0">
                <a:latin typeface="Microsoft Sans Serif"/>
                <a:cs typeface="Microsoft Sans Serif"/>
              </a:rPr>
              <a:t>of</a:t>
            </a:r>
            <a:r>
              <a:rPr b="0" spc="100" dirty="0">
                <a:latin typeface="Microsoft Sans Serif"/>
                <a:cs typeface="Microsoft Sans Serif"/>
              </a:rPr>
              <a:t> </a:t>
            </a:r>
            <a:r>
              <a:rPr b="0" spc="-110" dirty="0">
                <a:latin typeface="Microsoft Sans Serif"/>
                <a:cs typeface="Microsoft Sans Serif"/>
              </a:rPr>
              <a:t>lower</a:t>
            </a:r>
            <a:r>
              <a:rPr b="0" dirty="0">
                <a:latin typeface="Microsoft Sans Serif"/>
                <a:cs typeface="Microsoft Sans Serif"/>
              </a:rPr>
              <a:t> </a:t>
            </a:r>
            <a:r>
              <a:rPr b="0" spc="-105" dirty="0">
                <a:latin typeface="Microsoft Sans Serif"/>
                <a:cs typeface="Microsoft Sans Serif"/>
              </a:rPr>
              <a:t>energy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spc="-215" dirty="0">
                <a:latin typeface="Microsoft Sans Serif"/>
                <a:cs typeface="Microsoft Sans Serif"/>
              </a:rPr>
              <a:t>is</a:t>
            </a:r>
            <a:r>
              <a:rPr b="0" spc="25" dirty="0">
                <a:latin typeface="Microsoft Sans Serif"/>
                <a:cs typeface="Microsoft Sans Serif"/>
              </a:rPr>
              <a:t> </a:t>
            </a:r>
            <a:r>
              <a:rPr b="0" spc="-20" dirty="0">
                <a:latin typeface="Microsoft Sans Serif"/>
                <a:cs typeface="Microsoft Sans Serif"/>
              </a:rPr>
              <a:t>filled</a:t>
            </a:r>
            <a:r>
              <a:rPr b="0" spc="40" dirty="0">
                <a:latin typeface="Microsoft Sans Serif"/>
                <a:cs typeface="Microsoft Sans Serif"/>
              </a:rPr>
              <a:t> </a:t>
            </a:r>
            <a:r>
              <a:rPr b="0" spc="-85" dirty="0">
                <a:latin typeface="Microsoft Sans Serif"/>
                <a:cs typeface="Microsoft Sans Serif"/>
              </a:rPr>
              <a:t>first.</a:t>
            </a:r>
          </a:p>
          <a:p>
            <a:pPr marL="571500" marR="5080" indent="-320040">
              <a:lnSpc>
                <a:spcPts val="2590"/>
              </a:lnSpc>
              <a:spcBef>
                <a:spcPts val="705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</a:tabLst>
            </a:pPr>
            <a:r>
              <a:rPr b="0" spc="-130" dirty="0">
                <a:latin typeface="Microsoft Sans Serif"/>
                <a:cs typeface="Microsoft Sans Serif"/>
              </a:rPr>
              <a:t>Therefore</a:t>
            </a:r>
            <a:r>
              <a:rPr b="0" spc="30" dirty="0">
                <a:latin typeface="Microsoft Sans Serif"/>
                <a:cs typeface="Microsoft Sans Serif"/>
              </a:rPr>
              <a:t> </a:t>
            </a:r>
            <a:r>
              <a:rPr spc="-190" dirty="0"/>
              <a:t>4s</a:t>
            </a:r>
            <a:r>
              <a:rPr spc="10" dirty="0"/>
              <a:t> </a:t>
            </a:r>
            <a:r>
              <a:rPr spc="-130" dirty="0"/>
              <a:t>orbital</a:t>
            </a:r>
            <a:r>
              <a:rPr spc="15" dirty="0"/>
              <a:t> </a:t>
            </a:r>
            <a:r>
              <a:rPr spc="-95" dirty="0"/>
              <a:t>with</a:t>
            </a:r>
            <a:r>
              <a:rPr spc="-25" dirty="0"/>
              <a:t> </a:t>
            </a:r>
            <a:r>
              <a:rPr spc="-204" dirty="0"/>
              <a:t>lesser</a:t>
            </a:r>
            <a:r>
              <a:rPr spc="-20" dirty="0"/>
              <a:t> </a:t>
            </a:r>
            <a:r>
              <a:rPr spc="-165" dirty="0"/>
              <a:t>energy</a:t>
            </a:r>
            <a:r>
              <a:rPr spc="10" dirty="0"/>
              <a:t> </a:t>
            </a:r>
            <a:r>
              <a:rPr spc="-180" dirty="0"/>
              <a:t>is</a:t>
            </a:r>
            <a:r>
              <a:rPr spc="10" dirty="0"/>
              <a:t> </a:t>
            </a:r>
            <a:r>
              <a:rPr spc="-95" dirty="0"/>
              <a:t>filled</a:t>
            </a:r>
            <a:r>
              <a:rPr spc="-10" dirty="0"/>
              <a:t> </a:t>
            </a:r>
            <a:r>
              <a:rPr spc="-160" dirty="0"/>
              <a:t>first</a:t>
            </a:r>
            <a:r>
              <a:rPr spc="15" dirty="0"/>
              <a:t> </a:t>
            </a:r>
            <a:r>
              <a:rPr spc="-185" dirty="0"/>
              <a:t>to</a:t>
            </a:r>
            <a:r>
              <a:rPr spc="5" dirty="0"/>
              <a:t> </a:t>
            </a:r>
            <a:r>
              <a:rPr spc="-180" dirty="0"/>
              <a:t>its</a:t>
            </a:r>
            <a:r>
              <a:rPr spc="-15" dirty="0"/>
              <a:t> </a:t>
            </a:r>
            <a:r>
              <a:rPr spc="-85" dirty="0"/>
              <a:t>full </a:t>
            </a:r>
            <a:r>
              <a:rPr spc="-650" dirty="0"/>
              <a:t> </a:t>
            </a:r>
            <a:r>
              <a:rPr spc="-175" dirty="0"/>
              <a:t>degree</a:t>
            </a:r>
            <a:r>
              <a:rPr spc="-10" dirty="0"/>
              <a:t> </a:t>
            </a:r>
            <a:r>
              <a:rPr spc="-190" dirty="0"/>
              <a:t>then</a:t>
            </a:r>
            <a:r>
              <a:rPr spc="-25" dirty="0"/>
              <a:t> </a:t>
            </a:r>
            <a:r>
              <a:rPr spc="-185" dirty="0"/>
              <a:t>the</a:t>
            </a:r>
            <a:r>
              <a:rPr spc="-45" dirty="0"/>
              <a:t> </a:t>
            </a:r>
            <a:r>
              <a:rPr spc="-130" dirty="0"/>
              <a:t>3d</a:t>
            </a:r>
            <a:r>
              <a:rPr spc="-25" dirty="0"/>
              <a:t> </a:t>
            </a:r>
            <a:r>
              <a:rPr spc="-130" dirty="0"/>
              <a:t>orbital</a:t>
            </a:r>
            <a:r>
              <a:rPr spc="-20" dirty="0"/>
              <a:t> </a:t>
            </a:r>
            <a:r>
              <a:rPr spc="-100" dirty="0"/>
              <a:t>with</a:t>
            </a:r>
            <a:r>
              <a:rPr spc="-20" dirty="0"/>
              <a:t> </a:t>
            </a:r>
            <a:r>
              <a:rPr spc="-165" dirty="0"/>
              <a:t>higher</a:t>
            </a:r>
            <a:r>
              <a:rPr spc="-30" dirty="0"/>
              <a:t> </a:t>
            </a:r>
            <a:r>
              <a:rPr spc="-165" dirty="0"/>
              <a:t>energy</a:t>
            </a:r>
            <a:r>
              <a:rPr spc="-20" dirty="0"/>
              <a:t> </a:t>
            </a:r>
            <a:r>
              <a:rPr spc="-180" dirty="0"/>
              <a:t>is</a:t>
            </a:r>
            <a:r>
              <a:rPr spc="-40" dirty="0"/>
              <a:t> </a:t>
            </a:r>
            <a:r>
              <a:rPr spc="-105" dirty="0"/>
              <a:t>filled</a:t>
            </a:r>
            <a:r>
              <a:rPr b="0" spc="-105" dirty="0">
                <a:latin typeface="Microsoft Sans Serif"/>
                <a:cs typeface="Microsoft Sans Serif"/>
              </a:rPr>
              <a:t>.</a:t>
            </a:r>
          </a:p>
          <a:p>
            <a:pPr marL="571500" marR="6350" indent="-320040">
              <a:lnSpc>
                <a:spcPts val="2590"/>
              </a:lnSpc>
              <a:spcBef>
                <a:spcPts val="700"/>
              </a:spcBef>
              <a:buClr>
                <a:srgbClr val="DD8046"/>
              </a:buClr>
              <a:buSzPct val="60416"/>
              <a:buFont typeface="Wingdings"/>
              <a:buChar char=""/>
              <a:tabLst>
                <a:tab pos="571500" algn="l"/>
                <a:tab pos="572135" algn="l"/>
                <a:tab pos="1190625" algn="l"/>
                <a:tab pos="2465070" algn="l"/>
                <a:tab pos="3895090" algn="l"/>
                <a:tab pos="4578350" algn="l"/>
                <a:tab pos="5578475" algn="l"/>
                <a:tab pos="6416675" algn="l"/>
                <a:tab pos="7816215" algn="l"/>
              </a:tabLst>
            </a:pPr>
            <a:r>
              <a:rPr b="0" spc="-280" dirty="0">
                <a:latin typeface="Microsoft Sans Serif"/>
                <a:cs typeface="Microsoft Sans Serif"/>
              </a:rPr>
              <a:t>The	</a:t>
            </a:r>
            <a:r>
              <a:rPr b="0" spc="-10" dirty="0">
                <a:latin typeface="Microsoft Sans Serif"/>
                <a:cs typeface="Microsoft Sans Serif"/>
              </a:rPr>
              <a:t>p</a:t>
            </a:r>
            <a:r>
              <a:rPr b="0" spc="-20" dirty="0">
                <a:latin typeface="Microsoft Sans Serif"/>
                <a:cs typeface="Microsoft Sans Serif"/>
              </a:rPr>
              <a:t>r</a:t>
            </a:r>
            <a:r>
              <a:rPr b="0" spc="-220" dirty="0">
                <a:latin typeface="Microsoft Sans Serif"/>
                <a:cs typeface="Microsoft Sans Serif"/>
              </a:rPr>
              <a:t>e</a:t>
            </a:r>
            <a:r>
              <a:rPr b="0" spc="-210" dirty="0">
                <a:latin typeface="Microsoft Sans Serif"/>
                <a:cs typeface="Microsoft Sans Serif"/>
              </a:rPr>
              <a:t>c</a:t>
            </a:r>
            <a:r>
              <a:rPr b="0" spc="-114" dirty="0">
                <a:latin typeface="Microsoft Sans Serif"/>
                <a:cs typeface="Microsoft Sans Serif"/>
              </a:rPr>
              <a:t>isel</a:t>
            </a:r>
            <a:r>
              <a:rPr b="0" spc="-145" dirty="0">
                <a:latin typeface="Microsoft Sans Serif"/>
                <a:cs typeface="Microsoft Sans Serif"/>
              </a:rPr>
              <a:t>y</a:t>
            </a:r>
            <a:r>
              <a:rPr b="0" dirty="0">
                <a:latin typeface="Microsoft Sans Serif"/>
                <a:cs typeface="Microsoft Sans Serif"/>
              </a:rPr>
              <a:t>	</a:t>
            </a:r>
            <a:r>
              <a:rPr spc="-140" dirty="0"/>
              <a:t>h</a:t>
            </a:r>
            <a:r>
              <a:rPr spc="-120" dirty="0"/>
              <a:t>a</a:t>
            </a:r>
            <a:r>
              <a:rPr spc="-45" dirty="0"/>
              <a:t>l</a:t>
            </a:r>
            <a:r>
              <a:rPr spc="-60" dirty="0"/>
              <a:t>f-</a:t>
            </a:r>
            <a:r>
              <a:rPr spc="-50" dirty="0"/>
              <a:t>fil</a:t>
            </a:r>
            <a:r>
              <a:rPr spc="-55" dirty="0"/>
              <a:t>l</a:t>
            </a:r>
            <a:r>
              <a:rPr spc="-190" dirty="0"/>
              <a:t>ed</a:t>
            </a:r>
            <a:r>
              <a:rPr dirty="0"/>
              <a:t>	</a:t>
            </a:r>
            <a:r>
              <a:rPr spc="-155" dirty="0"/>
              <a:t>and</a:t>
            </a:r>
            <a:r>
              <a:rPr dirty="0"/>
              <a:t>	</a:t>
            </a:r>
            <a:r>
              <a:rPr spc="-110" dirty="0"/>
              <a:t>totally</a:t>
            </a:r>
            <a:r>
              <a:rPr dirty="0"/>
              <a:t>	</a:t>
            </a:r>
            <a:r>
              <a:rPr spc="-50" dirty="0"/>
              <a:t>fil</a:t>
            </a:r>
            <a:r>
              <a:rPr spc="-55" dirty="0"/>
              <a:t>l</a:t>
            </a:r>
            <a:r>
              <a:rPr spc="-190" dirty="0"/>
              <a:t>ed</a:t>
            </a:r>
            <a:r>
              <a:rPr dirty="0"/>
              <a:t>	</a:t>
            </a:r>
            <a:r>
              <a:rPr spc="-225" dirty="0"/>
              <a:t>d</a:t>
            </a:r>
            <a:r>
              <a:rPr spc="-60" dirty="0"/>
              <a:t>-</a:t>
            </a:r>
            <a:r>
              <a:rPr spc="-229" dirty="0"/>
              <a:t>o</a:t>
            </a:r>
            <a:r>
              <a:rPr spc="-160" dirty="0"/>
              <a:t>r</a:t>
            </a:r>
            <a:r>
              <a:rPr spc="-140" dirty="0"/>
              <a:t>bitals</a:t>
            </a:r>
            <a:r>
              <a:rPr dirty="0"/>
              <a:t>	</a:t>
            </a:r>
            <a:r>
              <a:rPr spc="-65" dirty="0"/>
              <a:t>a</a:t>
            </a:r>
            <a:r>
              <a:rPr spc="-145" dirty="0"/>
              <a:t>r</a:t>
            </a:r>
            <a:r>
              <a:rPr spc="-125" dirty="0"/>
              <a:t>e  </a:t>
            </a:r>
            <a:r>
              <a:rPr spc="-130" dirty="0"/>
              <a:t>extraordinarily</a:t>
            </a:r>
            <a:r>
              <a:rPr spc="-25" dirty="0"/>
              <a:t> </a:t>
            </a:r>
            <a:r>
              <a:rPr spc="-160" dirty="0"/>
              <a:t>stable</a:t>
            </a:r>
            <a:r>
              <a:rPr b="0" spc="-160" dirty="0">
                <a:latin typeface="Microsoft Sans Serif"/>
                <a:cs typeface="Microsoft Sans Serif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4557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85" dirty="0"/>
              <a:t>Ele</a:t>
            </a:r>
            <a:r>
              <a:rPr sz="3600" spc="-415" dirty="0"/>
              <a:t>c</a:t>
            </a:r>
            <a:r>
              <a:rPr sz="3600" spc="-254" dirty="0"/>
              <a:t>tro</a:t>
            </a:r>
            <a:r>
              <a:rPr sz="3600" spc="-340" dirty="0"/>
              <a:t>n</a:t>
            </a:r>
            <a:r>
              <a:rPr sz="3600" spc="-310" dirty="0"/>
              <a:t>ic</a:t>
            </a:r>
            <a:r>
              <a:rPr sz="3600" spc="-80" dirty="0"/>
              <a:t> </a:t>
            </a:r>
            <a:r>
              <a:rPr sz="3600" spc="-515" dirty="0"/>
              <a:t>C</a:t>
            </a:r>
            <a:r>
              <a:rPr sz="3600" spc="-290" dirty="0"/>
              <a:t>o</a:t>
            </a:r>
            <a:r>
              <a:rPr sz="3600" spc="-280" dirty="0"/>
              <a:t>n</a:t>
            </a:r>
            <a:r>
              <a:rPr sz="3600" spc="-204" dirty="0"/>
              <a:t>figu</a:t>
            </a:r>
            <a:r>
              <a:rPr sz="3600" spc="-160" dirty="0"/>
              <a:t>r</a:t>
            </a:r>
            <a:r>
              <a:rPr sz="3600" spc="-45" dirty="0"/>
              <a:t>a</a:t>
            </a:r>
            <a:r>
              <a:rPr sz="3600" spc="-229" dirty="0"/>
              <a:t>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40892" y="1612468"/>
            <a:ext cx="8103870" cy="3085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3540" marR="55880" indent="-320040">
              <a:lnSpc>
                <a:spcPct val="100000"/>
              </a:lnSpc>
              <a:spcBef>
                <a:spcPts val="110"/>
              </a:spcBef>
              <a:buClr>
                <a:srgbClr val="DD8046"/>
              </a:buClr>
              <a:buSzPct val="58928"/>
              <a:buFont typeface="Wingdings"/>
              <a:buChar char=""/>
              <a:tabLst>
                <a:tab pos="382905" algn="l"/>
                <a:tab pos="3835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325" dirty="0">
                <a:latin typeface="Microsoft Sans Serif"/>
                <a:cs typeface="Microsoft Sans Serif"/>
              </a:rPr>
              <a:t> </a:t>
            </a:r>
            <a:r>
              <a:rPr sz="2800" spc="-160" dirty="0">
                <a:latin typeface="Microsoft Sans Serif"/>
                <a:cs typeface="Microsoft Sans Serif"/>
              </a:rPr>
              <a:t>electronic</a:t>
            </a:r>
            <a:r>
              <a:rPr sz="2800" spc="-155" dirty="0">
                <a:latin typeface="Microsoft Sans Serif"/>
                <a:cs typeface="Microsoft Sans Serif"/>
              </a:rPr>
              <a:t> </a:t>
            </a:r>
            <a:r>
              <a:rPr sz="2800" spc="-125" dirty="0">
                <a:latin typeface="Microsoft Sans Serif"/>
                <a:cs typeface="Microsoft Sans Serif"/>
              </a:rPr>
              <a:t>configuration </a:t>
            </a:r>
            <a:r>
              <a:rPr sz="2800" spc="5" dirty="0">
                <a:latin typeface="Microsoft Sans Serif"/>
                <a:cs typeface="Microsoft Sans Serif"/>
              </a:rPr>
              <a:t>of </a:t>
            </a:r>
            <a:r>
              <a:rPr sz="2800" spc="-165" dirty="0">
                <a:latin typeface="Microsoft Sans Serif"/>
                <a:cs typeface="Microsoft Sans Serif"/>
              </a:rPr>
              <a:t>the</a:t>
            </a:r>
            <a:r>
              <a:rPr sz="2800" spc="-160" dirty="0">
                <a:latin typeface="Microsoft Sans Serif"/>
                <a:cs typeface="Microsoft Sans Serif"/>
              </a:rPr>
              <a:t> </a:t>
            </a:r>
            <a:r>
              <a:rPr sz="2800" b="1" spc="-175" dirty="0">
                <a:latin typeface="Arial"/>
                <a:cs typeface="Arial"/>
              </a:rPr>
              <a:t>first</a:t>
            </a:r>
            <a:r>
              <a:rPr sz="2800" b="1" spc="-170" dirty="0">
                <a:latin typeface="Arial"/>
                <a:cs typeface="Arial"/>
              </a:rPr>
              <a:t> </a:t>
            </a:r>
            <a:r>
              <a:rPr sz="2800" b="1" spc="-240" dirty="0">
                <a:latin typeface="Arial"/>
                <a:cs typeface="Arial"/>
              </a:rPr>
              <a:t>series</a:t>
            </a:r>
            <a:r>
              <a:rPr sz="2800" b="1" spc="-235" dirty="0">
                <a:latin typeface="Arial"/>
                <a:cs typeface="Arial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can</a:t>
            </a:r>
            <a:r>
              <a:rPr sz="2800" spc="-215" dirty="0">
                <a:latin typeface="Microsoft Sans Serif"/>
                <a:cs typeface="Microsoft Sans Serif"/>
              </a:rPr>
              <a:t> </a:t>
            </a:r>
            <a:r>
              <a:rPr sz="2800" spc="-70" dirty="0">
                <a:latin typeface="Microsoft Sans Serif"/>
                <a:cs typeface="Microsoft Sans Serif"/>
              </a:rPr>
              <a:t>be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60" dirty="0">
                <a:latin typeface="Microsoft Sans Serif"/>
                <a:cs typeface="Microsoft Sans Serif"/>
              </a:rPr>
              <a:t>r</a:t>
            </a:r>
            <a:r>
              <a:rPr sz="2800" spc="-85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p</a:t>
            </a:r>
            <a:r>
              <a:rPr sz="2800" spc="-60" dirty="0">
                <a:latin typeface="Microsoft Sans Serif"/>
                <a:cs typeface="Microsoft Sans Serif"/>
              </a:rPr>
              <a:t>r</a:t>
            </a:r>
            <a:r>
              <a:rPr sz="2800" spc="-85" dirty="0">
                <a:latin typeface="Microsoft Sans Serif"/>
                <a:cs typeface="Microsoft Sans Serif"/>
              </a:rPr>
              <a:t>e</a:t>
            </a:r>
            <a:r>
              <a:rPr sz="2800" spc="-295" dirty="0">
                <a:latin typeface="Microsoft Sans Serif"/>
                <a:cs typeface="Microsoft Sans Serif"/>
              </a:rPr>
              <a:t>s</a:t>
            </a:r>
            <a:r>
              <a:rPr sz="2800" spc="-320" dirty="0">
                <a:latin typeface="Microsoft Sans Serif"/>
                <a:cs typeface="Microsoft Sans Serif"/>
              </a:rPr>
              <a:t>e</a:t>
            </a:r>
            <a:r>
              <a:rPr sz="2800" spc="-150" dirty="0">
                <a:latin typeface="Microsoft Sans Serif"/>
                <a:cs typeface="Microsoft Sans Serif"/>
              </a:rPr>
              <a:t>nt</a:t>
            </a:r>
            <a:r>
              <a:rPr sz="2800" spc="-190" dirty="0">
                <a:latin typeface="Microsoft Sans Serif"/>
                <a:cs typeface="Microsoft Sans Serif"/>
              </a:rPr>
              <a:t>e</a:t>
            </a:r>
            <a:r>
              <a:rPr sz="2800" spc="-10" dirty="0">
                <a:latin typeface="Microsoft Sans Serif"/>
                <a:cs typeface="Microsoft Sans Serif"/>
              </a:rPr>
              <a:t>d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240" dirty="0">
                <a:latin typeface="Microsoft Sans Serif"/>
                <a:cs typeface="Microsoft Sans Serif"/>
              </a:rPr>
              <a:t>a</a:t>
            </a:r>
            <a:r>
              <a:rPr sz="2800" spc="-225" dirty="0">
                <a:latin typeface="Microsoft Sans Serif"/>
                <a:cs typeface="Microsoft Sans Serif"/>
              </a:rPr>
              <a:t>s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b="1" spc="-75" dirty="0">
                <a:latin typeface="Arial"/>
                <a:cs typeface="Arial"/>
              </a:rPr>
              <a:t>1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75" dirty="0">
                <a:latin typeface="Arial"/>
                <a:cs typeface="Arial"/>
              </a:rPr>
              <a:t>2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225" dirty="0">
                <a:latin typeface="Arial"/>
                <a:cs typeface="Arial"/>
              </a:rPr>
              <a:t>p</a:t>
            </a:r>
            <a:r>
              <a:rPr sz="2775" b="1" spc="-52" baseline="25525" dirty="0">
                <a:latin typeface="Arial"/>
                <a:cs typeface="Arial"/>
              </a:rPr>
              <a:t>6</a:t>
            </a:r>
            <a:r>
              <a:rPr sz="2775" b="1" spc="322" baseline="25525" dirty="0">
                <a:latin typeface="Arial"/>
                <a:cs typeface="Arial"/>
              </a:rPr>
              <a:t> </a:t>
            </a:r>
            <a:r>
              <a:rPr sz="2800" b="1" spc="-75" dirty="0">
                <a:latin typeface="Arial"/>
                <a:cs typeface="Arial"/>
              </a:rPr>
              <a:t>3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225" dirty="0">
                <a:latin typeface="Arial"/>
                <a:cs typeface="Arial"/>
              </a:rPr>
              <a:t>p</a:t>
            </a:r>
            <a:r>
              <a:rPr sz="2775" b="1" spc="-75" baseline="25525" dirty="0">
                <a:latin typeface="Arial"/>
                <a:cs typeface="Arial"/>
              </a:rPr>
              <a:t>6</a:t>
            </a:r>
            <a:r>
              <a:rPr sz="2800" b="1" spc="-225" dirty="0">
                <a:latin typeface="Arial"/>
                <a:cs typeface="Arial"/>
              </a:rPr>
              <a:t>d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60" baseline="25525" dirty="0">
                <a:latin typeface="Arial"/>
                <a:cs typeface="Arial"/>
              </a:rPr>
              <a:t>-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52" baseline="25525" dirty="0">
                <a:latin typeface="Arial"/>
                <a:cs typeface="Arial"/>
              </a:rPr>
              <a:t>0</a:t>
            </a:r>
            <a:r>
              <a:rPr sz="2775" b="1" baseline="25525" dirty="0">
                <a:latin typeface="Arial"/>
                <a:cs typeface="Arial"/>
              </a:rPr>
              <a:t> </a:t>
            </a:r>
            <a:r>
              <a:rPr sz="2775" b="1" spc="-375" baseline="25525" dirty="0">
                <a:latin typeface="Arial"/>
                <a:cs typeface="Arial"/>
              </a:rPr>
              <a:t> </a:t>
            </a:r>
            <a:r>
              <a:rPr sz="2800" b="1" spc="-75" dirty="0">
                <a:latin typeface="Arial"/>
                <a:cs typeface="Arial"/>
              </a:rPr>
              <a:t>4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52" baseline="25525" dirty="0">
                <a:latin typeface="Arial"/>
                <a:cs typeface="Arial"/>
              </a:rPr>
              <a:t>2</a:t>
            </a:r>
            <a:endParaRPr sz="2775" baseline="25525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DD8046"/>
              </a:buClr>
              <a:buFont typeface="Wingdings"/>
              <a:buChar char=""/>
            </a:pPr>
            <a:endParaRPr sz="3150">
              <a:latin typeface="Arial"/>
              <a:cs typeface="Arial"/>
            </a:endParaRPr>
          </a:p>
          <a:p>
            <a:pPr marL="383540" marR="58419" indent="-320040">
              <a:lnSpc>
                <a:spcPct val="10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382905" algn="l"/>
                <a:tab pos="3835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160" dirty="0">
                <a:latin typeface="Microsoft Sans Serif"/>
                <a:cs typeface="Microsoft Sans Serif"/>
              </a:rPr>
              <a:t> electronic</a:t>
            </a:r>
            <a:r>
              <a:rPr sz="2800" spc="250" dirty="0">
                <a:latin typeface="Microsoft Sans Serif"/>
                <a:cs typeface="Microsoft Sans Serif"/>
              </a:rPr>
              <a:t> </a:t>
            </a:r>
            <a:r>
              <a:rPr sz="2800" spc="-125" dirty="0">
                <a:latin typeface="Microsoft Sans Serif"/>
                <a:cs typeface="Microsoft Sans Serif"/>
              </a:rPr>
              <a:t>configuration</a:t>
            </a:r>
            <a:r>
              <a:rPr sz="2800" spc="245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</a:t>
            </a:r>
            <a:r>
              <a:rPr sz="2800" spc="315" dirty="0">
                <a:latin typeface="Microsoft Sans Serif"/>
                <a:cs typeface="Microsoft Sans Serif"/>
              </a:rPr>
              <a:t> </a:t>
            </a:r>
            <a:r>
              <a:rPr sz="2800" spc="-165" dirty="0">
                <a:latin typeface="Microsoft Sans Serif"/>
                <a:cs typeface="Microsoft Sans Serif"/>
              </a:rPr>
              <a:t>the</a:t>
            </a:r>
            <a:r>
              <a:rPr sz="2800" spc="250" dirty="0">
                <a:latin typeface="Microsoft Sans Serif"/>
                <a:cs typeface="Microsoft Sans Serif"/>
              </a:rPr>
              <a:t> </a:t>
            </a:r>
            <a:r>
              <a:rPr sz="2800" b="1" spc="-280" dirty="0">
                <a:latin typeface="Arial"/>
                <a:cs typeface="Arial"/>
              </a:rPr>
              <a:t>second</a:t>
            </a:r>
            <a:r>
              <a:rPr sz="2800" b="1" spc="200" dirty="0">
                <a:latin typeface="Arial"/>
                <a:cs typeface="Arial"/>
              </a:rPr>
              <a:t> </a:t>
            </a:r>
            <a:r>
              <a:rPr sz="2800" b="1" spc="-235" dirty="0">
                <a:latin typeface="Arial"/>
                <a:cs typeface="Arial"/>
              </a:rPr>
              <a:t>series</a:t>
            </a:r>
            <a:r>
              <a:rPr sz="2800" b="1" spc="204" dirty="0">
                <a:latin typeface="Arial"/>
                <a:cs typeface="Arial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can </a:t>
            </a:r>
            <a:r>
              <a:rPr sz="2800" spc="-730" dirty="0">
                <a:latin typeface="Microsoft Sans Serif"/>
                <a:cs typeface="Microsoft Sans Serif"/>
              </a:rPr>
              <a:t> </a:t>
            </a:r>
            <a:r>
              <a:rPr sz="2800" spc="-75" dirty="0">
                <a:latin typeface="Microsoft Sans Serif"/>
                <a:cs typeface="Microsoft Sans Serif"/>
              </a:rPr>
              <a:t>b</a:t>
            </a:r>
            <a:r>
              <a:rPr sz="2800" spc="-85" dirty="0">
                <a:latin typeface="Microsoft Sans Serif"/>
                <a:cs typeface="Microsoft Sans Serif"/>
              </a:rPr>
              <a:t>e</a:t>
            </a:r>
            <a:r>
              <a:rPr sz="2800" spc="10" dirty="0">
                <a:latin typeface="Microsoft Sans Serif"/>
                <a:cs typeface="Microsoft Sans Serif"/>
              </a:rPr>
              <a:t> </a:t>
            </a:r>
            <a:r>
              <a:rPr sz="2800" spc="-60" dirty="0">
                <a:latin typeface="Microsoft Sans Serif"/>
                <a:cs typeface="Microsoft Sans Serif"/>
              </a:rPr>
              <a:t>r</a:t>
            </a:r>
            <a:r>
              <a:rPr sz="2800" spc="-85" dirty="0">
                <a:latin typeface="Microsoft Sans Serif"/>
                <a:cs typeface="Microsoft Sans Serif"/>
              </a:rPr>
              <a:t>e</a:t>
            </a:r>
            <a:r>
              <a:rPr sz="2800" spc="-5" dirty="0">
                <a:latin typeface="Microsoft Sans Serif"/>
                <a:cs typeface="Microsoft Sans Serif"/>
              </a:rPr>
              <a:t>p</a:t>
            </a:r>
            <a:r>
              <a:rPr sz="2800" spc="-60" dirty="0">
                <a:latin typeface="Microsoft Sans Serif"/>
                <a:cs typeface="Microsoft Sans Serif"/>
              </a:rPr>
              <a:t>r</a:t>
            </a:r>
            <a:r>
              <a:rPr sz="2800" spc="-85" dirty="0">
                <a:latin typeface="Microsoft Sans Serif"/>
                <a:cs typeface="Microsoft Sans Serif"/>
              </a:rPr>
              <a:t>e</a:t>
            </a:r>
            <a:r>
              <a:rPr sz="2800" spc="-295" dirty="0">
                <a:latin typeface="Microsoft Sans Serif"/>
                <a:cs typeface="Microsoft Sans Serif"/>
              </a:rPr>
              <a:t>s</a:t>
            </a:r>
            <a:r>
              <a:rPr sz="2800" spc="-320" dirty="0">
                <a:latin typeface="Microsoft Sans Serif"/>
                <a:cs typeface="Microsoft Sans Serif"/>
              </a:rPr>
              <a:t>e</a:t>
            </a:r>
            <a:r>
              <a:rPr sz="2800" spc="-150" dirty="0">
                <a:latin typeface="Microsoft Sans Serif"/>
                <a:cs typeface="Microsoft Sans Serif"/>
              </a:rPr>
              <a:t>nt</a:t>
            </a:r>
            <a:r>
              <a:rPr sz="2800" spc="-190" dirty="0">
                <a:latin typeface="Microsoft Sans Serif"/>
                <a:cs typeface="Microsoft Sans Serif"/>
              </a:rPr>
              <a:t>e</a:t>
            </a:r>
            <a:r>
              <a:rPr sz="2800" spc="-10" dirty="0">
                <a:latin typeface="Microsoft Sans Serif"/>
                <a:cs typeface="Microsoft Sans Serif"/>
              </a:rPr>
              <a:t>d</a:t>
            </a:r>
            <a:r>
              <a:rPr sz="2800" spc="-25" dirty="0">
                <a:latin typeface="Microsoft Sans Serif"/>
                <a:cs typeface="Microsoft Sans Serif"/>
              </a:rPr>
              <a:t> </a:t>
            </a:r>
            <a:r>
              <a:rPr sz="2800" spc="-240" dirty="0">
                <a:latin typeface="Microsoft Sans Serif"/>
                <a:cs typeface="Microsoft Sans Serif"/>
              </a:rPr>
              <a:t>a</a:t>
            </a:r>
            <a:r>
              <a:rPr sz="2800" spc="-225" dirty="0">
                <a:latin typeface="Microsoft Sans Serif"/>
                <a:cs typeface="Microsoft Sans Serif"/>
              </a:rPr>
              <a:t>s</a:t>
            </a:r>
            <a:r>
              <a:rPr sz="2800" spc="25" dirty="0">
                <a:latin typeface="Microsoft Sans Serif"/>
                <a:cs typeface="Microsoft Sans Serif"/>
              </a:rPr>
              <a:t> </a:t>
            </a:r>
            <a:r>
              <a:rPr sz="2800" b="1" spc="-75" dirty="0">
                <a:latin typeface="Arial"/>
                <a:cs typeface="Arial"/>
              </a:rPr>
              <a:t>1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75" dirty="0">
                <a:latin typeface="Arial"/>
                <a:cs typeface="Arial"/>
              </a:rPr>
              <a:t>2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225" dirty="0">
                <a:latin typeface="Arial"/>
                <a:cs typeface="Arial"/>
              </a:rPr>
              <a:t>p</a:t>
            </a:r>
            <a:r>
              <a:rPr sz="2775" b="1" spc="-52" baseline="25525" dirty="0">
                <a:latin typeface="Arial"/>
                <a:cs typeface="Arial"/>
              </a:rPr>
              <a:t>6</a:t>
            </a:r>
            <a:r>
              <a:rPr sz="2775" b="1" spc="359" baseline="25525" dirty="0">
                <a:latin typeface="Arial"/>
                <a:cs typeface="Arial"/>
              </a:rPr>
              <a:t> </a:t>
            </a:r>
            <a:r>
              <a:rPr sz="2800" b="1" spc="-75" dirty="0">
                <a:latin typeface="Arial"/>
                <a:cs typeface="Arial"/>
              </a:rPr>
              <a:t>3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220" dirty="0">
                <a:latin typeface="Arial"/>
                <a:cs typeface="Arial"/>
              </a:rPr>
              <a:t>p</a:t>
            </a:r>
            <a:r>
              <a:rPr sz="2775" b="1" spc="-75" baseline="25525" dirty="0">
                <a:latin typeface="Arial"/>
                <a:cs typeface="Arial"/>
              </a:rPr>
              <a:t>6</a:t>
            </a:r>
            <a:r>
              <a:rPr sz="2800" b="1" spc="-225" dirty="0">
                <a:latin typeface="Arial"/>
                <a:cs typeface="Arial"/>
              </a:rPr>
              <a:t>d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67" baseline="25525" dirty="0">
                <a:latin typeface="Arial"/>
                <a:cs typeface="Arial"/>
              </a:rPr>
              <a:t>-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52" baseline="25525" dirty="0">
                <a:latin typeface="Arial"/>
                <a:cs typeface="Arial"/>
              </a:rPr>
              <a:t>0</a:t>
            </a:r>
            <a:r>
              <a:rPr sz="2775" b="1" spc="359" baseline="25525" dirty="0">
                <a:latin typeface="Arial"/>
                <a:cs typeface="Arial"/>
              </a:rPr>
              <a:t> </a:t>
            </a:r>
            <a:r>
              <a:rPr sz="2800" b="1" spc="-75" dirty="0">
                <a:latin typeface="Arial"/>
                <a:cs typeface="Arial"/>
              </a:rPr>
              <a:t>4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75" baseline="25525" dirty="0">
                <a:latin typeface="Arial"/>
                <a:cs typeface="Arial"/>
              </a:rPr>
              <a:t>2</a:t>
            </a:r>
            <a:r>
              <a:rPr sz="2800" b="1" spc="-225" dirty="0">
                <a:latin typeface="Arial"/>
                <a:cs typeface="Arial"/>
              </a:rPr>
              <a:t>p</a:t>
            </a:r>
            <a:r>
              <a:rPr sz="2775" b="1" spc="-75" baseline="25525" dirty="0">
                <a:latin typeface="Arial"/>
                <a:cs typeface="Arial"/>
              </a:rPr>
              <a:t>6</a:t>
            </a:r>
            <a:r>
              <a:rPr sz="2800" b="1" spc="-220" dirty="0">
                <a:latin typeface="Arial"/>
                <a:cs typeface="Arial"/>
              </a:rPr>
              <a:t>d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67" baseline="25525" dirty="0">
                <a:latin typeface="Arial"/>
                <a:cs typeface="Arial"/>
              </a:rPr>
              <a:t>-</a:t>
            </a:r>
            <a:r>
              <a:rPr sz="2775" b="1" spc="-75" baseline="25525" dirty="0">
                <a:latin typeface="Arial"/>
                <a:cs typeface="Arial"/>
              </a:rPr>
              <a:t>1</a:t>
            </a:r>
            <a:r>
              <a:rPr sz="2775" b="1" spc="-52" baseline="25525" dirty="0">
                <a:latin typeface="Arial"/>
                <a:cs typeface="Arial"/>
              </a:rPr>
              <a:t>0</a:t>
            </a:r>
            <a:r>
              <a:rPr sz="2775" b="1" spc="359" baseline="25525" dirty="0">
                <a:latin typeface="Arial"/>
                <a:cs typeface="Arial"/>
              </a:rPr>
              <a:t> </a:t>
            </a:r>
            <a:r>
              <a:rPr sz="2800" b="1" spc="-75" dirty="0">
                <a:latin typeface="Arial"/>
                <a:cs typeface="Arial"/>
              </a:rPr>
              <a:t>5</a:t>
            </a:r>
            <a:r>
              <a:rPr sz="2800" b="1" spc="-360" dirty="0">
                <a:latin typeface="Arial"/>
                <a:cs typeface="Arial"/>
              </a:rPr>
              <a:t>s</a:t>
            </a:r>
            <a:r>
              <a:rPr sz="2775" b="1" spc="-52" baseline="25525" dirty="0">
                <a:latin typeface="Arial"/>
                <a:cs typeface="Arial"/>
              </a:rPr>
              <a:t>2</a:t>
            </a:r>
            <a:endParaRPr sz="2775" baseline="25525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3150">
              <a:latin typeface="Arial"/>
              <a:cs typeface="Arial"/>
            </a:endParaRPr>
          </a:p>
          <a:p>
            <a:pPr marL="383540" indent="-320040">
              <a:lnSpc>
                <a:spcPct val="100000"/>
              </a:lnSpc>
              <a:buClr>
                <a:srgbClr val="DD8046"/>
              </a:buClr>
              <a:buSzPct val="58928"/>
              <a:buFont typeface="Wingdings"/>
              <a:buChar char=""/>
              <a:tabLst>
                <a:tab pos="382905" algn="l"/>
                <a:tab pos="383540" algn="l"/>
              </a:tabLst>
            </a:pPr>
            <a:r>
              <a:rPr sz="2800" spc="-330" dirty="0">
                <a:latin typeface="Microsoft Sans Serif"/>
                <a:cs typeface="Microsoft Sans Serif"/>
              </a:rPr>
              <a:t>The</a:t>
            </a:r>
            <a:r>
              <a:rPr sz="2800" spc="-295" dirty="0">
                <a:latin typeface="Microsoft Sans Serif"/>
                <a:cs typeface="Microsoft Sans Serif"/>
              </a:rPr>
              <a:t> </a:t>
            </a:r>
            <a:r>
              <a:rPr sz="2800" spc="-160" dirty="0">
                <a:latin typeface="Microsoft Sans Serif"/>
                <a:cs typeface="Microsoft Sans Serif"/>
              </a:rPr>
              <a:t>electronic</a:t>
            </a:r>
            <a:r>
              <a:rPr sz="2800" spc="100" dirty="0">
                <a:latin typeface="Microsoft Sans Serif"/>
                <a:cs typeface="Microsoft Sans Serif"/>
              </a:rPr>
              <a:t> </a:t>
            </a:r>
            <a:r>
              <a:rPr sz="2800" spc="-125" dirty="0">
                <a:latin typeface="Microsoft Sans Serif"/>
                <a:cs typeface="Microsoft Sans Serif"/>
              </a:rPr>
              <a:t>configuration</a:t>
            </a:r>
            <a:r>
              <a:rPr sz="2800" spc="80" dirty="0">
                <a:latin typeface="Microsoft Sans Serif"/>
                <a:cs typeface="Microsoft Sans Serif"/>
              </a:rPr>
              <a:t> </a:t>
            </a:r>
            <a:r>
              <a:rPr sz="2800" spc="5" dirty="0">
                <a:latin typeface="Microsoft Sans Serif"/>
                <a:cs typeface="Microsoft Sans Serif"/>
              </a:rPr>
              <a:t>of</a:t>
            </a:r>
            <a:r>
              <a:rPr sz="2800" spc="175" dirty="0">
                <a:latin typeface="Microsoft Sans Serif"/>
                <a:cs typeface="Microsoft Sans Serif"/>
              </a:rPr>
              <a:t> </a:t>
            </a:r>
            <a:r>
              <a:rPr sz="2800" spc="-165" dirty="0">
                <a:latin typeface="Microsoft Sans Serif"/>
                <a:cs typeface="Microsoft Sans Serif"/>
              </a:rPr>
              <a:t>the</a:t>
            </a:r>
            <a:r>
              <a:rPr sz="2800" spc="105" dirty="0">
                <a:latin typeface="Microsoft Sans Serif"/>
                <a:cs typeface="Microsoft Sans Serif"/>
              </a:rPr>
              <a:t> </a:t>
            </a:r>
            <a:r>
              <a:rPr sz="2800" b="1" spc="-190" dirty="0">
                <a:latin typeface="Arial"/>
                <a:cs typeface="Arial"/>
              </a:rPr>
              <a:t>third</a:t>
            </a:r>
            <a:r>
              <a:rPr sz="2800" b="1" spc="100" dirty="0">
                <a:latin typeface="Arial"/>
                <a:cs typeface="Arial"/>
              </a:rPr>
              <a:t> </a:t>
            </a:r>
            <a:r>
              <a:rPr sz="2800" b="1" spc="-240" dirty="0">
                <a:latin typeface="Arial"/>
                <a:cs typeface="Arial"/>
              </a:rPr>
              <a:t>series</a:t>
            </a:r>
            <a:r>
              <a:rPr sz="2800" b="1" spc="90" dirty="0">
                <a:latin typeface="Arial"/>
                <a:cs typeface="Arial"/>
              </a:rPr>
              <a:t> </a:t>
            </a:r>
            <a:r>
              <a:rPr sz="2800" spc="-220" dirty="0">
                <a:latin typeface="Microsoft Sans Serif"/>
                <a:cs typeface="Microsoft Sans Serif"/>
              </a:rPr>
              <a:t>can</a:t>
            </a:r>
            <a:r>
              <a:rPr sz="2800" spc="95" dirty="0">
                <a:latin typeface="Microsoft Sans Serif"/>
                <a:cs typeface="Microsoft Sans Serif"/>
              </a:rPr>
              <a:t> </a:t>
            </a:r>
            <a:r>
              <a:rPr sz="2800" spc="-70" dirty="0">
                <a:latin typeface="Microsoft Sans Serif"/>
                <a:cs typeface="Microsoft Sans Serif"/>
              </a:rPr>
              <a:t>be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86332" y="4671441"/>
            <a:ext cx="425894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  <a:tabLst>
                <a:tab pos="2199640" algn="l"/>
                <a:tab pos="2962275" algn="l"/>
              </a:tabLst>
            </a:pPr>
            <a:r>
              <a:rPr sz="2800" spc="-135" dirty="0">
                <a:latin typeface="Microsoft Sans Serif"/>
                <a:cs typeface="Microsoft Sans Serif"/>
              </a:rPr>
              <a:t>represented	</a:t>
            </a:r>
            <a:r>
              <a:rPr sz="2800" spc="-235" dirty="0">
                <a:latin typeface="Microsoft Sans Serif"/>
                <a:cs typeface="Microsoft Sans Serif"/>
              </a:rPr>
              <a:t>as	</a:t>
            </a:r>
            <a:r>
              <a:rPr sz="2800" b="1" spc="-155" dirty="0">
                <a:latin typeface="Arial"/>
                <a:cs typeface="Arial"/>
              </a:rPr>
              <a:t>1s</a:t>
            </a:r>
            <a:r>
              <a:rPr sz="2775" b="1" spc="-232" baseline="25525" dirty="0">
                <a:latin typeface="Arial"/>
                <a:cs typeface="Arial"/>
              </a:rPr>
              <a:t>2</a:t>
            </a:r>
            <a:r>
              <a:rPr sz="2800" b="1" spc="-155" dirty="0">
                <a:latin typeface="Arial"/>
                <a:cs typeface="Arial"/>
              </a:rPr>
              <a:t>2s</a:t>
            </a:r>
            <a:r>
              <a:rPr sz="2775" b="1" spc="-232" baseline="25525" dirty="0">
                <a:latin typeface="Arial"/>
                <a:cs typeface="Arial"/>
              </a:rPr>
              <a:t>2</a:t>
            </a:r>
            <a:r>
              <a:rPr sz="2800" b="1" spc="-155" dirty="0">
                <a:latin typeface="Arial"/>
                <a:cs typeface="Arial"/>
              </a:rPr>
              <a:t>p</a:t>
            </a:r>
            <a:r>
              <a:rPr sz="2775" b="1" spc="-232" baseline="25525" dirty="0">
                <a:latin typeface="Arial"/>
                <a:cs typeface="Arial"/>
              </a:rPr>
              <a:t>6</a:t>
            </a:r>
            <a:endParaRPr sz="2775" baseline="25525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86729" y="4564507"/>
            <a:ext cx="314007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  <a:tabLst>
                <a:tab pos="1919605" algn="l"/>
              </a:tabLst>
            </a:pPr>
            <a:r>
              <a:rPr sz="4200" b="1" spc="-172" baseline="-16865" dirty="0">
                <a:latin typeface="Arial"/>
                <a:cs typeface="Arial"/>
              </a:rPr>
              <a:t>3s</a:t>
            </a:r>
            <a:r>
              <a:rPr sz="1850" b="1" spc="-114" dirty="0">
                <a:latin typeface="Arial"/>
                <a:cs typeface="Arial"/>
              </a:rPr>
              <a:t>2</a:t>
            </a:r>
            <a:r>
              <a:rPr sz="4200" b="1" spc="-172" baseline="-16865" dirty="0">
                <a:latin typeface="Arial"/>
                <a:cs typeface="Arial"/>
              </a:rPr>
              <a:t>p</a:t>
            </a:r>
            <a:r>
              <a:rPr sz="1850" b="1" spc="-114" dirty="0">
                <a:latin typeface="Arial"/>
                <a:cs typeface="Arial"/>
              </a:rPr>
              <a:t>6</a:t>
            </a:r>
            <a:r>
              <a:rPr sz="4200" b="1" spc="-172" baseline="-16865" dirty="0">
                <a:latin typeface="Arial"/>
                <a:cs typeface="Arial"/>
              </a:rPr>
              <a:t>d</a:t>
            </a:r>
            <a:r>
              <a:rPr sz="1850" b="1" spc="-114" dirty="0">
                <a:latin typeface="Arial"/>
                <a:cs typeface="Arial"/>
              </a:rPr>
              <a:t>1-10	</a:t>
            </a:r>
            <a:r>
              <a:rPr sz="4200" b="1" spc="-202" baseline="-16865" dirty="0">
                <a:latin typeface="Arial"/>
                <a:cs typeface="Arial"/>
              </a:rPr>
              <a:t>4s</a:t>
            </a:r>
            <a:r>
              <a:rPr sz="1850" b="1" spc="-135" dirty="0">
                <a:latin typeface="Arial"/>
                <a:cs typeface="Arial"/>
              </a:rPr>
              <a:t>2</a:t>
            </a:r>
            <a:r>
              <a:rPr sz="4200" b="1" spc="-202" baseline="-16865" dirty="0">
                <a:latin typeface="Arial"/>
                <a:cs typeface="Arial"/>
              </a:rPr>
              <a:t>p</a:t>
            </a:r>
            <a:r>
              <a:rPr sz="1850" b="1" spc="-135" dirty="0">
                <a:latin typeface="Arial"/>
                <a:cs typeface="Arial"/>
              </a:rPr>
              <a:t>6</a:t>
            </a:r>
            <a:r>
              <a:rPr sz="4200" b="1" spc="-202" baseline="-16865" dirty="0">
                <a:latin typeface="Arial"/>
                <a:cs typeface="Arial"/>
              </a:rPr>
              <a:t>d</a:t>
            </a:r>
            <a:r>
              <a:rPr sz="1850" b="1" spc="-135" dirty="0">
                <a:latin typeface="Arial"/>
                <a:cs typeface="Arial"/>
              </a:rPr>
              <a:t>1-</a:t>
            </a:r>
            <a:endParaRPr sz="18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6332" y="4991176"/>
            <a:ext cx="240728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1850" b="1" spc="-45" dirty="0">
                <a:latin typeface="Arial"/>
                <a:cs typeface="Arial"/>
              </a:rPr>
              <a:t>10</a:t>
            </a:r>
            <a:r>
              <a:rPr sz="1850" b="1" spc="215" dirty="0">
                <a:latin typeface="Arial"/>
                <a:cs typeface="Arial"/>
              </a:rPr>
              <a:t> </a:t>
            </a:r>
            <a:r>
              <a:rPr sz="4200" b="1" spc="-172" baseline="-16865" dirty="0">
                <a:latin typeface="Arial"/>
                <a:cs typeface="Arial"/>
              </a:rPr>
              <a:t>5s</a:t>
            </a:r>
            <a:r>
              <a:rPr sz="1850" b="1" spc="-114" dirty="0">
                <a:latin typeface="Arial"/>
                <a:cs typeface="Arial"/>
              </a:rPr>
              <a:t>2</a:t>
            </a:r>
            <a:r>
              <a:rPr sz="4200" b="1" spc="-172" baseline="-16865" dirty="0">
                <a:latin typeface="Arial"/>
                <a:cs typeface="Arial"/>
              </a:rPr>
              <a:t>p</a:t>
            </a:r>
            <a:r>
              <a:rPr sz="1850" b="1" spc="-114" dirty="0">
                <a:latin typeface="Arial"/>
                <a:cs typeface="Arial"/>
              </a:rPr>
              <a:t>6</a:t>
            </a:r>
            <a:r>
              <a:rPr sz="4200" b="1" spc="-172" baseline="-16865" dirty="0">
                <a:latin typeface="Arial"/>
                <a:cs typeface="Arial"/>
              </a:rPr>
              <a:t>d</a:t>
            </a:r>
            <a:r>
              <a:rPr sz="1850" b="1" spc="-114" dirty="0">
                <a:latin typeface="Arial"/>
                <a:cs typeface="Arial"/>
              </a:rPr>
              <a:t>1-10</a:t>
            </a:r>
            <a:r>
              <a:rPr sz="1850" b="1" spc="210" dirty="0">
                <a:latin typeface="Arial"/>
                <a:cs typeface="Arial"/>
              </a:rPr>
              <a:t> </a:t>
            </a:r>
            <a:r>
              <a:rPr sz="4200" b="1" spc="-232" baseline="-16865" dirty="0">
                <a:latin typeface="Arial"/>
                <a:cs typeface="Arial"/>
              </a:rPr>
              <a:t>6s</a:t>
            </a:r>
            <a:r>
              <a:rPr sz="1850" b="1" spc="-155" dirty="0">
                <a:latin typeface="Arial"/>
                <a:cs typeface="Arial"/>
              </a:rPr>
              <a:t>2</a:t>
            </a:r>
            <a:endParaRPr sz="1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412445"/>
            <a:ext cx="45573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85" dirty="0"/>
              <a:t>Ele</a:t>
            </a:r>
            <a:r>
              <a:rPr sz="3600" spc="-415" dirty="0"/>
              <a:t>c</a:t>
            </a:r>
            <a:r>
              <a:rPr sz="3600" spc="-254" dirty="0"/>
              <a:t>tro</a:t>
            </a:r>
            <a:r>
              <a:rPr sz="3600" spc="-340" dirty="0"/>
              <a:t>n</a:t>
            </a:r>
            <a:r>
              <a:rPr sz="3600" spc="-310" dirty="0"/>
              <a:t>ic</a:t>
            </a:r>
            <a:r>
              <a:rPr sz="3600" spc="-80" dirty="0"/>
              <a:t> </a:t>
            </a:r>
            <a:r>
              <a:rPr sz="3600" spc="-515" dirty="0"/>
              <a:t>C</a:t>
            </a:r>
            <a:r>
              <a:rPr sz="3600" spc="-290" dirty="0"/>
              <a:t>o</a:t>
            </a:r>
            <a:r>
              <a:rPr sz="3600" spc="-280" dirty="0"/>
              <a:t>n</a:t>
            </a:r>
            <a:r>
              <a:rPr sz="3600" spc="-204" dirty="0"/>
              <a:t>figu</a:t>
            </a:r>
            <a:r>
              <a:rPr sz="3600" spc="-160" dirty="0"/>
              <a:t>r</a:t>
            </a:r>
            <a:r>
              <a:rPr sz="3600" spc="-45" dirty="0"/>
              <a:t>a</a:t>
            </a:r>
            <a:r>
              <a:rPr sz="3600" spc="-229" dirty="0"/>
              <a:t>tion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666292" y="1524292"/>
            <a:ext cx="6083935" cy="214820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00"/>
              </a:spcBef>
            </a:pPr>
            <a:r>
              <a:rPr sz="2900" b="1" spc="-335" dirty="0">
                <a:latin typeface="Arial"/>
                <a:cs typeface="Arial"/>
              </a:rPr>
              <a:t>E</a:t>
            </a:r>
            <a:r>
              <a:rPr sz="2900" b="1" spc="-340" dirty="0">
                <a:latin typeface="Arial"/>
                <a:cs typeface="Arial"/>
              </a:rPr>
              <a:t>x</a:t>
            </a:r>
            <a:r>
              <a:rPr sz="2900" b="1" spc="-310" dirty="0">
                <a:latin typeface="Arial"/>
                <a:cs typeface="Arial"/>
              </a:rPr>
              <a:t>cep</a:t>
            </a:r>
            <a:r>
              <a:rPr sz="2900" b="1" spc="-200" dirty="0">
                <a:latin typeface="Arial"/>
                <a:cs typeface="Arial"/>
              </a:rPr>
              <a:t>t</a:t>
            </a:r>
            <a:r>
              <a:rPr sz="2900" b="1" spc="-70" dirty="0">
                <a:latin typeface="Arial"/>
                <a:cs typeface="Arial"/>
              </a:rPr>
              <a:t>i</a:t>
            </a:r>
            <a:r>
              <a:rPr sz="2900" b="1" spc="-229" dirty="0">
                <a:latin typeface="Arial"/>
                <a:cs typeface="Arial"/>
              </a:rPr>
              <a:t>o</a:t>
            </a:r>
            <a:r>
              <a:rPr sz="2900" b="1" spc="-245" dirty="0">
                <a:latin typeface="Arial"/>
                <a:cs typeface="Arial"/>
              </a:rPr>
              <a:t>n</a:t>
            </a:r>
            <a:r>
              <a:rPr sz="2900" b="1" spc="-65" dirty="0">
                <a:latin typeface="Arial"/>
                <a:cs typeface="Arial"/>
              </a:rPr>
              <a:t>al</a:t>
            </a:r>
            <a:r>
              <a:rPr sz="2900" b="1" spc="-45" dirty="0">
                <a:latin typeface="Arial"/>
                <a:cs typeface="Arial"/>
              </a:rPr>
              <a:t> </a:t>
            </a:r>
            <a:r>
              <a:rPr sz="2900" b="1" spc="-420" dirty="0">
                <a:latin typeface="Arial"/>
                <a:cs typeface="Arial"/>
              </a:rPr>
              <a:t>E</a:t>
            </a:r>
            <a:r>
              <a:rPr sz="2900" b="1" spc="-195" dirty="0">
                <a:latin typeface="Arial"/>
                <a:cs typeface="Arial"/>
              </a:rPr>
              <a:t>l</a:t>
            </a:r>
            <a:r>
              <a:rPr sz="2900" b="1" spc="-335" dirty="0">
                <a:latin typeface="Arial"/>
                <a:cs typeface="Arial"/>
              </a:rPr>
              <a:t>ec</a:t>
            </a:r>
            <a:r>
              <a:rPr sz="2900" b="1" spc="-215" dirty="0">
                <a:latin typeface="Arial"/>
                <a:cs typeface="Arial"/>
              </a:rPr>
              <a:t>t</a:t>
            </a:r>
            <a:r>
              <a:rPr sz="2900" b="1" spc="-210" dirty="0">
                <a:latin typeface="Arial"/>
                <a:cs typeface="Arial"/>
              </a:rPr>
              <a:t>ro</a:t>
            </a:r>
            <a:r>
              <a:rPr sz="2900" b="1" spc="-275" dirty="0">
                <a:latin typeface="Arial"/>
                <a:cs typeface="Arial"/>
              </a:rPr>
              <a:t>n</a:t>
            </a:r>
            <a:r>
              <a:rPr sz="2900" b="1" spc="-70" dirty="0">
                <a:latin typeface="Arial"/>
                <a:cs typeface="Arial"/>
              </a:rPr>
              <a:t>i</a:t>
            </a:r>
            <a:r>
              <a:rPr sz="2900" b="1" spc="-440" dirty="0">
                <a:latin typeface="Arial"/>
                <a:cs typeface="Arial"/>
              </a:rPr>
              <a:t>c</a:t>
            </a:r>
            <a:r>
              <a:rPr sz="2900" b="1" spc="-15" dirty="0">
                <a:latin typeface="Arial"/>
                <a:cs typeface="Arial"/>
              </a:rPr>
              <a:t> </a:t>
            </a:r>
            <a:r>
              <a:rPr sz="2900" b="1" spc="-395" dirty="0">
                <a:latin typeface="Arial"/>
                <a:cs typeface="Arial"/>
              </a:rPr>
              <a:t>C</a:t>
            </a:r>
            <a:r>
              <a:rPr sz="2900" b="1" spc="-229" dirty="0">
                <a:latin typeface="Arial"/>
                <a:cs typeface="Arial"/>
              </a:rPr>
              <a:t>o</a:t>
            </a:r>
            <a:r>
              <a:rPr sz="2900" b="1" spc="-245" dirty="0">
                <a:latin typeface="Arial"/>
                <a:cs typeface="Arial"/>
              </a:rPr>
              <a:t>n</a:t>
            </a:r>
            <a:r>
              <a:rPr sz="2900" b="1" spc="-60" dirty="0">
                <a:latin typeface="Arial"/>
                <a:cs typeface="Arial"/>
              </a:rPr>
              <a:t>fi</a:t>
            </a:r>
            <a:r>
              <a:rPr sz="2900" b="1" spc="-235" dirty="0">
                <a:latin typeface="Arial"/>
                <a:cs typeface="Arial"/>
              </a:rPr>
              <a:t>g</a:t>
            </a:r>
            <a:r>
              <a:rPr sz="2900" b="1" spc="-245" dirty="0">
                <a:latin typeface="Arial"/>
                <a:cs typeface="Arial"/>
              </a:rPr>
              <a:t>u</a:t>
            </a:r>
            <a:r>
              <a:rPr sz="2900" b="1" spc="-200" dirty="0">
                <a:latin typeface="Arial"/>
                <a:cs typeface="Arial"/>
              </a:rPr>
              <a:t>r</a:t>
            </a:r>
            <a:r>
              <a:rPr sz="2900" b="1" spc="-35" dirty="0">
                <a:latin typeface="Arial"/>
                <a:cs typeface="Arial"/>
              </a:rPr>
              <a:t>a</a:t>
            </a:r>
            <a:r>
              <a:rPr sz="2900" b="1" spc="-229" dirty="0">
                <a:latin typeface="Arial"/>
                <a:cs typeface="Arial"/>
              </a:rPr>
              <a:t>t</a:t>
            </a:r>
            <a:r>
              <a:rPr sz="2900" b="1" spc="-70" dirty="0">
                <a:latin typeface="Arial"/>
                <a:cs typeface="Arial"/>
              </a:rPr>
              <a:t>i</a:t>
            </a:r>
            <a:r>
              <a:rPr sz="2900" b="1" spc="-229" dirty="0">
                <a:latin typeface="Arial"/>
                <a:cs typeface="Arial"/>
              </a:rPr>
              <a:t>on</a:t>
            </a:r>
            <a:r>
              <a:rPr sz="2900" b="1" spc="-30" dirty="0">
                <a:latin typeface="Arial"/>
                <a:cs typeface="Arial"/>
              </a:rPr>
              <a:t> </a:t>
            </a:r>
            <a:r>
              <a:rPr sz="2900" b="1" spc="-170" dirty="0">
                <a:latin typeface="Arial"/>
                <a:cs typeface="Arial"/>
              </a:rPr>
              <a:t>of:</a:t>
            </a:r>
            <a:endParaRPr sz="2900">
              <a:latin typeface="Arial"/>
              <a:cs typeface="Arial"/>
            </a:endParaRPr>
          </a:p>
          <a:p>
            <a:pPr marL="358140" indent="-320040">
              <a:lnSpc>
                <a:spcPct val="100000"/>
              </a:lnSpc>
              <a:spcBef>
                <a:spcPts val="70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58140" algn="l"/>
              </a:tabLst>
            </a:pPr>
            <a:r>
              <a:rPr sz="2900" b="1" spc="-125" dirty="0">
                <a:latin typeface="Arial"/>
                <a:cs typeface="Arial"/>
              </a:rPr>
              <a:t>Ni:</a:t>
            </a:r>
            <a:r>
              <a:rPr sz="2900" b="1" spc="-50" dirty="0">
                <a:latin typeface="Arial"/>
                <a:cs typeface="Arial"/>
              </a:rPr>
              <a:t> </a:t>
            </a:r>
            <a:r>
              <a:rPr sz="2900" spc="-60" dirty="0">
                <a:latin typeface="Microsoft Sans Serif"/>
                <a:cs typeface="Microsoft Sans Serif"/>
              </a:rPr>
              <a:t>[Ar]</a:t>
            </a:r>
            <a:r>
              <a:rPr sz="2900" spc="10" dirty="0">
                <a:latin typeface="Microsoft Sans Serif"/>
                <a:cs typeface="Microsoft Sans Serif"/>
              </a:rPr>
              <a:t> </a:t>
            </a:r>
            <a:r>
              <a:rPr sz="2900" spc="-175" dirty="0">
                <a:latin typeface="Microsoft Sans Serif"/>
                <a:cs typeface="Microsoft Sans Serif"/>
              </a:rPr>
              <a:t>4s</a:t>
            </a:r>
            <a:r>
              <a:rPr sz="2925" spc="-262" baseline="24216" dirty="0">
                <a:latin typeface="Microsoft Sans Serif"/>
                <a:cs typeface="Microsoft Sans Serif"/>
              </a:rPr>
              <a:t>1</a:t>
            </a:r>
            <a:r>
              <a:rPr sz="2925" spc="352" baseline="24216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3d</a:t>
            </a:r>
            <a:r>
              <a:rPr sz="2925" spc="-15" baseline="24216" dirty="0">
                <a:latin typeface="Microsoft Sans Serif"/>
                <a:cs typeface="Microsoft Sans Serif"/>
              </a:rPr>
              <a:t>9</a:t>
            </a:r>
            <a:endParaRPr sz="2925" baseline="24216">
              <a:latin typeface="Microsoft Sans Serif"/>
              <a:cs typeface="Microsoft Sans Serif"/>
            </a:endParaRPr>
          </a:p>
          <a:p>
            <a:pPr marL="3581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58140" algn="l"/>
              </a:tabLst>
            </a:pPr>
            <a:r>
              <a:rPr sz="2900" b="1" spc="-405" dirty="0">
                <a:latin typeface="Arial"/>
                <a:cs typeface="Arial"/>
              </a:rPr>
              <a:t>P</a:t>
            </a:r>
            <a:r>
              <a:rPr sz="2900" b="1" spc="-225" dirty="0">
                <a:latin typeface="Arial"/>
                <a:cs typeface="Arial"/>
              </a:rPr>
              <a:t>t</a:t>
            </a:r>
            <a:r>
              <a:rPr sz="2900" b="1" spc="-215" dirty="0">
                <a:latin typeface="Arial"/>
                <a:cs typeface="Arial"/>
              </a:rPr>
              <a:t>:</a:t>
            </a:r>
            <a:r>
              <a:rPr sz="2900" b="1" dirty="0">
                <a:latin typeface="Arial"/>
                <a:cs typeface="Arial"/>
              </a:rPr>
              <a:t> </a:t>
            </a:r>
            <a:r>
              <a:rPr sz="2900" spc="-15" dirty="0">
                <a:latin typeface="Microsoft Sans Serif"/>
                <a:cs typeface="Microsoft Sans Serif"/>
              </a:rPr>
              <a:t>[</a:t>
            </a:r>
            <a:r>
              <a:rPr sz="2900" spc="-265" dirty="0">
                <a:latin typeface="Microsoft Sans Serif"/>
                <a:cs typeface="Microsoft Sans Serif"/>
              </a:rPr>
              <a:t>X</a:t>
            </a:r>
            <a:r>
              <a:rPr sz="2900" spc="-215" dirty="0">
                <a:latin typeface="Microsoft Sans Serif"/>
                <a:cs typeface="Microsoft Sans Serif"/>
              </a:rPr>
              <a:t>e</a:t>
            </a:r>
            <a:r>
              <a:rPr sz="2900" spc="-20" dirty="0">
                <a:latin typeface="Microsoft Sans Serif"/>
                <a:cs typeface="Microsoft Sans Serif"/>
              </a:rPr>
              <a:t>]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-250" dirty="0">
                <a:latin typeface="Microsoft Sans Serif"/>
                <a:cs typeface="Microsoft Sans Serif"/>
              </a:rPr>
              <a:t>6s</a:t>
            </a:r>
            <a:r>
              <a:rPr sz="2925" spc="-22" baseline="24216" dirty="0">
                <a:latin typeface="Microsoft Sans Serif"/>
                <a:cs typeface="Microsoft Sans Serif"/>
              </a:rPr>
              <a:t>1</a:t>
            </a:r>
            <a:r>
              <a:rPr sz="2925" spc="382" baseline="24216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5d</a:t>
            </a:r>
            <a:r>
              <a:rPr sz="2925" spc="-22" baseline="24216" dirty="0">
                <a:latin typeface="Microsoft Sans Serif"/>
                <a:cs typeface="Microsoft Sans Serif"/>
              </a:rPr>
              <a:t>9</a:t>
            </a:r>
            <a:endParaRPr sz="2925" baseline="24216">
              <a:latin typeface="Microsoft Sans Serif"/>
              <a:cs typeface="Microsoft Sans Serif"/>
            </a:endParaRPr>
          </a:p>
          <a:p>
            <a:pPr marL="358140" indent="-320040">
              <a:lnSpc>
                <a:spcPct val="100000"/>
              </a:lnSpc>
              <a:spcBef>
                <a:spcPts val="69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58140" algn="l"/>
              </a:tabLst>
            </a:pPr>
            <a:r>
              <a:rPr sz="2900" b="1" spc="-340" dirty="0">
                <a:latin typeface="Arial"/>
                <a:cs typeface="Arial"/>
              </a:rPr>
              <a:t>Pd</a:t>
            </a:r>
            <a:r>
              <a:rPr sz="2900" b="1" spc="-175" dirty="0">
                <a:latin typeface="Arial"/>
                <a:cs typeface="Arial"/>
              </a:rPr>
              <a:t>:</a:t>
            </a:r>
            <a:r>
              <a:rPr sz="2900" b="1" dirty="0">
                <a:latin typeface="Arial"/>
                <a:cs typeface="Arial"/>
              </a:rPr>
              <a:t> </a:t>
            </a:r>
            <a:r>
              <a:rPr sz="2900" spc="-95" dirty="0">
                <a:latin typeface="Microsoft Sans Serif"/>
                <a:cs typeface="Microsoft Sans Serif"/>
              </a:rPr>
              <a:t>[Kr]</a:t>
            </a:r>
            <a:r>
              <a:rPr sz="2900" dirty="0">
                <a:latin typeface="Microsoft Sans Serif"/>
                <a:cs typeface="Microsoft Sans Serif"/>
              </a:rPr>
              <a:t> </a:t>
            </a:r>
            <a:r>
              <a:rPr sz="2900" spc="-10" dirty="0">
                <a:latin typeface="Microsoft Sans Serif"/>
                <a:cs typeface="Microsoft Sans Serif"/>
              </a:rPr>
              <a:t>4</a:t>
            </a:r>
            <a:r>
              <a:rPr sz="2900" dirty="0">
                <a:latin typeface="Microsoft Sans Serif"/>
                <a:cs typeface="Microsoft Sans Serif"/>
              </a:rPr>
              <a:t>d</a:t>
            </a:r>
            <a:r>
              <a:rPr sz="2925" spc="-15" baseline="24216" dirty="0">
                <a:latin typeface="Microsoft Sans Serif"/>
                <a:cs typeface="Microsoft Sans Serif"/>
              </a:rPr>
              <a:t>1</a:t>
            </a:r>
            <a:r>
              <a:rPr sz="2925" spc="-22" baseline="24216" dirty="0">
                <a:latin typeface="Microsoft Sans Serif"/>
                <a:cs typeface="Microsoft Sans Serif"/>
              </a:rPr>
              <a:t>0</a:t>
            </a:r>
            <a:r>
              <a:rPr sz="2925" spc="382" baseline="24216" dirty="0">
                <a:latin typeface="Microsoft Sans Serif"/>
                <a:cs typeface="Microsoft Sans Serif"/>
              </a:rPr>
              <a:t> </a:t>
            </a:r>
            <a:r>
              <a:rPr sz="2900" spc="-254" dirty="0">
                <a:latin typeface="Microsoft Sans Serif"/>
                <a:cs typeface="Microsoft Sans Serif"/>
              </a:rPr>
              <a:t>5</a:t>
            </a:r>
            <a:r>
              <a:rPr sz="2900" spc="-245" dirty="0">
                <a:latin typeface="Microsoft Sans Serif"/>
                <a:cs typeface="Microsoft Sans Serif"/>
              </a:rPr>
              <a:t>s</a:t>
            </a:r>
            <a:r>
              <a:rPr sz="2925" spc="-22" baseline="24216" dirty="0">
                <a:latin typeface="Microsoft Sans Serif"/>
                <a:cs typeface="Microsoft Sans Serif"/>
              </a:rPr>
              <a:t>0</a:t>
            </a:r>
            <a:endParaRPr sz="2925" baseline="24216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B6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2089</Words>
  <Application>Microsoft Office PowerPoint</Application>
  <PresentationFormat>On-screen Show (4:3)</PresentationFormat>
  <Paragraphs>240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Slide 1</vt:lpstr>
      <vt:lpstr>Chemistry of d-block elements</vt:lpstr>
      <vt:lpstr>Introduction</vt:lpstr>
      <vt:lpstr>Position of d-block in periodic table</vt:lpstr>
      <vt:lpstr>Position of d-block in periodic table</vt:lpstr>
      <vt:lpstr>Slide 6</vt:lpstr>
      <vt:lpstr>Electronic Configuration</vt:lpstr>
      <vt:lpstr>Electronic Configuration</vt:lpstr>
      <vt:lpstr>Electronic Configuration</vt:lpstr>
      <vt:lpstr>Reactivity</vt:lpstr>
      <vt:lpstr>Catalytic activity</vt:lpstr>
      <vt:lpstr>i) Due to variable oxidation states of transition metals they can absorb and  re-emit a wide range of energies. Thus, they can provide necessary  activation energy.</vt:lpstr>
      <vt:lpstr>Slide 13</vt:lpstr>
      <vt:lpstr>Oxidation state</vt:lpstr>
      <vt:lpstr>Oxidation States of 3d Series</vt:lpstr>
      <vt:lpstr>Oxidation States of 4d Series</vt:lpstr>
      <vt:lpstr>Oxidation State of 5d Series</vt:lpstr>
      <vt:lpstr>Size of Atoms and Ions</vt:lpstr>
      <vt:lpstr>Causes for Variable Oxidation States</vt:lpstr>
      <vt:lpstr>Important features of oxidation state of transition  metals</vt:lpstr>
      <vt:lpstr>Slide 21</vt:lpstr>
      <vt:lpstr>Complex formation ability</vt:lpstr>
      <vt:lpstr>Slide 23</vt:lpstr>
      <vt:lpstr>Slide 24</vt:lpstr>
      <vt:lpstr>Slide 25</vt:lpstr>
      <vt:lpstr>Colour</vt:lpstr>
      <vt:lpstr>Colour</vt:lpstr>
      <vt:lpstr>Oxidation states of metal ions and their colour</vt:lpstr>
      <vt:lpstr>Magnetic properties</vt:lpstr>
      <vt:lpstr>Magnetic properties</vt:lpstr>
      <vt:lpstr>Magnetic properties</vt:lpstr>
      <vt:lpstr>Magnetic properties</vt:lpstr>
      <vt:lpstr>Magnetic properties</vt:lpstr>
      <vt:lpstr>Magnetic properties</vt:lpstr>
      <vt:lpstr>Nonstoichiometry</vt:lpstr>
      <vt:lpstr>Density</vt:lpstr>
      <vt:lpstr>Slide 37</vt:lpstr>
      <vt:lpstr>Melting &amp; boiling points</vt:lpstr>
      <vt:lpstr>Summary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admin</cp:lastModifiedBy>
  <cp:revision>2</cp:revision>
  <dcterms:created xsi:type="dcterms:W3CDTF">2024-06-22T03:51:52Z</dcterms:created>
  <dcterms:modified xsi:type="dcterms:W3CDTF">2024-06-22T04:43:07Z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2020-06-07T00:00:00Z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2024-06-22T00:00:00Z</vt:filetime>
  </property>
</Properties>
</file>