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8950" y="325577"/>
            <a:ext cx="816609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7257" y="155734"/>
            <a:ext cx="2232363" cy="3343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48" y="0"/>
            <a:ext cx="2433828" cy="8290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3227" y="0"/>
            <a:ext cx="672084" cy="8290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7068" y="0"/>
            <a:ext cx="2705099" cy="829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950" y="325577"/>
            <a:ext cx="816609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379" y="1042771"/>
            <a:ext cx="8651240" cy="210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6071" y="6274927"/>
            <a:ext cx="256540" cy="22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3.pn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1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50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jpeg"/><Relationship Id="rId4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5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4.png"/><Relationship Id="rId5" Type="http://schemas.openxmlformats.org/officeDocument/2006/relationships/image" Target="../media/image143.jpeg"/><Relationship Id="rId4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33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79.png"/><Relationship Id="rId7" Type="http://schemas.openxmlformats.org/officeDocument/2006/relationships/image" Target="../media/image17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5" Type="http://schemas.openxmlformats.org/officeDocument/2006/relationships/image" Target="../media/image181.png"/><Relationship Id="rId10" Type="http://schemas.openxmlformats.org/officeDocument/2006/relationships/image" Target="../media/image182.png"/><Relationship Id="rId4" Type="http://schemas.openxmlformats.org/officeDocument/2006/relationships/image" Target="../media/image180.png"/><Relationship Id="rId9" Type="http://schemas.openxmlformats.org/officeDocument/2006/relationships/image" Target="../media/image1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153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image" Target="../media/image189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8.jpeg"/><Relationship Id="rId4" Type="http://schemas.openxmlformats.org/officeDocument/2006/relationships/image" Target="../media/image20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1.jpeg"/><Relationship Id="rId5" Type="http://schemas.openxmlformats.org/officeDocument/2006/relationships/image" Target="../media/image153.png"/><Relationship Id="rId4" Type="http://schemas.openxmlformats.org/officeDocument/2006/relationships/image" Target="../media/image2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png"/><Relationship Id="rId5" Type="http://schemas.openxmlformats.org/officeDocument/2006/relationships/image" Target="../media/image210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eg"/><Relationship Id="rId3" Type="http://schemas.openxmlformats.org/officeDocument/2006/relationships/image" Target="../media/image30.png"/><Relationship Id="rId7" Type="http://schemas.openxmlformats.org/officeDocument/2006/relationships/image" Target="../media/image217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4.png"/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12" Type="http://schemas.openxmlformats.org/officeDocument/2006/relationships/image" Target="../media/image223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2.png"/><Relationship Id="rId5" Type="http://schemas.openxmlformats.org/officeDocument/2006/relationships/image" Target="../media/image214.png"/><Relationship Id="rId10" Type="http://schemas.openxmlformats.org/officeDocument/2006/relationships/image" Target="../media/image221.png"/><Relationship Id="rId4" Type="http://schemas.openxmlformats.org/officeDocument/2006/relationships/image" Target="../media/image30.png"/><Relationship Id="rId9" Type="http://schemas.openxmlformats.org/officeDocument/2006/relationships/image" Target="../media/image2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e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jpe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5.png"/><Relationship Id="rId5" Type="http://schemas.openxmlformats.org/officeDocument/2006/relationships/image" Target="../media/image228.png"/><Relationship Id="rId10" Type="http://schemas.openxmlformats.org/officeDocument/2006/relationships/image" Target="../media/image234.png"/><Relationship Id="rId4" Type="http://schemas.openxmlformats.org/officeDocument/2006/relationships/image" Target="../media/image227.png"/><Relationship Id="rId9" Type="http://schemas.openxmlformats.org/officeDocument/2006/relationships/image" Target="../media/image233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jpe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38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jpe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4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5.png"/><Relationship Id="rId7" Type="http://schemas.openxmlformats.org/officeDocument/2006/relationships/image" Target="../media/image230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13.png"/><Relationship Id="rId9" Type="http://schemas.openxmlformats.org/officeDocument/2006/relationships/image" Target="../media/image2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3.jpeg"/><Relationship Id="rId4" Type="http://schemas.openxmlformats.org/officeDocument/2006/relationships/image" Target="../media/image25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263.png"/><Relationship Id="rId3" Type="http://schemas.openxmlformats.org/officeDocument/2006/relationships/image" Target="../media/image255.png"/><Relationship Id="rId7" Type="http://schemas.openxmlformats.org/officeDocument/2006/relationships/image" Target="../media/image50.png"/><Relationship Id="rId12" Type="http://schemas.openxmlformats.org/officeDocument/2006/relationships/image" Target="../media/image262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1.png"/><Relationship Id="rId5" Type="http://schemas.openxmlformats.org/officeDocument/2006/relationships/image" Target="../media/image257.png"/><Relationship Id="rId10" Type="http://schemas.openxmlformats.org/officeDocument/2006/relationships/image" Target="../media/image260.png"/><Relationship Id="rId4" Type="http://schemas.openxmlformats.org/officeDocument/2006/relationships/image" Target="../media/image256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jpeg"/><Relationship Id="rId7" Type="http://schemas.openxmlformats.org/officeDocument/2006/relationships/image" Target="../media/image270.png"/><Relationship Id="rId2" Type="http://schemas.openxmlformats.org/officeDocument/2006/relationships/image" Target="../media/image2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81.jpeg"/><Relationship Id="rId7" Type="http://schemas.openxmlformats.org/officeDocument/2006/relationships/image" Target="../media/image27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6.png"/><Relationship Id="rId11" Type="http://schemas.openxmlformats.org/officeDocument/2006/relationships/image" Target="../media/image285.png"/><Relationship Id="rId5" Type="http://schemas.openxmlformats.org/officeDocument/2006/relationships/image" Target="../media/image283.png"/><Relationship Id="rId10" Type="http://schemas.openxmlformats.org/officeDocument/2006/relationships/image" Target="../media/image284.png"/><Relationship Id="rId4" Type="http://schemas.openxmlformats.org/officeDocument/2006/relationships/image" Target="../media/image282.jpeg"/><Relationship Id="rId9" Type="http://schemas.openxmlformats.org/officeDocument/2006/relationships/image" Target="../media/image2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jpeg"/><Relationship Id="rId2" Type="http://schemas.openxmlformats.org/officeDocument/2006/relationships/image" Target="../media/image2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image" Target="../media/image29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0580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6365" marR="5080" indent="-1384300" algn="l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Benzene</a:t>
            </a:r>
            <a:r>
              <a:rPr sz="5400" spc="-25" dirty="0"/>
              <a:t> </a:t>
            </a:r>
            <a:r>
              <a:rPr sz="5400"/>
              <a:t>and</a:t>
            </a:r>
            <a:r>
              <a:rPr sz="5400" spc="-20"/>
              <a:t> </a:t>
            </a:r>
            <a:r>
              <a:rPr lang="en-US" sz="5400" spc="-20" dirty="0" smtClean="0"/>
              <a:t>Its                                     Reactivity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8285988" y="6274927"/>
            <a:ext cx="1657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38100">
                <a:lnSpc>
                  <a:spcPts val="1630"/>
                </a:lnSpc>
              </a:pPr>
              <a:t>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3429000" y="3505200"/>
            <a:ext cx="4953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Dr. N. </a:t>
            </a:r>
            <a:r>
              <a:rPr lang="en-US" sz="3200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Vijaya</a:t>
            </a: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Kumar</a:t>
            </a:r>
            <a:b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Lecturer in Chemistry</a:t>
            </a:r>
            <a:b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DNR College (A)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244853"/>
            <a:ext cx="577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[4]	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molecule</a:t>
            </a:r>
            <a:r>
              <a:rPr sz="2400" spc="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must</a:t>
            </a:r>
            <a:r>
              <a:rPr sz="24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satisfy</a:t>
            </a:r>
            <a:r>
              <a:rPr sz="24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Hückel’s</a:t>
            </a:r>
            <a:r>
              <a:rPr sz="240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rule.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557523"/>
            <a:ext cx="4648200" cy="18526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579" y="1752600"/>
            <a:ext cx="8467370" cy="10826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86658" y="312420"/>
            <a:ext cx="7543165" cy="789940"/>
            <a:chOff x="886658" y="312420"/>
            <a:chExt cx="7543165" cy="7899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58" y="517763"/>
              <a:ext cx="643760" cy="292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312420"/>
              <a:ext cx="1716024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0152" y="312420"/>
              <a:ext cx="943355" cy="789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3175" y="312420"/>
              <a:ext cx="2421636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5419" y="312420"/>
              <a:ext cx="824484" cy="789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0511" y="312420"/>
              <a:ext cx="1933956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0231" y="312420"/>
              <a:ext cx="1239012" cy="7894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71524" y="404825"/>
            <a:ext cx="7322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Criteria</a:t>
            </a:r>
            <a:r>
              <a:rPr sz="2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for Aromaticity—Hückel’s</a:t>
            </a:r>
            <a:r>
              <a:rPr sz="28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Rule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00" y="3505263"/>
            <a:ext cx="4033011" cy="228434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1016253"/>
            <a:ext cx="8623300" cy="226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93700" algn="l"/>
              </a:tabLst>
            </a:pPr>
            <a:r>
              <a:rPr sz="2000" dirty="0">
                <a:latin typeface="Arial MT"/>
                <a:cs typeface="Arial MT"/>
              </a:rPr>
              <a:t>Aromatic—A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cyclic, planar,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completely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conjugated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4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  <a:p>
            <a:pPr marL="393700" algn="just">
              <a:lnSpc>
                <a:spcPct val="100000"/>
              </a:lnSpc>
            </a:pPr>
            <a:r>
              <a:rPr sz="2000" dirty="0">
                <a:latin typeface="Symbol"/>
                <a:cs typeface="Symbol"/>
              </a:rPr>
              <a:t>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electrons.</a:t>
            </a:r>
            <a:endParaRPr sz="2000">
              <a:latin typeface="Arial MT"/>
              <a:cs typeface="Arial MT"/>
            </a:endParaRPr>
          </a:p>
          <a:p>
            <a:pPr marL="393700" indent="-381000" algn="just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393700" algn="l"/>
              </a:tabLst>
            </a:pPr>
            <a:r>
              <a:rPr sz="2000" spc="-5" dirty="0">
                <a:latin typeface="Arial MT"/>
                <a:cs typeface="Arial MT"/>
              </a:rPr>
              <a:t>Antiaromatic—A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cyclic,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planar,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completely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conjugated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4</a:t>
            </a:r>
            <a:r>
              <a:rPr sz="2000" i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393700" algn="just">
              <a:lnSpc>
                <a:spcPct val="100000"/>
              </a:lnSpc>
            </a:pPr>
            <a:r>
              <a:rPr sz="2000" dirty="0">
                <a:latin typeface="Symbol"/>
                <a:cs typeface="Symbol"/>
              </a:rPr>
              <a:t>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electrons.</a:t>
            </a:r>
            <a:endParaRPr sz="2000">
              <a:latin typeface="Arial MT"/>
              <a:cs typeface="Arial MT"/>
            </a:endParaRPr>
          </a:p>
          <a:p>
            <a:pPr marL="393700" marR="5080" indent="-381000" algn="just">
              <a:lnSpc>
                <a:spcPct val="100000"/>
              </a:lnSpc>
              <a:spcBef>
                <a:spcPts val="395"/>
              </a:spcBef>
              <a:buAutoNum type="arabicPeriod" startAt="3"/>
              <a:tabLst>
                <a:tab pos="393700" algn="l"/>
              </a:tabLst>
            </a:pPr>
            <a:r>
              <a:rPr sz="2000" dirty="0">
                <a:latin typeface="Arial MT"/>
                <a:cs typeface="Arial MT"/>
              </a:rPr>
              <a:t>Not </a:t>
            </a:r>
            <a:r>
              <a:rPr sz="2000" spc="-5" dirty="0">
                <a:latin typeface="Arial MT"/>
                <a:cs typeface="Arial MT"/>
              </a:rPr>
              <a:t>aromatic (nonaromatic)—A </a:t>
            </a:r>
            <a:r>
              <a:rPr sz="2000" dirty="0">
                <a:latin typeface="Arial MT"/>
                <a:cs typeface="Arial MT"/>
              </a:rPr>
              <a:t>compound </a:t>
            </a:r>
            <a:r>
              <a:rPr sz="2000" spc="-5" dirty="0">
                <a:latin typeface="Arial MT"/>
                <a:cs typeface="Arial MT"/>
              </a:rPr>
              <a:t>that lacks </a:t>
            </a:r>
            <a:r>
              <a:rPr sz="2000" dirty="0">
                <a:latin typeface="Arial MT"/>
                <a:cs typeface="Arial MT"/>
              </a:rPr>
              <a:t>one (or </a:t>
            </a:r>
            <a:r>
              <a:rPr sz="2000" spc="-5" dirty="0">
                <a:latin typeface="Arial MT"/>
                <a:cs typeface="Arial MT"/>
              </a:rPr>
              <a:t>more) </a:t>
            </a:r>
            <a:r>
              <a:rPr sz="2000" dirty="0">
                <a:latin typeface="Arial MT"/>
                <a:cs typeface="Arial MT"/>
              </a:rPr>
              <a:t>of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requirements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for</a:t>
            </a:r>
            <a:r>
              <a:rPr sz="2000" spc="-5" dirty="0">
                <a:latin typeface="Arial MT"/>
                <a:cs typeface="Arial MT"/>
              </a:rPr>
              <a:t> aromaticity:</a:t>
            </a:r>
            <a:r>
              <a:rPr sz="2000" dirty="0">
                <a:latin typeface="Arial MT"/>
                <a:cs typeface="Arial MT"/>
              </a:rPr>
              <a:t> being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cyclic,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planar,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completely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conjugated.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6658" y="160020"/>
            <a:ext cx="7543165" cy="789940"/>
            <a:chOff x="886658" y="160020"/>
            <a:chExt cx="7543165" cy="789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658" y="365363"/>
              <a:ext cx="643760" cy="292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460" y="160020"/>
              <a:ext cx="1716024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152" y="160020"/>
              <a:ext cx="943355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3175" y="160020"/>
              <a:ext cx="2421636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5419" y="160020"/>
              <a:ext cx="824484" cy="789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0511" y="160020"/>
              <a:ext cx="1933956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0231" y="160020"/>
              <a:ext cx="1239012" cy="78943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1524" y="252425"/>
            <a:ext cx="7322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The</a:t>
            </a:r>
            <a:r>
              <a:rPr sz="2800" spc="5" dirty="0"/>
              <a:t> </a:t>
            </a:r>
            <a:r>
              <a:rPr sz="2800" spc="-5" dirty="0"/>
              <a:t>Criteria</a:t>
            </a:r>
            <a:r>
              <a:rPr sz="2800" spc="10" dirty="0"/>
              <a:t> </a:t>
            </a:r>
            <a:r>
              <a:rPr sz="2800" spc="-5" dirty="0"/>
              <a:t>for Aromaticity—Hückel’s</a:t>
            </a:r>
            <a:r>
              <a:rPr sz="2800" spc="60" dirty="0"/>
              <a:t> </a:t>
            </a:r>
            <a:r>
              <a:rPr sz="2800" spc="-5" dirty="0"/>
              <a:t>Rule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3375" y="3457575"/>
            <a:ext cx="8391525" cy="19812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827" y="295656"/>
            <a:ext cx="5763895" cy="902335"/>
            <a:chOff x="1671827" y="295656"/>
            <a:chExt cx="5763895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529222"/>
              <a:ext cx="1883664" cy="407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567" y="295656"/>
              <a:ext cx="920496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6867" y="295656"/>
              <a:ext cx="2298191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9863" y="295656"/>
              <a:ext cx="1665732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3473" y="401777"/>
            <a:ext cx="55340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Examples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Aromatic</a:t>
            </a:r>
            <a:r>
              <a:rPr spc="-35" dirty="0"/>
              <a:t> </a:t>
            </a:r>
            <a:r>
              <a:rPr dirty="0"/>
              <a:t>Rings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600879"/>
            <a:ext cx="2939669" cy="16769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96866" y="4905628"/>
            <a:ext cx="4289933" cy="14189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1200" y="2778760"/>
            <a:ext cx="4837303" cy="14122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7668" y="1395046"/>
            <a:ext cx="2080666" cy="5627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67790" y="1476502"/>
            <a:ext cx="1659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Cyclooctatetraene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8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Symbol"/>
                <a:cs typeface="Symbol"/>
              </a:rPr>
              <a:t>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MT"/>
                <a:cs typeface="Arial MT"/>
              </a:rPr>
              <a:t>electrons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12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532123" y="2084958"/>
            <a:ext cx="9975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planar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iaroma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ic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2110" y="2084958"/>
            <a:ext cx="10052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puckered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nonarom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ic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8259" y="219456"/>
            <a:ext cx="6983730" cy="902335"/>
            <a:chOff x="1138259" y="219456"/>
            <a:chExt cx="698373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259" y="453022"/>
              <a:ext cx="1983049" cy="41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0" y="219456"/>
              <a:ext cx="2298191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555" y="219456"/>
              <a:ext cx="3291840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0124" y="325577"/>
            <a:ext cx="6753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Polycyclic</a:t>
            </a:r>
            <a:r>
              <a:rPr spc="-45" dirty="0"/>
              <a:t> </a:t>
            </a:r>
            <a:r>
              <a:rPr dirty="0"/>
              <a:t>Aromatic</a:t>
            </a:r>
            <a:r>
              <a:rPr spc="-45" dirty="0"/>
              <a:t> </a:t>
            </a:r>
            <a:r>
              <a:rPr dirty="0"/>
              <a:t>Hydrocarbons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9498" y="1324714"/>
            <a:ext cx="5365332" cy="12304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6419" y="3502533"/>
            <a:ext cx="232029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38900"/>
              </a:lnSpc>
              <a:spcBef>
                <a:spcPts val="100"/>
              </a:spcBef>
              <a:tabLst>
                <a:tab pos="1372235" algn="l"/>
              </a:tabLst>
            </a:pPr>
            <a:r>
              <a:rPr sz="1800" spc="-5" dirty="0">
                <a:latin typeface="Arial MT"/>
                <a:cs typeface="Arial MT"/>
              </a:rPr>
              <a:t>b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h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25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	ter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35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l 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No</a:t>
            </a:r>
            <a:r>
              <a:rPr sz="1800" spc="-2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interactions</a:t>
            </a:r>
            <a:endParaRPr sz="1800">
              <a:latin typeface="Arial MT"/>
              <a:cs typeface="Arial MT"/>
            </a:endParaRPr>
          </a:p>
          <a:p>
            <a:pPr marL="393700">
              <a:lnSpc>
                <a:spcPct val="100000"/>
              </a:lnSpc>
            </a:pPr>
            <a:r>
              <a:rPr sz="1800" spc="-15" dirty="0">
                <a:solidFill>
                  <a:srgbClr val="800000"/>
                </a:solidFill>
                <a:latin typeface="Arial MT"/>
                <a:cs typeface="Arial MT"/>
              </a:rPr>
              <a:t>between</a:t>
            </a:r>
            <a:r>
              <a:rPr sz="1800" spc="1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rings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4263" y="3502533"/>
            <a:ext cx="12795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h</a:t>
            </a:r>
            <a:r>
              <a:rPr sz="1800" spc="-5" dirty="0">
                <a:latin typeface="Arial MT"/>
                <a:cs typeface="Arial MT"/>
              </a:rPr>
              <a:t>th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ne 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61</a:t>
            </a:r>
            <a:r>
              <a:rPr sz="1800" spc="-35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kcal/mol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0916" y="3502533"/>
            <a:ext cx="11906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thr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ce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e 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84</a:t>
            </a:r>
            <a:r>
              <a:rPr sz="1800" spc="-6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kcal/mol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9497" y="3488394"/>
            <a:ext cx="1443990" cy="8166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0"/>
              </a:spcBef>
            </a:pP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h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thr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ne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92</a:t>
            </a:r>
            <a:r>
              <a:rPr sz="1800" spc="-4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Arial MT"/>
                <a:cs typeface="Arial MT"/>
              </a:rPr>
              <a:t>kcal/mol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4724400"/>
            <a:ext cx="8305800" cy="698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7774" y="936698"/>
            <a:ext cx="1505138" cy="255024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1350" y="5696558"/>
            <a:ext cx="1352550" cy="80861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00854" y="5396184"/>
            <a:ext cx="901065" cy="81153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latin typeface="Arial MT"/>
                <a:cs typeface="Arial MT"/>
              </a:rPr>
              <a:t>1.36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Å</a:t>
            </a:r>
            <a:endParaRPr sz="1800">
              <a:latin typeface="Arial MT"/>
              <a:cs typeface="Arial MT"/>
            </a:endParaRPr>
          </a:p>
          <a:p>
            <a:pPr marL="227329">
              <a:lnSpc>
                <a:spcPct val="100000"/>
              </a:lnSpc>
              <a:spcBef>
                <a:spcPts val="930"/>
              </a:spcBef>
            </a:pPr>
            <a:r>
              <a:rPr sz="1800" spc="-5" dirty="0">
                <a:latin typeface="Arial MT"/>
                <a:cs typeface="Arial MT"/>
              </a:rPr>
              <a:t>1.40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Å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5776912"/>
            <a:ext cx="6705600" cy="7762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8600" y="5562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795" y="2762834"/>
            <a:ext cx="7176154" cy="27029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62430" y="167639"/>
            <a:ext cx="5708015" cy="902335"/>
            <a:chOff x="1662430" y="167639"/>
            <a:chExt cx="5708015" cy="9023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430" y="396626"/>
              <a:ext cx="1105385" cy="33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752" y="167639"/>
              <a:ext cx="2298192" cy="902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2272" y="167639"/>
              <a:ext cx="2907792" cy="90220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33473" y="274446"/>
            <a:ext cx="5467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55" dirty="0"/>
              <a:t> </a:t>
            </a:r>
            <a:r>
              <a:rPr dirty="0"/>
              <a:t>Aromatic</a:t>
            </a:r>
            <a:r>
              <a:rPr spc="-45" dirty="0"/>
              <a:t> </a:t>
            </a:r>
            <a:r>
              <a:rPr dirty="0"/>
              <a:t>Compounds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0200" y="1066800"/>
            <a:ext cx="6324600" cy="164490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" y="167639"/>
            <a:ext cx="7620000" cy="2708910"/>
            <a:chOff x="762000" y="167639"/>
            <a:chExt cx="7620000" cy="2708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990600"/>
              <a:ext cx="7620000" cy="1885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936" y="167639"/>
              <a:ext cx="1621536" cy="902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751" y="167639"/>
              <a:ext cx="2298192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2271" y="167639"/>
              <a:ext cx="2907792" cy="9022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3473" y="274446"/>
            <a:ext cx="5467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55" dirty="0"/>
              <a:t> </a:t>
            </a:r>
            <a:r>
              <a:rPr dirty="0"/>
              <a:t>Aromatic</a:t>
            </a:r>
            <a:r>
              <a:rPr spc="-45" dirty="0"/>
              <a:t> </a:t>
            </a:r>
            <a:r>
              <a:rPr dirty="0"/>
              <a:t>Compounds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0544" y="3376949"/>
            <a:ext cx="6939761" cy="29324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1471" y="625551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3829" y="295656"/>
            <a:ext cx="4686935" cy="902335"/>
            <a:chOff x="2253829" y="295656"/>
            <a:chExt cx="4686935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829" y="529222"/>
              <a:ext cx="1786467" cy="32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531" y="295656"/>
              <a:ext cx="3064764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3073" y="401777"/>
            <a:ext cx="4429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Aromatic</a:t>
            </a:r>
            <a:r>
              <a:rPr spc="-60" dirty="0"/>
              <a:t> </a:t>
            </a:r>
            <a:r>
              <a:rPr spc="-5" dirty="0"/>
              <a:t>Heterocycles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1219200"/>
            <a:ext cx="2895600" cy="1274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5400" y="2819400"/>
            <a:ext cx="7086600" cy="2049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1928" y="5760598"/>
            <a:ext cx="534254" cy="65358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19344" y="5569683"/>
            <a:ext cx="536568" cy="8765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57274" y="5667247"/>
            <a:ext cx="133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2H-pyran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4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 MT"/>
                <a:cs typeface="Arial MT"/>
              </a:rPr>
              <a:t>electrons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nonaromatic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2109" y="5667247"/>
            <a:ext cx="15481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2H-pyrilium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ion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6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 MT"/>
                <a:cs typeface="Arial MT"/>
              </a:rPr>
              <a:t>electrons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aromatic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155574"/>
            <a:ext cx="9144000" cy="99695"/>
            <a:chOff x="0" y="5155574"/>
            <a:chExt cx="9144000" cy="9969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155574"/>
              <a:ext cx="9144000" cy="992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518160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143255"/>
            <a:ext cx="7010400" cy="2865755"/>
            <a:chOff x="1371600" y="143255"/>
            <a:chExt cx="7010400" cy="2865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990600"/>
              <a:ext cx="7010400" cy="20181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2536" y="143255"/>
              <a:ext cx="2298191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532" y="143255"/>
              <a:ext cx="3064764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3073" y="249377"/>
            <a:ext cx="4429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Aromatic</a:t>
            </a:r>
            <a:r>
              <a:rPr spc="-60" dirty="0"/>
              <a:t> </a:t>
            </a:r>
            <a:r>
              <a:rPr spc="-5" dirty="0"/>
              <a:t>Heterocycles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4850774"/>
            <a:ext cx="9144000" cy="99695"/>
            <a:chOff x="0" y="4850774"/>
            <a:chExt cx="9144000" cy="996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50774"/>
              <a:ext cx="9144000" cy="992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487680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9989" y="5095083"/>
            <a:ext cx="679621" cy="7724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1189" y="5095083"/>
            <a:ext cx="679621" cy="7724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05558" y="5195619"/>
            <a:ext cx="1515598" cy="14870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862073" y="6046723"/>
            <a:ext cx="605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furan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5346" y="6046723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thiophen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0790" y="3386919"/>
            <a:ext cx="6659053" cy="107476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221471" y="6274927"/>
            <a:ext cx="2057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827" y="295656"/>
            <a:ext cx="5785485" cy="902335"/>
            <a:chOff x="1671827" y="295656"/>
            <a:chExt cx="5785485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529222"/>
              <a:ext cx="2702051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607" y="295656"/>
              <a:ext cx="67208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7972" y="295656"/>
              <a:ext cx="762000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4776" y="295656"/>
              <a:ext cx="2772155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3473" y="401777"/>
            <a:ext cx="5553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Nomenclature:</a:t>
            </a:r>
            <a:r>
              <a:rPr spc="-20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spc="-5" dirty="0"/>
              <a:t>Substituent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0" y="1626235"/>
            <a:ext cx="6553200" cy="15741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0" y="4373029"/>
            <a:ext cx="6096000" cy="11133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71524" y="1167129"/>
            <a:ext cx="1863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Systematic: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1471" y="6274927"/>
            <a:ext cx="2057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524" y="3540074"/>
            <a:ext cx="1565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Common: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4171" y="6287627"/>
            <a:ext cx="1803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1827" y="295656"/>
            <a:ext cx="6010910" cy="902335"/>
            <a:chOff x="1671827" y="295656"/>
            <a:chExt cx="6010910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529222"/>
              <a:ext cx="2702051" cy="32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607" y="295656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7972" y="295656"/>
              <a:ext cx="762000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4776" y="295656"/>
              <a:ext cx="2997707" cy="9022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33473" y="401777"/>
            <a:ext cx="5780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Nomenclature:</a:t>
            </a:r>
            <a:r>
              <a:rPr spc="-45" dirty="0"/>
              <a:t> </a:t>
            </a:r>
            <a:r>
              <a:rPr dirty="0"/>
              <a:t>2</a:t>
            </a:r>
            <a:r>
              <a:rPr spc="-35" dirty="0"/>
              <a:t> </a:t>
            </a:r>
            <a:r>
              <a:rPr dirty="0"/>
              <a:t>Substituents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1471422"/>
            <a:ext cx="7467600" cy="188137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475097"/>
            <a:ext cx="8229600" cy="2306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7820" y="1168653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Identical: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820" y="3382136"/>
            <a:ext cx="2571750" cy="918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1,2-dibromobenzene</a:t>
            </a:r>
            <a:endParaRPr sz="1600">
              <a:latin typeface="Arial MT"/>
              <a:cs typeface="Arial MT"/>
            </a:endParaRPr>
          </a:p>
          <a:p>
            <a:pPr marL="6985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o</a:t>
            </a:r>
            <a:r>
              <a:rPr sz="1600" spc="-5" dirty="0">
                <a:latin typeface="Arial MT"/>
                <a:cs typeface="Arial MT"/>
              </a:rPr>
              <a:t>-dibromobenzene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latin typeface="Arial MT"/>
                <a:cs typeface="Arial MT"/>
              </a:rPr>
              <a:t>Different: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7454" y="3382136"/>
            <a:ext cx="1885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1,3-dibromobenzene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m</a:t>
            </a:r>
            <a:r>
              <a:rPr sz="1600" spc="-5" dirty="0">
                <a:latin typeface="Arial MT"/>
                <a:cs typeface="Arial MT"/>
              </a:rPr>
              <a:t>-dibromobenzene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3669" y="3406902"/>
            <a:ext cx="1885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1,4-dibromobenzene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p</a:t>
            </a:r>
            <a:r>
              <a:rPr sz="1600" spc="-5" dirty="0">
                <a:latin typeface="Arial MT"/>
                <a:cs typeface="Arial MT"/>
              </a:rPr>
              <a:t>-dibromobenzene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15265" indent="-187960">
              <a:lnSpc>
                <a:spcPct val="100000"/>
              </a:lnSpc>
              <a:spcBef>
                <a:spcPts val="495"/>
              </a:spcBef>
              <a:buChar char="•"/>
              <a:tabLst>
                <a:tab pos="215900" algn="l"/>
              </a:tabLst>
            </a:pPr>
            <a:r>
              <a:rPr dirty="0"/>
              <a:t>Benzene</a:t>
            </a:r>
            <a:r>
              <a:rPr spc="-20" dirty="0"/>
              <a:t> </a:t>
            </a:r>
            <a:r>
              <a:rPr spc="5" dirty="0"/>
              <a:t>(C</a:t>
            </a:r>
            <a:r>
              <a:rPr sz="1950" spc="7" baseline="-21367" dirty="0"/>
              <a:t>6</a:t>
            </a:r>
            <a:r>
              <a:rPr sz="2000" spc="5" dirty="0"/>
              <a:t>H</a:t>
            </a:r>
            <a:r>
              <a:rPr sz="1950" spc="7" baseline="-21367" dirty="0"/>
              <a:t>6</a:t>
            </a:r>
            <a:r>
              <a:rPr sz="2000" spc="5" dirty="0"/>
              <a:t>)</a:t>
            </a:r>
            <a:r>
              <a:rPr sz="2000" spc="-30" dirty="0"/>
              <a:t> </a:t>
            </a:r>
            <a:r>
              <a:rPr sz="2000" spc="-5" dirty="0">
                <a:solidFill>
                  <a:srgbClr val="000000"/>
                </a:solidFill>
              </a:rPr>
              <a:t>is</a:t>
            </a:r>
            <a:r>
              <a:rPr sz="2000" dirty="0">
                <a:solidFill>
                  <a:srgbClr val="000000"/>
                </a:solidFill>
              </a:rPr>
              <a:t> the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simplest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/>
              <a:t>aromatic</a:t>
            </a:r>
            <a:r>
              <a:rPr sz="2000" spc="-30" dirty="0"/>
              <a:t> </a:t>
            </a:r>
            <a:r>
              <a:rPr sz="2000" dirty="0"/>
              <a:t>hydrocarbon</a:t>
            </a:r>
            <a:r>
              <a:rPr sz="2000" spc="-40" dirty="0"/>
              <a:t> </a:t>
            </a:r>
            <a:r>
              <a:rPr sz="2000" dirty="0">
                <a:solidFill>
                  <a:srgbClr val="000000"/>
                </a:solidFill>
              </a:rPr>
              <a:t>(or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arene).</a:t>
            </a:r>
            <a:endParaRPr sz="2000"/>
          </a:p>
          <a:p>
            <a:pPr marL="215265" indent="-187960">
              <a:lnSpc>
                <a:spcPct val="100000"/>
              </a:lnSpc>
              <a:spcBef>
                <a:spcPts val="395"/>
              </a:spcBef>
              <a:buChar char="•"/>
              <a:tabLst>
                <a:tab pos="215900" algn="l"/>
              </a:tabLst>
            </a:pPr>
            <a:r>
              <a:rPr dirty="0">
                <a:solidFill>
                  <a:srgbClr val="000000"/>
                </a:solidFill>
              </a:rPr>
              <a:t>Four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degrees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unsaturation.</a:t>
            </a:r>
          </a:p>
          <a:p>
            <a:pPr marL="215265" indent="-187960">
              <a:lnSpc>
                <a:spcPct val="100000"/>
              </a:lnSpc>
              <a:spcBef>
                <a:spcPts val="409"/>
              </a:spcBef>
              <a:buChar char="•"/>
              <a:tabLst>
                <a:tab pos="215900" algn="l"/>
              </a:tabLst>
            </a:pPr>
            <a:r>
              <a:rPr spc="-5" dirty="0">
                <a:solidFill>
                  <a:srgbClr val="000000"/>
                </a:solidFill>
              </a:rPr>
              <a:t>It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planar.</a:t>
            </a:r>
          </a:p>
          <a:p>
            <a:pPr marL="215265" indent="-187960">
              <a:lnSpc>
                <a:spcPct val="100000"/>
              </a:lnSpc>
              <a:spcBef>
                <a:spcPts val="395"/>
              </a:spcBef>
              <a:buChar char="•"/>
              <a:tabLst>
                <a:tab pos="215900" algn="l"/>
              </a:tabLst>
            </a:pPr>
            <a:r>
              <a:rPr dirty="0">
                <a:solidFill>
                  <a:srgbClr val="000000"/>
                </a:solidFill>
              </a:rPr>
              <a:t>All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C—C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bond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lengths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are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equal.</a:t>
            </a:r>
          </a:p>
          <a:p>
            <a:pPr marL="215265" indent="-187960">
              <a:lnSpc>
                <a:spcPct val="100000"/>
              </a:lnSpc>
              <a:spcBef>
                <a:spcPts val="400"/>
              </a:spcBef>
              <a:buChar char="•"/>
              <a:tabLst>
                <a:tab pos="215900" algn="l"/>
              </a:tabLst>
            </a:pPr>
            <a:r>
              <a:rPr dirty="0">
                <a:solidFill>
                  <a:srgbClr val="000000"/>
                </a:solidFill>
              </a:rPr>
              <a:t>Whereas</a:t>
            </a:r>
            <a:r>
              <a:rPr spc="1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unsaturated</a:t>
            </a:r>
            <a:r>
              <a:rPr spc="1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hydrocarbons</a:t>
            </a:r>
            <a:r>
              <a:rPr spc="1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such</a:t>
            </a:r>
            <a:r>
              <a:rPr spc="1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as</a:t>
            </a:r>
            <a:r>
              <a:rPr spc="1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alkenes,</a:t>
            </a:r>
            <a:r>
              <a:rPr spc="1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alkynes</a:t>
            </a:r>
            <a:r>
              <a:rPr spc="1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</a:t>
            </a:r>
            <a:r>
              <a:rPr spc="1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dienes</a:t>
            </a:r>
          </a:p>
          <a:p>
            <a:pPr marL="21526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readily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undergo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addition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reactions,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benzene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does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not.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135" y="295656"/>
            <a:ext cx="2907791" cy="902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4054" y="401777"/>
            <a:ext cx="2398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</a:t>
            </a:r>
            <a:r>
              <a:rPr spc="-10" dirty="0"/>
              <a:t>g</a:t>
            </a:r>
            <a:r>
              <a:rPr dirty="0"/>
              <a:t>round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5105400"/>
            <a:ext cx="4953000" cy="7413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5101" y="3429000"/>
            <a:ext cx="4629150" cy="704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6220" y="4217365"/>
            <a:ext cx="86753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indent="-187960">
              <a:lnSpc>
                <a:spcPct val="100000"/>
              </a:lnSpc>
              <a:spcBef>
                <a:spcPts val="105"/>
              </a:spcBef>
              <a:buChar char="•"/>
              <a:tabLst>
                <a:tab pos="226060" algn="l"/>
              </a:tabLst>
            </a:pPr>
            <a:r>
              <a:rPr sz="2000" spc="-5" dirty="0">
                <a:latin typeface="Arial MT"/>
                <a:cs typeface="Arial MT"/>
              </a:rPr>
              <a:t>Benzene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reacts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bromine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only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presence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FeBr</a:t>
            </a:r>
            <a:r>
              <a:rPr sz="1950" baseline="-21367" dirty="0">
                <a:latin typeface="Arial MT"/>
                <a:cs typeface="Arial MT"/>
              </a:rPr>
              <a:t>3</a:t>
            </a:r>
            <a:r>
              <a:rPr sz="1950" spc="367" baseline="-21367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(a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Lewis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acid),</a:t>
            </a:r>
            <a:endParaRPr sz="2000">
              <a:latin typeface="Arial MT"/>
              <a:cs typeface="Arial MT"/>
            </a:endParaRPr>
          </a:p>
          <a:p>
            <a:pPr marL="225425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substitution,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addition.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5988" y="6274927"/>
            <a:ext cx="1657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38100">
                <a:lnSpc>
                  <a:spcPts val="1630"/>
                </a:lnSpc>
              </a:p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698" y="1970107"/>
            <a:ext cx="7459572" cy="32770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3627" y="219456"/>
            <a:ext cx="7612380" cy="902335"/>
            <a:chOff x="833627" y="219456"/>
            <a:chExt cx="7612380" cy="902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627" y="453022"/>
              <a:ext cx="2702052" cy="32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4407" y="219456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772" y="219456"/>
              <a:ext cx="762000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6576" y="219456"/>
              <a:ext cx="943355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6260" y="219456"/>
              <a:ext cx="1507236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8299" y="219456"/>
              <a:ext cx="2997707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5019" y="325577"/>
            <a:ext cx="73856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Nomenclature:</a:t>
            </a:r>
            <a:r>
              <a:rPr spc="-40" dirty="0"/>
              <a:t> </a:t>
            </a:r>
            <a:r>
              <a:rPr dirty="0"/>
              <a:t>3</a:t>
            </a:r>
            <a:r>
              <a:rPr spc="-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More</a:t>
            </a:r>
            <a:r>
              <a:rPr spc="-40" dirty="0"/>
              <a:t> </a:t>
            </a:r>
            <a:r>
              <a:rPr dirty="0"/>
              <a:t>Substituents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168653"/>
            <a:ext cx="86220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  <a:buChar char="•"/>
              <a:tabLst>
                <a:tab pos="200660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benzene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substituent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called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phenyl</a:t>
            </a:r>
            <a:r>
              <a:rPr sz="2000" spc="10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group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abbreviated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structure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Ph</a:t>
            </a:r>
            <a:r>
              <a:rPr sz="2000" dirty="0">
                <a:latin typeface="Arial MT"/>
                <a:cs typeface="Arial MT"/>
              </a:rPr>
              <a:t>-”.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828736"/>
            <a:ext cx="5181600" cy="1204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3427" y="453022"/>
            <a:ext cx="2702051" cy="3297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5454" y="325577"/>
            <a:ext cx="2736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Nomenclature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" y="1885950"/>
            <a:ext cx="3152775" cy="12858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1620" y="3893261"/>
            <a:ext cx="22485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5"/>
              </a:spcBef>
              <a:buChar char="•"/>
              <a:tabLst>
                <a:tab pos="20066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benzyl</a:t>
            </a:r>
            <a:r>
              <a:rPr sz="20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group</a:t>
            </a:r>
            <a:r>
              <a:rPr sz="200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4352925"/>
            <a:ext cx="2857500" cy="14001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5325" y="4352925"/>
            <a:ext cx="3657600" cy="12096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77054" y="3893261"/>
            <a:ext cx="1572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5"/>
              </a:spcBef>
              <a:buChar char="•"/>
              <a:tabLst>
                <a:tab pos="20066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Aryl</a:t>
            </a:r>
            <a:r>
              <a:rPr sz="2000" spc="-7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groups</a:t>
            </a:r>
            <a:r>
              <a:rPr sz="200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489405"/>
            <a:ext cx="8622665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indent="-1955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08279" algn="l"/>
              </a:tabLst>
            </a:pPr>
            <a:r>
              <a:rPr sz="2100" spc="-5" dirty="0">
                <a:latin typeface="Arial MT"/>
                <a:cs typeface="Arial MT"/>
              </a:rPr>
              <a:t>Benzene</a:t>
            </a:r>
            <a:r>
              <a:rPr sz="2100" spc="409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and</a:t>
            </a:r>
            <a:r>
              <a:rPr sz="2100" spc="409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toluene,</a:t>
            </a:r>
            <a:r>
              <a:rPr sz="2100" spc="4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are</a:t>
            </a:r>
            <a:r>
              <a:rPr sz="2100" spc="409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obtained</a:t>
            </a:r>
            <a:r>
              <a:rPr sz="2100" spc="4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from</a:t>
            </a:r>
            <a:r>
              <a:rPr sz="2100" spc="409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petroleum</a:t>
            </a:r>
            <a:r>
              <a:rPr sz="2100" spc="4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refining</a:t>
            </a:r>
            <a:r>
              <a:rPr sz="2100" spc="39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and</a:t>
            </a:r>
            <a:r>
              <a:rPr sz="2100" spc="4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are</a:t>
            </a:r>
            <a:endParaRPr sz="2100">
              <a:latin typeface="Arial MT"/>
              <a:cs typeface="Arial MT"/>
            </a:endParaRPr>
          </a:p>
          <a:p>
            <a:pPr marL="207645" algn="just">
              <a:lnSpc>
                <a:spcPct val="100000"/>
              </a:lnSpc>
            </a:pPr>
            <a:r>
              <a:rPr sz="2100" spc="-5" dirty="0">
                <a:latin typeface="Arial MT"/>
                <a:cs typeface="Arial MT"/>
              </a:rPr>
              <a:t>useful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starting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materials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for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synthetic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polymers.</a:t>
            </a:r>
            <a:endParaRPr sz="2100">
              <a:latin typeface="Arial MT"/>
              <a:cs typeface="Arial MT"/>
            </a:endParaRPr>
          </a:p>
          <a:p>
            <a:pPr marL="207645" marR="5080" indent="-195580" algn="just">
              <a:lnSpc>
                <a:spcPct val="100000"/>
              </a:lnSpc>
              <a:spcBef>
                <a:spcPts val="505"/>
              </a:spcBef>
              <a:buChar char="•"/>
              <a:tabLst>
                <a:tab pos="208279" algn="l"/>
              </a:tabLst>
            </a:pPr>
            <a:r>
              <a:rPr sz="2100" spc="-5" dirty="0">
                <a:latin typeface="Arial MT"/>
                <a:cs typeface="Arial MT"/>
              </a:rPr>
              <a:t>Compounds containing </a:t>
            </a:r>
            <a:r>
              <a:rPr sz="2100" spc="-10" dirty="0">
                <a:latin typeface="Arial MT"/>
                <a:cs typeface="Arial MT"/>
              </a:rPr>
              <a:t>two </a:t>
            </a:r>
            <a:r>
              <a:rPr sz="2100" spc="-5" dirty="0">
                <a:latin typeface="Arial MT"/>
                <a:cs typeface="Arial MT"/>
              </a:rPr>
              <a:t>or more benzene </a:t>
            </a:r>
            <a:r>
              <a:rPr sz="2100" spc="-10" dirty="0">
                <a:latin typeface="Arial MT"/>
                <a:cs typeface="Arial MT"/>
              </a:rPr>
              <a:t>rings </a:t>
            </a:r>
            <a:r>
              <a:rPr sz="2100" spc="-5" dirty="0">
                <a:latin typeface="Arial MT"/>
                <a:cs typeface="Arial MT"/>
              </a:rPr>
              <a:t>that share </a:t>
            </a:r>
            <a:r>
              <a:rPr sz="2100" spc="-10" dirty="0">
                <a:latin typeface="Arial MT"/>
                <a:cs typeface="Arial MT"/>
              </a:rPr>
              <a:t>carbon— </a:t>
            </a:r>
            <a:r>
              <a:rPr sz="2100" spc="-57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carbon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bonds</a:t>
            </a:r>
            <a:r>
              <a:rPr sz="2100" spc="-5" dirty="0">
                <a:latin typeface="Arial MT"/>
                <a:cs typeface="Arial MT"/>
              </a:rPr>
              <a:t> are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called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 MT"/>
                <a:cs typeface="Arial MT"/>
              </a:rPr>
              <a:t>polycyclic</a:t>
            </a:r>
            <a:r>
              <a:rPr sz="2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 MT"/>
                <a:cs typeface="Arial MT"/>
              </a:rPr>
              <a:t>aromatic</a:t>
            </a:r>
            <a:r>
              <a:rPr sz="2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 MT"/>
                <a:cs typeface="Arial MT"/>
              </a:rPr>
              <a:t>hydrocarbons</a:t>
            </a:r>
            <a:r>
              <a:rPr sz="2100" dirty="0">
                <a:solidFill>
                  <a:srgbClr val="C00000"/>
                </a:solidFill>
                <a:latin typeface="Arial MT"/>
                <a:cs typeface="Arial MT"/>
              </a:rPr>
              <a:t> (PAHs). </a:t>
            </a:r>
            <a:r>
              <a:rPr sz="2100" spc="-57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 MT"/>
                <a:cs typeface="Arial MT"/>
              </a:rPr>
              <a:t>Naphthalene</a:t>
            </a:r>
            <a:r>
              <a:rPr sz="2100" spc="-5" dirty="0">
                <a:latin typeface="Arial MT"/>
                <a:cs typeface="Arial MT"/>
              </a:rPr>
              <a:t>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 </a:t>
            </a:r>
            <a:r>
              <a:rPr sz="2100" spc="-5" dirty="0">
                <a:latin typeface="Arial MT"/>
                <a:cs typeface="Arial MT"/>
              </a:rPr>
              <a:t>simplest </a:t>
            </a:r>
            <a:r>
              <a:rPr sz="2100" dirty="0">
                <a:latin typeface="Arial MT"/>
                <a:cs typeface="Arial MT"/>
              </a:rPr>
              <a:t>PAH,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is the active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ingredient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 </a:t>
            </a:r>
            <a:r>
              <a:rPr sz="2100" spc="-5" dirty="0">
                <a:latin typeface="Arial MT"/>
                <a:cs typeface="Arial MT"/>
              </a:rPr>
              <a:t>mothballs.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0665" y="295656"/>
            <a:ext cx="6689090" cy="902335"/>
            <a:chOff x="1290665" y="295656"/>
            <a:chExt cx="6689090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665" y="529222"/>
              <a:ext cx="2060770" cy="41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352" y="295656"/>
              <a:ext cx="2298192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1871" y="295656"/>
              <a:ext cx="2907792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2524" y="401777"/>
            <a:ext cx="6457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Interesting</a:t>
            </a:r>
            <a:r>
              <a:rPr spc="-90" dirty="0"/>
              <a:t> </a:t>
            </a:r>
            <a:r>
              <a:rPr dirty="0"/>
              <a:t>Aromatic</a:t>
            </a:r>
            <a:r>
              <a:rPr spc="-50" dirty="0"/>
              <a:t> </a:t>
            </a:r>
            <a:r>
              <a:rPr dirty="0"/>
              <a:t>Compounds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3733800"/>
            <a:ext cx="8077200" cy="19875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860" y="1275476"/>
            <a:ext cx="6764139" cy="51665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65" y="295656"/>
            <a:ext cx="6689090" cy="902335"/>
            <a:chOff x="1290665" y="295656"/>
            <a:chExt cx="6689090" cy="902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0665" y="529222"/>
              <a:ext cx="2060770" cy="41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7352" y="295656"/>
              <a:ext cx="2298192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1871" y="295656"/>
              <a:ext cx="2907792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2524" y="401777"/>
            <a:ext cx="6457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Interesting</a:t>
            </a:r>
            <a:r>
              <a:rPr spc="-90" dirty="0"/>
              <a:t> </a:t>
            </a:r>
            <a:r>
              <a:rPr dirty="0"/>
              <a:t>Aromatic</a:t>
            </a:r>
            <a:r>
              <a:rPr spc="-50" dirty="0"/>
              <a:t> </a:t>
            </a:r>
            <a:r>
              <a:rPr dirty="0"/>
              <a:t>Compounds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1471" y="625551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295656"/>
            <a:ext cx="8305800" cy="5576570"/>
            <a:chOff x="533400" y="295656"/>
            <a:chExt cx="8305800" cy="5576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371940"/>
              <a:ext cx="8305800" cy="3500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1066800"/>
              <a:ext cx="2667000" cy="1328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" y="295656"/>
              <a:ext cx="2613660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7351" y="295656"/>
              <a:ext cx="2298192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1871" y="295656"/>
              <a:ext cx="2907792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1620" y="5922975"/>
            <a:ext cx="8623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Char char="•"/>
              <a:tabLst>
                <a:tab pos="200660" algn="l"/>
                <a:tab pos="993775" algn="l"/>
                <a:tab pos="2083435" algn="l"/>
                <a:tab pos="2439035" algn="l"/>
                <a:tab pos="3458845" algn="l"/>
                <a:tab pos="5337810" algn="l"/>
                <a:tab pos="5891530" algn="l"/>
                <a:tab pos="6598920" algn="l"/>
                <a:tab pos="7464425" algn="l"/>
                <a:tab pos="8243570" algn="l"/>
              </a:tabLst>
            </a:pPr>
            <a:r>
              <a:rPr sz="2000" dirty="0">
                <a:latin typeface="Arial MT"/>
                <a:cs typeface="Arial MT"/>
              </a:rPr>
              <a:t>When	ing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-1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ed	</a:t>
            </a:r>
            <a:r>
              <a:rPr sz="2000" spc="-1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r	inhal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d,	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zo</a:t>
            </a:r>
            <a:r>
              <a:rPr sz="2000" spc="-10" dirty="0">
                <a:solidFill>
                  <a:srgbClr val="C00000"/>
                </a:solidFill>
                <a:latin typeface="Arial MT"/>
                <a:cs typeface="Arial MT"/>
              </a:rPr>
              <a:t>[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a]</a:t>
            </a:r>
            <a:r>
              <a:rPr sz="2000" spc="-15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yrene	</a:t>
            </a:r>
            <a:r>
              <a:rPr sz="2000" dirty="0">
                <a:latin typeface="Arial MT"/>
                <a:cs typeface="Arial MT"/>
              </a:rPr>
              <a:t>and	o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her	similar	</a:t>
            </a:r>
            <a:r>
              <a:rPr sz="2000" spc="-2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AHs	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072" y="6227775"/>
            <a:ext cx="385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oxidized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carcinogenic</a:t>
            </a:r>
            <a:r>
              <a:rPr sz="20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products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52524" y="401777"/>
            <a:ext cx="6457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Interesting</a:t>
            </a:r>
            <a:r>
              <a:rPr spc="-90" dirty="0"/>
              <a:t> </a:t>
            </a:r>
            <a:r>
              <a:rPr dirty="0"/>
              <a:t>Aromatic</a:t>
            </a:r>
            <a:r>
              <a:rPr spc="-50" dirty="0"/>
              <a:t> </a:t>
            </a:r>
            <a:r>
              <a:rPr dirty="0"/>
              <a:t>Compounds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341" y="1708794"/>
            <a:ext cx="5917565" cy="1586230"/>
            <a:chOff x="1667341" y="1708794"/>
            <a:chExt cx="5917565" cy="1586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341" y="1708794"/>
              <a:ext cx="5917490" cy="558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80" y="2063496"/>
              <a:ext cx="3988308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5566" y="1542110"/>
            <a:ext cx="59664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Electrophilic</a:t>
            </a:r>
            <a:r>
              <a:rPr sz="4400" spc="-35" dirty="0"/>
              <a:t> </a:t>
            </a:r>
            <a:r>
              <a:rPr sz="4400" dirty="0"/>
              <a:t>Aromatic </a:t>
            </a:r>
            <a:r>
              <a:rPr sz="4400" spc="-1210" dirty="0"/>
              <a:t> </a:t>
            </a:r>
            <a:r>
              <a:rPr sz="4400" dirty="0"/>
              <a:t>Substitution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681" y="529222"/>
            <a:ext cx="2353345" cy="3297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7854" y="401777"/>
            <a:ext cx="2397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</a:t>
            </a:r>
            <a:r>
              <a:rPr spc="-15" dirty="0"/>
              <a:t>d</a:t>
            </a:r>
            <a:r>
              <a:rPr dirty="0"/>
              <a:t>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692275"/>
            <a:ext cx="8001000" cy="23463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6922" y="67056"/>
            <a:ext cx="5481320" cy="6517640"/>
            <a:chOff x="1836922" y="67056"/>
            <a:chExt cx="5481320" cy="6517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922" y="685800"/>
              <a:ext cx="5480946" cy="58983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6935" y="67056"/>
              <a:ext cx="2906267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854" y="173177"/>
            <a:ext cx="2397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</a:t>
            </a:r>
            <a:r>
              <a:rPr spc="-15" dirty="0"/>
              <a:t>d</a:t>
            </a:r>
            <a:r>
              <a:rPr dirty="0"/>
              <a:t>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7325" y="143255"/>
            <a:ext cx="6247130" cy="3630295"/>
            <a:chOff x="1457325" y="143255"/>
            <a:chExt cx="6247130" cy="3630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325" y="657655"/>
              <a:ext cx="6247110" cy="3115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3136" y="143255"/>
              <a:ext cx="2747772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4054" y="249377"/>
            <a:ext cx="2237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3890484"/>
            <a:ext cx="5105400" cy="29675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427" y="376822"/>
            <a:ext cx="2555747" cy="4121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5454" y="249377"/>
            <a:ext cx="26003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Hal</a:t>
            </a:r>
            <a:r>
              <a:rPr spc="-15" dirty="0"/>
              <a:t>o</a:t>
            </a:r>
            <a:r>
              <a:rPr dirty="0"/>
              <a:t>g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a</a:t>
            </a:r>
            <a:r>
              <a:rPr dirty="0"/>
              <a:t>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" y="1295400"/>
            <a:ext cx="8124825" cy="4733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8027" y="5314950"/>
            <a:ext cx="4277360" cy="1354455"/>
          </a:xfrm>
          <a:custGeom>
            <a:avLst/>
            <a:gdLst/>
            <a:ahLst/>
            <a:cxnLst/>
            <a:rect l="l" t="t" r="r" b="b"/>
            <a:pathLst>
              <a:path w="4277359" h="1354454">
                <a:moveTo>
                  <a:pt x="0" y="225678"/>
                </a:moveTo>
                <a:lnTo>
                  <a:pt x="4587" y="180175"/>
                </a:lnTo>
                <a:lnTo>
                  <a:pt x="17744" y="137802"/>
                </a:lnTo>
                <a:lnTo>
                  <a:pt x="38562" y="99466"/>
                </a:lnTo>
                <a:lnTo>
                  <a:pt x="66135" y="66071"/>
                </a:lnTo>
                <a:lnTo>
                  <a:pt x="99553" y="38522"/>
                </a:lnTo>
                <a:lnTo>
                  <a:pt x="137910" y="17724"/>
                </a:lnTo>
                <a:lnTo>
                  <a:pt x="180296" y="4581"/>
                </a:lnTo>
                <a:lnTo>
                  <a:pt x="225806" y="0"/>
                </a:lnTo>
                <a:lnTo>
                  <a:pt x="4051300" y="0"/>
                </a:lnTo>
                <a:lnTo>
                  <a:pt x="4096803" y="4581"/>
                </a:lnTo>
                <a:lnTo>
                  <a:pt x="4139176" y="17724"/>
                </a:lnTo>
                <a:lnTo>
                  <a:pt x="4177512" y="38522"/>
                </a:lnTo>
                <a:lnTo>
                  <a:pt x="4210907" y="66071"/>
                </a:lnTo>
                <a:lnTo>
                  <a:pt x="4238456" y="99466"/>
                </a:lnTo>
                <a:lnTo>
                  <a:pt x="4259254" y="137802"/>
                </a:lnTo>
                <a:lnTo>
                  <a:pt x="4272397" y="180175"/>
                </a:lnTo>
                <a:lnTo>
                  <a:pt x="4276979" y="225678"/>
                </a:lnTo>
                <a:lnTo>
                  <a:pt x="4276979" y="1128661"/>
                </a:lnTo>
                <a:lnTo>
                  <a:pt x="4272397" y="1174157"/>
                </a:lnTo>
                <a:lnTo>
                  <a:pt x="4259254" y="1216531"/>
                </a:lnTo>
                <a:lnTo>
                  <a:pt x="4238456" y="1254877"/>
                </a:lnTo>
                <a:lnTo>
                  <a:pt x="4210907" y="1288286"/>
                </a:lnTo>
                <a:lnTo>
                  <a:pt x="4177512" y="1315851"/>
                </a:lnTo>
                <a:lnTo>
                  <a:pt x="4139176" y="1336664"/>
                </a:lnTo>
                <a:lnTo>
                  <a:pt x="4096803" y="1349817"/>
                </a:lnTo>
                <a:lnTo>
                  <a:pt x="4051300" y="1354404"/>
                </a:lnTo>
                <a:lnTo>
                  <a:pt x="225806" y="1354404"/>
                </a:lnTo>
                <a:lnTo>
                  <a:pt x="180296" y="1349817"/>
                </a:lnTo>
                <a:lnTo>
                  <a:pt x="137910" y="1336664"/>
                </a:lnTo>
                <a:lnTo>
                  <a:pt x="99553" y="1315851"/>
                </a:lnTo>
                <a:lnTo>
                  <a:pt x="66135" y="1288286"/>
                </a:lnTo>
                <a:lnTo>
                  <a:pt x="38562" y="1254877"/>
                </a:lnTo>
                <a:lnTo>
                  <a:pt x="17744" y="1216531"/>
                </a:lnTo>
                <a:lnTo>
                  <a:pt x="4587" y="1174157"/>
                </a:lnTo>
                <a:lnTo>
                  <a:pt x="0" y="1128661"/>
                </a:lnTo>
                <a:lnTo>
                  <a:pt x="0" y="225678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11388" y="6255511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20" y="1244853"/>
            <a:ext cx="86226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20066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August Kekulé </a:t>
            </a:r>
            <a:r>
              <a:rPr sz="2000" spc="-5" dirty="0">
                <a:latin typeface="Arial MT"/>
                <a:cs typeface="Arial MT"/>
              </a:rPr>
              <a:t>(1865) proposed that </a:t>
            </a:r>
            <a:r>
              <a:rPr sz="2000" dirty="0">
                <a:latin typeface="Arial MT"/>
                <a:cs typeface="Arial MT"/>
              </a:rPr>
              <a:t>benzene was a rapidly equilibrating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mixture</a:t>
            </a:r>
            <a:r>
              <a:rPr sz="2000" spc="5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two</a:t>
            </a:r>
            <a:r>
              <a:rPr sz="2000" spc="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compounds,</a:t>
            </a:r>
            <a:r>
              <a:rPr sz="2000" spc="5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each</a:t>
            </a:r>
            <a:r>
              <a:rPr sz="2000" spc="5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containing</a:t>
            </a:r>
            <a:r>
              <a:rPr sz="2000" spc="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six-membered</a:t>
            </a:r>
            <a:r>
              <a:rPr sz="2000" spc="5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ring</a:t>
            </a:r>
            <a:r>
              <a:rPr sz="2000" spc="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three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alternating</a:t>
            </a:r>
            <a:r>
              <a:rPr sz="2000" spc="525" dirty="0">
                <a:latin typeface="Arial MT"/>
                <a:cs typeface="Arial MT"/>
              </a:rPr>
              <a:t> </a:t>
            </a:r>
            <a:r>
              <a:rPr sz="2000" dirty="0">
                <a:latin typeface="Symbol"/>
                <a:cs typeface="Symbol"/>
              </a:rPr>
              <a:t>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bonds.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028" y="529222"/>
            <a:ext cx="2354579" cy="4121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4054" y="401777"/>
            <a:ext cx="2398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</a:t>
            </a:r>
            <a:r>
              <a:rPr spc="-10" dirty="0"/>
              <a:t>g</a:t>
            </a:r>
            <a:r>
              <a:rPr dirty="0"/>
              <a:t>round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0425" y="2286000"/>
            <a:ext cx="4727575" cy="711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662298"/>
            <a:ext cx="8001000" cy="14431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4019" y="5341721"/>
            <a:ext cx="3914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Char char="•"/>
              <a:tabLst>
                <a:tab pos="20066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All</a:t>
            </a:r>
            <a:r>
              <a:rPr sz="20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C—C</a:t>
            </a:r>
            <a:r>
              <a:rPr sz="20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bond</a:t>
            </a:r>
            <a:r>
              <a:rPr sz="20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lengths</a:t>
            </a:r>
            <a:r>
              <a:rPr sz="2000" spc="-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are</a:t>
            </a:r>
            <a:r>
              <a:rPr sz="20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equal!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99447" y="5538652"/>
            <a:ext cx="713105" cy="826769"/>
          </a:xfrm>
          <a:custGeom>
            <a:avLst/>
            <a:gdLst/>
            <a:ahLst/>
            <a:cxnLst/>
            <a:rect l="l" t="t" r="r" b="b"/>
            <a:pathLst>
              <a:path w="713104" h="826770">
                <a:moveTo>
                  <a:pt x="0" y="206607"/>
                </a:moveTo>
                <a:lnTo>
                  <a:pt x="0" y="619824"/>
                </a:lnTo>
              </a:path>
              <a:path w="713104" h="826770">
                <a:moveTo>
                  <a:pt x="74073" y="249564"/>
                </a:moveTo>
                <a:lnTo>
                  <a:pt x="74073" y="576893"/>
                </a:lnTo>
              </a:path>
              <a:path w="713104" h="826770">
                <a:moveTo>
                  <a:pt x="0" y="619824"/>
                </a:moveTo>
                <a:lnTo>
                  <a:pt x="356373" y="826431"/>
                </a:lnTo>
              </a:path>
              <a:path w="713104" h="826770">
                <a:moveTo>
                  <a:pt x="356373" y="826431"/>
                </a:moveTo>
                <a:lnTo>
                  <a:pt x="712764" y="619824"/>
                </a:lnTo>
              </a:path>
              <a:path w="713104" h="826770">
                <a:moveTo>
                  <a:pt x="712764" y="619824"/>
                </a:moveTo>
                <a:lnTo>
                  <a:pt x="712764" y="206607"/>
                </a:lnTo>
              </a:path>
              <a:path w="713104" h="826770">
                <a:moveTo>
                  <a:pt x="638691" y="576893"/>
                </a:moveTo>
                <a:lnTo>
                  <a:pt x="638691" y="249564"/>
                </a:lnTo>
              </a:path>
              <a:path w="713104" h="826770">
                <a:moveTo>
                  <a:pt x="712764" y="206607"/>
                </a:moveTo>
                <a:lnTo>
                  <a:pt x="356373" y="0"/>
                </a:lnTo>
              </a:path>
              <a:path w="713104" h="826770">
                <a:moveTo>
                  <a:pt x="356373" y="0"/>
                </a:moveTo>
                <a:lnTo>
                  <a:pt x="0" y="206607"/>
                </a:lnTo>
              </a:path>
              <a:path w="713104" h="826770">
                <a:moveTo>
                  <a:pt x="356373" y="0"/>
                </a:moveTo>
                <a:lnTo>
                  <a:pt x="356373" y="826431"/>
                </a:lnTo>
              </a:path>
            </a:pathLst>
          </a:custGeom>
          <a:ln w="17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79921" y="5532221"/>
            <a:ext cx="29394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James </a:t>
            </a:r>
            <a:r>
              <a:rPr sz="1600" spc="-10" dirty="0">
                <a:latin typeface="Arial MT"/>
                <a:cs typeface="Arial MT"/>
              </a:rPr>
              <a:t>Dewar </a:t>
            </a:r>
            <a:r>
              <a:rPr sz="1600" spc="-5" dirty="0">
                <a:latin typeface="Arial MT"/>
                <a:cs typeface="Arial MT"/>
              </a:rPr>
              <a:t>(1967) :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Dewar </a:t>
            </a:r>
            <a:r>
              <a:rPr sz="1400" dirty="0">
                <a:latin typeface="Arial MT"/>
                <a:cs typeface="Arial MT"/>
              </a:rPr>
              <a:t> benzene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was</a:t>
            </a:r>
            <a:r>
              <a:rPr sz="1400" dirty="0">
                <a:latin typeface="Arial MT"/>
                <a:cs typeface="Arial MT"/>
              </a:rPr>
              <a:t> prepared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1962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stable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5" dirty="0">
                <a:latin typeface="Arial MT"/>
                <a:cs typeface="Arial MT"/>
              </a:rPr>
              <a:t> converts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9921" y="6201562"/>
            <a:ext cx="709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benzene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132" y="453022"/>
            <a:ext cx="1655064" cy="3297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5413" y="325577"/>
            <a:ext cx="16979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Nitrat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368938"/>
            <a:ext cx="8305800" cy="15999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16000" y="1587500"/>
            <a:ext cx="7765415" cy="1384300"/>
            <a:chOff x="1016000" y="1587500"/>
            <a:chExt cx="7765415" cy="13843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905000"/>
              <a:ext cx="7531100" cy="10287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6000" y="1587499"/>
              <a:ext cx="7765415" cy="1384300"/>
            </a:xfrm>
            <a:custGeom>
              <a:avLst/>
              <a:gdLst/>
              <a:ahLst/>
              <a:cxnLst/>
              <a:rect l="l" t="t" r="r" b="b"/>
              <a:pathLst>
                <a:path w="7765415" h="1384300">
                  <a:moveTo>
                    <a:pt x="1270000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1270000" y="1270000"/>
                  </a:lnTo>
                  <a:lnTo>
                    <a:pt x="1270000" y="0"/>
                  </a:lnTo>
                  <a:close/>
                </a:path>
                <a:path w="7765415" h="1384300">
                  <a:moveTo>
                    <a:pt x="7765161" y="114300"/>
                  </a:moveTo>
                  <a:lnTo>
                    <a:pt x="5041900" y="114300"/>
                  </a:lnTo>
                  <a:lnTo>
                    <a:pt x="5041900" y="1384300"/>
                  </a:lnTo>
                  <a:lnTo>
                    <a:pt x="7765161" y="1384300"/>
                  </a:lnTo>
                  <a:lnTo>
                    <a:pt x="7765161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" y="1349756"/>
            <a:ext cx="86728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Aromatic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nitro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groups</a:t>
            </a:r>
            <a:r>
              <a:rPr sz="2000" spc="1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(NO</a:t>
            </a:r>
            <a:r>
              <a:rPr sz="1950" baseline="-21367" dirty="0">
                <a:latin typeface="Arial MT"/>
                <a:cs typeface="Arial MT"/>
              </a:rPr>
              <a:t>2</a:t>
            </a:r>
            <a:r>
              <a:rPr sz="2000" dirty="0">
                <a:latin typeface="Arial MT"/>
                <a:cs typeface="Arial MT"/>
              </a:rPr>
              <a:t>)</a:t>
            </a:r>
            <a:r>
              <a:rPr sz="2000" spc="1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1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readily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reduced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amino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groups</a:t>
            </a:r>
            <a:r>
              <a:rPr sz="2000" spc="1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(NH</a:t>
            </a:r>
            <a:r>
              <a:rPr sz="1950" baseline="-21367" dirty="0">
                <a:latin typeface="Arial MT"/>
                <a:cs typeface="Arial MT"/>
              </a:rPr>
              <a:t>2</a:t>
            </a:r>
            <a:r>
              <a:rPr sz="2000" dirty="0">
                <a:latin typeface="Arial MT"/>
                <a:cs typeface="Arial MT"/>
              </a:rPr>
              <a:t>)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variety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conditions.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095625"/>
            <a:ext cx="4267200" cy="1476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9820" y="372242"/>
            <a:ext cx="4361687" cy="412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31847" y="249377"/>
            <a:ext cx="4404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Nitro</a:t>
            </a:r>
            <a:r>
              <a:rPr sz="3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Group</a:t>
            </a:r>
            <a:r>
              <a:rPr sz="3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Reduction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621" y="448442"/>
            <a:ext cx="2232363" cy="3343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3472" y="325577"/>
            <a:ext cx="22618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Sulf</a:t>
            </a:r>
            <a:r>
              <a:rPr spc="-15" dirty="0"/>
              <a:t>o</a:t>
            </a:r>
            <a:r>
              <a:rPr dirty="0"/>
              <a:t>n</a:t>
            </a:r>
            <a:r>
              <a:rPr spc="-10" dirty="0"/>
              <a:t>a</a:t>
            </a:r>
            <a:r>
              <a:rPr dirty="0"/>
              <a:t>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631955"/>
            <a:ext cx="8534400" cy="1473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5600" y="1752600"/>
            <a:ext cx="5092700" cy="1117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8820" y="219456"/>
            <a:ext cx="4950460" cy="902335"/>
            <a:chOff x="2288820" y="219456"/>
            <a:chExt cx="495046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8820" y="453022"/>
              <a:ext cx="1311094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2" y="219456"/>
              <a:ext cx="67208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768" y="219456"/>
              <a:ext cx="3761232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1075" y="325577"/>
            <a:ext cx="4723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Friedel-Crafts</a:t>
            </a:r>
            <a:r>
              <a:rPr spc="-100" dirty="0"/>
              <a:t> </a:t>
            </a:r>
            <a:r>
              <a:rPr dirty="0"/>
              <a:t>Alkylation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825500"/>
            <a:ext cx="7265034" cy="1409700"/>
            <a:chOff x="0" y="825500"/>
            <a:chExt cx="7265034" cy="14097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19200"/>
              <a:ext cx="7264744" cy="1016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25500"/>
              <a:ext cx="1695450" cy="1270000"/>
            </a:xfrm>
            <a:custGeom>
              <a:avLst/>
              <a:gdLst/>
              <a:ahLst/>
              <a:cxnLst/>
              <a:rect l="l" t="t" r="r" b="b"/>
              <a:pathLst>
                <a:path w="1695450" h="1270000">
                  <a:moveTo>
                    <a:pt x="1695196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1695196" y="1270000"/>
                  </a:lnTo>
                  <a:lnTo>
                    <a:pt x="169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779" y="2804071"/>
            <a:ext cx="8011955" cy="20974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3455" y="5480100"/>
            <a:ext cx="3271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Best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2ry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3ry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halides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952936"/>
            <a:ext cx="6096000" cy="13221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05000" y="143255"/>
            <a:ext cx="4950460" cy="902335"/>
            <a:chOff x="2205000" y="143255"/>
            <a:chExt cx="4950460" cy="902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000" y="376822"/>
              <a:ext cx="1311094" cy="32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1" y="143255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3947" y="143255"/>
              <a:ext cx="171145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7155" y="143255"/>
              <a:ext cx="2478024" cy="902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66873" y="249377"/>
            <a:ext cx="4719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Friedel-Crafts</a:t>
            </a:r>
            <a:r>
              <a:rPr sz="32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Alkylation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20" y="1168653"/>
            <a:ext cx="84709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806450" algn="l"/>
                <a:tab pos="2052955" algn="l"/>
                <a:tab pos="2990850" algn="l"/>
                <a:tab pos="3573145" algn="l"/>
                <a:tab pos="4239260" algn="l"/>
                <a:tab pos="5839460" algn="l"/>
                <a:tab pos="6408420" algn="l"/>
                <a:tab pos="7034530" algn="l"/>
                <a:tab pos="7478395" algn="l"/>
                <a:tab pos="8188325" algn="l"/>
              </a:tabLst>
            </a:pPr>
            <a:r>
              <a:rPr sz="2000" dirty="0">
                <a:latin typeface="Arial MT"/>
                <a:cs typeface="Arial MT"/>
              </a:rPr>
              <a:t>Ot</a:t>
            </a:r>
            <a:r>
              <a:rPr sz="2000" spc="-1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er	fu</a:t>
            </a:r>
            <a:r>
              <a:rPr sz="2000" spc="-15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cti</a:t>
            </a:r>
            <a:r>
              <a:rPr sz="2000" spc="-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nal	grou</a:t>
            </a:r>
            <a:r>
              <a:rPr sz="2000" spc="-15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hat	f</a:t>
            </a:r>
            <a:r>
              <a:rPr sz="2000" spc="-20" dirty="0">
                <a:latin typeface="Arial MT"/>
                <a:cs typeface="Arial MT"/>
              </a:rPr>
              <a:t>o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m	ca</a:t>
            </a:r>
            <a:r>
              <a:rPr sz="2000" spc="-1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bocat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ons	c</a:t>
            </a:r>
            <a:r>
              <a:rPr sz="2000" spc="-2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	also	be	</a:t>
            </a:r>
            <a:r>
              <a:rPr sz="2000" spc="-1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d	as  starting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materials.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682" y="2214540"/>
            <a:ext cx="7155197" cy="225015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016253"/>
            <a:ext cx="8359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1025" algn="l"/>
              </a:tabLst>
            </a:pPr>
            <a:r>
              <a:rPr sz="2000" spc="-5" dirty="0">
                <a:latin typeface="Arial MT"/>
                <a:cs typeface="Arial MT"/>
              </a:rPr>
              <a:t>[1]	Vinyl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halides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aryl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halides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Friedel-Crafts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alkylation.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765300"/>
            <a:ext cx="5486400" cy="939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9075" y="376822"/>
            <a:ext cx="2150051" cy="3297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6625" y="249377"/>
            <a:ext cx="2195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Lim</a:t>
            </a:r>
            <a:r>
              <a:rPr spc="-15" dirty="0"/>
              <a:t>i</a:t>
            </a:r>
            <a:r>
              <a:rPr dirty="0"/>
              <a:t>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1620" y="3112388"/>
            <a:ext cx="8469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81025" algn="l"/>
                <a:tab pos="2179955" algn="l"/>
                <a:tab pos="3284854" algn="l"/>
                <a:tab pos="3780154" algn="l"/>
                <a:tab pos="4885690" algn="l"/>
                <a:tab pos="5213350" algn="l"/>
                <a:tab pos="5908040" algn="l"/>
                <a:tab pos="7293609" algn="l"/>
                <a:tab pos="7776845" algn="l"/>
                <a:tab pos="8258809" algn="l"/>
              </a:tabLst>
            </a:pPr>
            <a:r>
              <a:rPr sz="2000" spc="-10" dirty="0">
                <a:latin typeface="Arial MT"/>
                <a:cs typeface="Arial MT"/>
              </a:rPr>
              <a:t>[</a:t>
            </a:r>
            <a:r>
              <a:rPr sz="2000" dirty="0">
                <a:latin typeface="Arial MT"/>
                <a:cs typeface="Arial MT"/>
              </a:rPr>
              <a:t>2]	Di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u</a:t>
            </a:r>
            <a:r>
              <a:rPr sz="2000" spc="-10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stitu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ed	pro</a:t>
            </a:r>
            <a:r>
              <a:rPr sz="2000" spc="-10" dirty="0">
                <a:latin typeface="Arial MT"/>
                <a:cs typeface="Arial MT"/>
              </a:rPr>
              <a:t>d</a:t>
            </a:r>
            <a:r>
              <a:rPr sz="2000" dirty="0">
                <a:latin typeface="Arial MT"/>
                <a:cs typeface="Arial MT"/>
              </a:rPr>
              <a:t>uc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spc="-10" dirty="0">
                <a:latin typeface="Arial MT"/>
                <a:cs typeface="Arial MT"/>
              </a:rPr>
              <a:t>ar</a:t>
            </a:r>
            <a:r>
              <a:rPr sz="2000" dirty="0">
                <a:latin typeface="Arial MT"/>
                <a:cs typeface="Arial MT"/>
              </a:rPr>
              <a:t>e	obtain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d	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n	</a:t>
            </a:r>
            <a:r>
              <a:rPr sz="2000" spc="-5" dirty="0">
                <a:latin typeface="Arial MT"/>
                <a:cs typeface="Arial MT"/>
              </a:rPr>
              <a:t>F</a:t>
            </a:r>
            <a:r>
              <a:rPr sz="2000" spc="-10" dirty="0">
                <a:latin typeface="Arial MT"/>
                <a:cs typeface="Arial MT"/>
              </a:rPr>
              <a:t>.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.	a</a:t>
            </a:r>
            <a:r>
              <a:rPr sz="2000" spc="-15" dirty="0">
                <a:latin typeface="Arial MT"/>
                <a:cs typeface="Arial MT"/>
              </a:rPr>
              <a:t>l</a:t>
            </a:r>
            <a:r>
              <a:rPr sz="2000" dirty="0">
                <a:latin typeface="Arial MT"/>
                <a:cs typeface="Arial MT"/>
              </a:rPr>
              <a:t>kylations,	but	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ot	</a:t>
            </a:r>
            <a:r>
              <a:rPr sz="2000" spc="-5" dirty="0">
                <a:latin typeface="Arial MT"/>
                <a:cs typeface="Arial MT"/>
              </a:rPr>
              <a:t>in  </a:t>
            </a:r>
            <a:r>
              <a:rPr sz="2000" dirty="0">
                <a:latin typeface="Arial MT"/>
                <a:cs typeface="Arial MT"/>
              </a:rPr>
              <a:t>acylations.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6452" y="3963086"/>
            <a:ext cx="4737343" cy="13575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91254" y="5173217"/>
            <a:ext cx="1257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00000"/>
                </a:solidFill>
                <a:latin typeface="Arial MT"/>
                <a:cs typeface="Arial MT"/>
              </a:rPr>
              <a:t>More</a:t>
            </a:r>
            <a:r>
              <a:rPr sz="1600" spc="-4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800000"/>
                </a:solidFill>
                <a:latin typeface="Arial MT"/>
                <a:cs typeface="Arial MT"/>
              </a:rPr>
              <a:t>reactive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00000"/>
                </a:solidFill>
                <a:latin typeface="Arial MT"/>
                <a:cs typeface="Arial MT"/>
              </a:rPr>
              <a:t>than</a:t>
            </a:r>
            <a:r>
              <a:rPr sz="1600" spc="-55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800000"/>
                </a:solidFill>
                <a:latin typeface="Arial MT"/>
                <a:cs typeface="Arial MT"/>
              </a:rPr>
              <a:t>benzene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1471" y="625551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40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9075" y="376822"/>
            <a:ext cx="2150051" cy="3297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6625" y="249377"/>
            <a:ext cx="2195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Lim</a:t>
            </a:r>
            <a:r>
              <a:rPr spc="-15" dirty="0"/>
              <a:t>i</a:t>
            </a:r>
            <a:r>
              <a:rPr dirty="0"/>
              <a:t>tations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1687" y="1604917"/>
            <a:ext cx="6557009" cy="4608830"/>
            <a:chOff x="1161687" y="1604917"/>
            <a:chExt cx="6557009" cy="4608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687" y="1604917"/>
              <a:ext cx="6556894" cy="36651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7913" y="3102876"/>
              <a:ext cx="2952495" cy="311073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7820" y="1003553"/>
            <a:ext cx="3730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1025" algn="l"/>
              </a:tabLst>
            </a:pPr>
            <a:r>
              <a:rPr sz="2000" spc="-5" dirty="0">
                <a:latin typeface="Arial MT"/>
                <a:cs typeface="Arial MT"/>
              </a:rPr>
              <a:t>[3]	</a:t>
            </a:r>
            <a:r>
              <a:rPr sz="2000" dirty="0">
                <a:latin typeface="Arial MT"/>
                <a:cs typeface="Arial MT"/>
              </a:rPr>
              <a:t>Rearrangements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occur.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6752" y="3730244"/>
            <a:ext cx="80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1ry </a:t>
            </a:r>
            <a:r>
              <a:rPr sz="1200" b="1" dirty="0">
                <a:solidFill>
                  <a:srgbClr val="931100"/>
                </a:solidFill>
                <a:latin typeface="Arial"/>
                <a:cs typeface="Arial"/>
              </a:rPr>
              <a:t> less</a:t>
            </a:r>
            <a:r>
              <a:rPr sz="1200" b="1" spc="-8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stable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5278" y="6200952"/>
            <a:ext cx="80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1ry </a:t>
            </a:r>
            <a:r>
              <a:rPr sz="1200" b="1" dirty="0">
                <a:solidFill>
                  <a:srgbClr val="931100"/>
                </a:solidFill>
                <a:latin typeface="Arial"/>
                <a:cs typeface="Arial"/>
              </a:rPr>
              <a:t> less</a:t>
            </a:r>
            <a:r>
              <a:rPr sz="1200" b="1" spc="-8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stable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8706" y="3730244"/>
            <a:ext cx="880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40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2ry </a:t>
            </a:r>
            <a:r>
              <a:rPr sz="1200" b="1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more</a:t>
            </a:r>
            <a:r>
              <a:rPr sz="1200" b="1" spc="-5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stable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8706" y="6200952"/>
            <a:ext cx="880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40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3ry </a:t>
            </a:r>
            <a:r>
              <a:rPr sz="1200" b="1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more</a:t>
            </a:r>
            <a:r>
              <a:rPr sz="1200" b="1" spc="-5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100"/>
                </a:solidFill>
                <a:latin typeface="Arial"/>
                <a:cs typeface="Arial"/>
              </a:rPr>
              <a:t>stable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5208" y="219456"/>
            <a:ext cx="4837430" cy="902335"/>
            <a:chOff x="2345208" y="219456"/>
            <a:chExt cx="483743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5208" y="453022"/>
              <a:ext cx="1311094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0" y="219456"/>
              <a:ext cx="67208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4156" y="219456"/>
              <a:ext cx="3648455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7463" y="325577"/>
            <a:ext cx="4606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Friedel-Crafts</a:t>
            </a:r>
            <a:r>
              <a:rPr spc="-130" dirty="0"/>
              <a:t> </a:t>
            </a:r>
            <a:r>
              <a:rPr dirty="0"/>
              <a:t>Acylation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" y="1358900"/>
            <a:ext cx="8153400" cy="1422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2304" y="3302275"/>
            <a:ext cx="7215565" cy="274125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00" y="143255"/>
            <a:ext cx="7838440" cy="902335"/>
            <a:chOff x="757300" y="143255"/>
            <a:chExt cx="783844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0" y="376822"/>
              <a:ext cx="2810496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7851" y="143255"/>
              <a:ext cx="186842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9828" y="143255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5464" y="143255"/>
              <a:ext cx="1711451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0196" y="143255"/>
              <a:ext cx="2342388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6136" y="143255"/>
              <a:ext cx="649224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8819" y="249377"/>
            <a:ext cx="76079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intramolecular</a:t>
            </a:r>
            <a:r>
              <a:rPr spc="-70" dirty="0"/>
              <a:t> </a:t>
            </a:r>
            <a:r>
              <a:rPr dirty="0"/>
              <a:t>Friedel-Crafts</a:t>
            </a:r>
            <a:r>
              <a:rPr spc="-55" dirty="0"/>
              <a:t> </a:t>
            </a:r>
            <a:r>
              <a:rPr spc="-5" dirty="0"/>
              <a:t>reactions.</a:t>
            </a: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462" y="2530475"/>
            <a:ext cx="6781800" cy="244792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35" y="372242"/>
            <a:ext cx="6504550" cy="3343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7822" y="249377"/>
            <a:ext cx="6542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Nitration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Substituted</a:t>
            </a:r>
            <a:r>
              <a:rPr spc="-65" dirty="0"/>
              <a:t> </a:t>
            </a:r>
            <a:r>
              <a:rPr dirty="0"/>
              <a:t>Benzenes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040" y="1256675"/>
            <a:ext cx="6130407" cy="2977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60473" y="4815967"/>
            <a:ext cx="833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6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x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</a:t>
            </a:r>
            <a:r>
              <a:rPr sz="1800" spc="-7" baseline="25462" dirty="0">
                <a:latin typeface="Arial MT"/>
                <a:cs typeface="Arial MT"/>
              </a:rPr>
              <a:t>-8</a:t>
            </a:r>
            <a:endParaRPr sz="1800" baseline="25462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87039" y="4815967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0.</a:t>
            </a:r>
            <a:r>
              <a:rPr sz="1800" spc="-15" dirty="0">
                <a:latin typeface="Arial MT"/>
                <a:cs typeface="Arial MT"/>
              </a:rPr>
              <a:t>0</a:t>
            </a:r>
            <a:r>
              <a:rPr sz="1800" spc="-5" dirty="0">
                <a:latin typeface="Arial MT"/>
                <a:cs typeface="Arial MT"/>
              </a:rPr>
              <a:t>33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2803" y="48159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8144" y="4815967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spc="-15" dirty="0">
                <a:latin typeface="Arial MT"/>
                <a:cs typeface="Arial MT"/>
              </a:rPr>
              <a:t>0</a:t>
            </a:r>
            <a:r>
              <a:rPr sz="1800" spc="-5" dirty="0">
                <a:latin typeface="Arial MT"/>
                <a:cs typeface="Arial MT"/>
              </a:rPr>
              <a:t>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019" y="4663567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tive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rates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620" y="5648045"/>
            <a:ext cx="86220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Substituents</a:t>
            </a:r>
            <a:r>
              <a:rPr sz="2000" spc="1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modify</a:t>
            </a:r>
            <a:r>
              <a:rPr sz="2000" spc="1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the</a:t>
            </a:r>
            <a:r>
              <a:rPr sz="2000" spc="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31100"/>
                </a:solidFill>
                <a:latin typeface="Arial MT"/>
                <a:cs typeface="Arial MT"/>
              </a:rPr>
              <a:t>electron</a:t>
            </a:r>
            <a:r>
              <a:rPr sz="2000" spc="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31100"/>
                </a:solidFill>
                <a:latin typeface="Arial MT"/>
                <a:cs typeface="Arial MT"/>
              </a:rPr>
              <a:t>density</a:t>
            </a:r>
            <a:r>
              <a:rPr sz="2000" spc="1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31100"/>
                </a:solidFill>
                <a:latin typeface="Arial MT"/>
                <a:cs typeface="Arial MT"/>
              </a:rPr>
              <a:t>in</a:t>
            </a:r>
            <a:r>
              <a:rPr sz="2000" spc="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the</a:t>
            </a:r>
            <a:r>
              <a:rPr sz="2000" spc="1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benzene</a:t>
            </a:r>
            <a:r>
              <a:rPr sz="2000" spc="1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ring,</a:t>
            </a:r>
            <a:r>
              <a:rPr sz="2000" spc="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31100"/>
                </a:solidFill>
                <a:latin typeface="Arial MT"/>
                <a:cs typeface="Arial MT"/>
              </a:rPr>
              <a:t>and</a:t>
            </a:r>
            <a:r>
              <a:rPr sz="2000" spc="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this</a:t>
            </a:r>
            <a:r>
              <a:rPr sz="2000" spc="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31100"/>
                </a:solidFill>
                <a:latin typeface="Arial MT"/>
                <a:cs typeface="Arial MT"/>
              </a:rPr>
              <a:t>affects </a:t>
            </a:r>
            <a:r>
              <a:rPr sz="2000" spc="-54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course</a:t>
            </a:r>
            <a:r>
              <a:rPr sz="2000" spc="-3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of</a:t>
            </a:r>
            <a:r>
              <a:rPr sz="2000" spc="-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electrophilic</a:t>
            </a:r>
            <a:r>
              <a:rPr sz="2000" spc="-1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aromatic</a:t>
            </a:r>
            <a:r>
              <a:rPr sz="2000" spc="-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substitution.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168653"/>
            <a:ext cx="86233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  <a:buChar char="•"/>
              <a:tabLst>
                <a:tab pos="200660" algn="l"/>
                <a:tab pos="768350" algn="l"/>
                <a:tab pos="1334135" algn="l"/>
                <a:tab pos="2448560" algn="l"/>
                <a:tab pos="2788285" algn="l"/>
                <a:tab pos="3893185" algn="l"/>
                <a:tab pos="4205605" algn="l"/>
                <a:tab pos="4475480" algn="l"/>
                <a:tab pos="5792470" algn="l"/>
                <a:tab pos="6614159" algn="l"/>
                <a:tab pos="6953884" algn="l"/>
                <a:tab pos="7435215" algn="l"/>
                <a:tab pos="7959725" algn="l"/>
              </a:tabLst>
            </a:pPr>
            <a:r>
              <a:rPr sz="2000" dirty="0">
                <a:latin typeface="Arial MT"/>
                <a:cs typeface="Arial MT"/>
              </a:rPr>
              <a:t>The	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rue	s</a:t>
            </a:r>
            <a:r>
              <a:rPr sz="2000" spc="-15" dirty="0">
                <a:latin typeface="Arial MT"/>
                <a:cs typeface="Arial MT"/>
              </a:rPr>
              <a:t>t</a:t>
            </a:r>
            <a:r>
              <a:rPr sz="2000" spc="-10" dirty="0">
                <a:latin typeface="Arial MT"/>
                <a:cs typeface="Arial MT"/>
              </a:rPr>
              <a:t>ru</a:t>
            </a:r>
            <a:r>
              <a:rPr sz="2000" dirty="0">
                <a:latin typeface="Arial MT"/>
                <a:cs typeface="Arial MT"/>
              </a:rPr>
              <a:t>ct</a:t>
            </a:r>
            <a:r>
              <a:rPr sz="2000" spc="-1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re	of	be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z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e	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	a	reso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ce	hy</a:t>
            </a:r>
            <a:r>
              <a:rPr sz="2000" spc="-15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rid	of	the	t</a:t>
            </a:r>
            <a:r>
              <a:rPr sz="2000" spc="-15" dirty="0">
                <a:latin typeface="Arial MT"/>
                <a:cs typeface="Arial MT"/>
              </a:rPr>
              <a:t>w</a:t>
            </a:r>
            <a:r>
              <a:rPr sz="2000" dirty="0">
                <a:latin typeface="Arial MT"/>
                <a:cs typeface="Arial MT"/>
              </a:rPr>
              <a:t>o	Le</a:t>
            </a:r>
            <a:r>
              <a:rPr sz="2000" spc="5" dirty="0">
                <a:latin typeface="Arial MT"/>
                <a:cs typeface="Arial MT"/>
              </a:rPr>
              <a:t>w</a:t>
            </a:r>
            <a:r>
              <a:rPr sz="2000" spc="-1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  structures.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1078" y="295656"/>
            <a:ext cx="7611109" cy="902335"/>
            <a:chOff x="811078" y="295656"/>
            <a:chExt cx="7611109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8" y="529222"/>
              <a:ext cx="736984" cy="32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8363" y="295656"/>
              <a:ext cx="2343912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555" y="295656"/>
              <a:ext cx="920496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0855" y="295656"/>
              <a:ext cx="2208276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2684" y="295656"/>
              <a:ext cx="672084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047" y="295656"/>
              <a:ext cx="2703576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5019" y="401777"/>
            <a:ext cx="7360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Structure</a:t>
            </a:r>
            <a:r>
              <a:rPr spc="-5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Benzene:</a:t>
            </a:r>
            <a:r>
              <a:rPr spc="-35" dirty="0"/>
              <a:t> </a:t>
            </a:r>
            <a:r>
              <a:rPr dirty="0"/>
              <a:t>Resonance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2209800"/>
            <a:ext cx="5638800" cy="21098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89014" y="1552388"/>
            <a:ext cx="2855455" cy="283314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000" y="5105400"/>
            <a:ext cx="7620000" cy="101123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8401" y="4434459"/>
          <a:ext cx="7904473" cy="2404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425"/>
                <a:gridCol w="847089"/>
                <a:gridCol w="772794"/>
                <a:gridCol w="772159"/>
                <a:gridCol w="789304"/>
                <a:gridCol w="1146175"/>
                <a:gridCol w="739139"/>
                <a:gridCol w="927734"/>
                <a:gridCol w="922654"/>
              </a:tblGrid>
              <a:tr h="1224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R="351155" algn="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11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spc="-7" baseline="25462" dirty="0">
                          <a:latin typeface="Arial MT"/>
                          <a:cs typeface="Arial MT"/>
                        </a:rPr>
                        <a:t>+</a:t>
                      </a:r>
                      <a:endParaRPr sz="1800" baseline="25462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-CF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2,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-NHR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-OH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-OR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-Cl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-Br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-CHO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-COOH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-COOR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R w="38100">
                      <a:solidFill>
                        <a:srgbClr val="931100"/>
                      </a:solidFill>
                      <a:prstDash val="solid"/>
                    </a:lnR>
                    <a:lnT w="38100">
                      <a:solidFill>
                        <a:srgbClr val="931100"/>
                      </a:solidFill>
                      <a:prstDash val="solid"/>
                    </a:lnT>
                    <a:lnB w="38100">
                      <a:solidFill>
                        <a:srgbClr val="9311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1180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R="312420" algn="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400" b="1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9311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-Alkyl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-SiR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931100"/>
                      </a:solidFill>
                      <a:prstDash val="solid"/>
                    </a:lnR>
                    <a:lnT w="38100">
                      <a:solidFill>
                        <a:srgbClr val="931100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99695"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31100"/>
                      </a:solidFill>
                      <a:prstDash val="solid"/>
                    </a:lnL>
                    <a:lnT w="38100">
                      <a:solidFill>
                        <a:srgbClr val="9311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344057" y="143255"/>
            <a:ext cx="4512945" cy="902335"/>
            <a:chOff x="2344057" y="143255"/>
            <a:chExt cx="4512945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4057" y="372242"/>
              <a:ext cx="2232363" cy="33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8" y="143255"/>
              <a:ext cx="2433828" cy="90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9273" y="249377"/>
            <a:ext cx="4269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Substituted</a:t>
            </a:r>
            <a:r>
              <a:rPr spc="-65" dirty="0"/>
              <a:t> </a:t>
            </a:r>
            <a:r>
              <a:rPr dirty="0"/>
              <a:t>Benzenes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631" y="1432083"/>
            <a:ext cx="6677973" cy="9724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65" y="2534539"/>
            <a:ext cx="6678548" cy="17890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3923" y="922731"/>
            <a:ext cx="436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Inductive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effects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(through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Symbol"/>
                <a:cs typeface="Symbol"/>
              </a:rPr>
              <a:t></a:t>
            </a:r>
            <a:r>
              <a:rPr sz="20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bonds):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753" y="3243833"/>
            <a:ext cx="250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2818" y="3250438"/>
            <a:ext cx="30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8735" y="143255"/>
            <a:ext cx="4777740" cy="902335"/>
            <a:chOff x="2078735" y="143255"/>
            <a:chExt cx="477774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8735" y="143255"/>
              <a:ext cx="2772156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7" y="143255"/>
              <a:ext cx="2433828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273" y="249377"/>
            <a:ext cx="4269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Substituted</a:t>
            </a:r>
            <a:r>
              <a:rPr spc="-65" dirty="0"/>
              <a:t> </a:t>
            </a:r>
            <a:r>
              <a:rPr dirty="0"/>
              <a:t>Benzenes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1620" y="1017778"/>
            <a:ext cx="8141970" cy="122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31100"/>
                </a:solidFill>
                <a:latin typeface="Arial"/>
                <a:cs typeface="Arial"/>
              </a:rPr>
              <a:t>Resonance</a:t>
            </a:r>
            <a:r>
              <a:rPr sz="1800" b="1" spc="114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31100"/>
                </a:solidFill>
                <a:latin typeface="Arial"/>
                <a:cs typeface="Arial"/>
              </a:rPr>
              <a:t>effects</a:t>
            </a:r>
            <a:r>
              <a:rPr sz="1800" b="1" spc="12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(through</a:t>
            </a:r>
            <a:r>
              <a:rPr sz="1800" spc="114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931100"/>
                </a:solidFill>
                <a:latin typeface="Symbol"/>
                <a:cs typeface="Symbol"/>
              </a:rPr>
              <a:t></a:t>
            </a:r>
            <a:r>
              <a:rPr sz="1800" spc="160" dirty="0">
                <a:solidFill>
                  <a:srgbClr val="9311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bonds)</a:t>
            </a:r>
            <a:r>
              <a:rPr sz="1800" spc="12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are</a:t>
            </a:r>
            <a:r>
              <a:rPr sz="1800" spc="114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931100"/>
                </a:solidFill>
                <a:latin typeface="Arial MT"/>
                <a:cs typeface="Arial MT"/>
              </a:rPr>
              <a:t>only</a:t>
            </a:r>
            <a:r>
              <a:rPr sz="1800" spc="1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observed</a:t>
            </a:r>
            <a:r>
              <a:rPr sz="1800" spc="14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931100"/>
                </a:solidFill>
                <a:latin typeface="Arial MT"/>
                <a:cs typeface="Arial MT"/>
              </a:rPr>
              <a:t>with</a:t>
            </a:r>
            <a:r>
              <a:rPr sz="1800" spc="1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substituents </a:t>
            </a:r>
            <a:r>
              <a:rPr sz="1800" spc="-484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containing</a:t>
            </a:r>
            <a:r>
              <a:rPr sz="1800" spc="2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lone</a:t>
            </a:r>
            <a:r>
              <a:rPr sz="1800" spc="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pairs</a:t>
            </a:r>
            <a:r>
              <a:rPr sz="1800" spc="1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or</a:t>
            </a:r>
            <a:r>
              <a:rPr sz="180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931100"/>
                </a:solidFill>
                <a:latin typeface="Symbol"/>
                <a:cs typeface="Symbol"/>
              </a:rPr>
              <a:t></a:t>
            </a:r>
            <a:r>
              <a:rPr sz="1800" spc="-10" dirty="0">
                <a:solidFill>
                  <a:srgbClr val="9311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bonds.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 MT"/>
              <a:cs typeface="Arial MT"/>
            </a:endParaRPr>
          </a:p>
          <a:p>
            <a:pPr marL="155575" indent="-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 MT"/>
                <a:cs typeface="Arial MT"/>
              </a:rPr>
              <a:t>Substituents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containing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pairs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 electron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donating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(+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05" y="2669532"/>
            <a:ext cx="6148248" cy="11769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37121" y="2660650"/>
            <a:ext cx="182880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δ+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δ-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220" y="4218889"/>
            <a:ext cx="8676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indent="-224154">
              <a:lnSpc>
                <a:spcPct val="100000"/>
              </a:lnSpc>
              <a:spcBef>
                <a:spcPts val="100"/>
              </a:spcBef>
              <a:buChar char="•"/>
              <a:tabLst>
                <a:tab pos="261620" algn="l"/>
                <a:tab pos="262255" algn="l"/>
                <a:tab pos="1661160" algn="l"/>
                <a:tab pos="2357755" algn="l"/>
                <a:tab pos="3718560" algn="l"/>
                <a:tab pos="4479290" algn="l"/>
                <a:tab pos="4763135" algn="l"/>
                <a:tab pos="5069205" algn="l"/>
                <a:tab pos="5732145" algn="l"/>
                <a:tab pos="7422515" algn="l"/>
                <a:tab pos="8011159" algn="l"/>
                <a:tab pos="8307070" algn="l"/>
              </a:tabLst>
            </a:pPr>
            <a:r>
              <a:rPr sz="1800" spc="-5" dirty="0">
                <a:latin typeface="Arial MT"/>
                <a:cs typeface="Arial MT"/>
              </a:rPr>
              <a:t>Substituents	</a:t>
            </a:r>
            <a:r>
              <a:rPr sz="1800" dirty="0">
                <a:latin typeface="Arial MT"/>
                <a:cs typeface="Arial MT"/>
              </a:rPr>
              <a:t>–Y=Z	</a:t>
            </a:r>
            <a:r>
              <a:rPr sz="1800" spc="-5" dirty="0">
                <a:latin typeface="Arial MT"/>
                <a:cs typeface="Arial MT"/>
              </a:rPr>
              <a:t>(C</a:t>
            </a:r>
            <a:r>
              <a:rPr sz="1800" spc="-7" baseline="-23148" dirty="0">
                <a:latin typeface="Arial MT"/>
                <a:cs typeface="Arial MT"/>
              </a:rPr>
              <a:t>6</a:t>
            </a: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7" baseline="-23148" dirty="0">
                <a:latin typeface="Arial MT"/>
                <a:cs typeface="Arial MT"/>
              </a:rPr>
              <a:t>5</a:t>
            </a:r>
            <a:r>
              <a:rPr sz="1800" spc="-5" dirty="0">
                <a:latin typeface="Arial MT"/>
                <a:cs typeface="Arial MT"/>
              </a:rPr>
              <a:t>-Y=Z),	</a:t>
            </a:r>
            <a:r>
              <a:rPr sz="1800" spc="-10" dirty="0">
                <a:latin typeface="Arial MT"/>
                <a:cs typeface="Arial MT"/>
              </a:rPr>
              <a:t>where	</a:t>
            </a:r>
            <a:r>
              <a:rPr sz="1800" dirty="0">
                <a:latin typeface="Arial MT"/>
                <a:cs typeface="Arial MT"/>
              </a:rPr>
              <a:t>Z	</a:t>
            </a:r>
            <a:r>
              <a:rPr sz="1800" spc="-10" dirty="0">
                <a:latin typeface="Arial MT"/>
                <a:cs typeface="Arial MT"/>
              </a:rPr>
              <a:t>is	</a:t>
            </a:r>
            <a:r>
              <a:rPr sz="1800" spc="-5" dirty="0">
                <a:latin typeface="Arial MT"/>
                <a:cs typeface="Arial MT"/>
              </a:rPr>
              <a:t>more	electronegative	</a:t>
            </a:r>
            <a:r>
              <a:rPr sz="1800" dirty="0">
                <a:latin typeface="Arial MT"/>
                <a:cs typeface="Arial MT"/>
              </a:rPr>
              <a:t>than	Y	</a:t>
            </a:r>
            <a:r>
              <a:rPr sz="1800" spc="-5" dirty="0">
                <a:latin typeface="Arial MT"/>
                <a:cs typeface="Arial MT"/>
              </a:rPr>
              <a:t>are</a:t>
            </a:r>
            <a:endParaRPr sz="1800">
              <a:latin typeface="Arial MT"/>
              <a:cs typeface="Arial MT"/>
            </a:endParaRPr>
          </a:p>
          <a:p>
            <a:pPr marL="26162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electron accepting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(-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R)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701" y="5323015"/>
            <a:ext cx="6148495" cy="12262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33921" y="5261864"/>
            <a:ext cx="147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δ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7121" y="6039713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δ+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257" y="143255"/>
            <a:ext cx="6720840" cy="902335"/>
            <a:chOff x="1277257" y="143255"/>
            <a:chExt cx="672084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257" y="372242"/>
              <a:ext cx="2232363" cy="334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848" y="143255"/>
              <a:ext cx="2433828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7" y="143255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7068" y="143255"/>
              <a:ext cx="2500884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2524" y="249377"/>
            <a:ext cx="6476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Substituted</a:t>
            </a:r>
            <a:r>
              <a:rPr spc="-15" dirty="0"/>
              <a:t> </a:t>
            </a:r>
            <a:r>
              <a:rPr spc="-5" dirty="0"/>
              <a:t>Benzenes:</a:t>
            </a:r>
            <a:r>
              <a:rPr spc="-20" dirty="0"/>
              <a:t> </a:t>
            </a:r>
            <a:r>
              <a:rPr spc="-5" dirty="0"/>
              <a:t>Activation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620" y="4126738"/>
            <a:ext cx="862393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00660" algn="l"/>
              </a:tabLst>
            </a:pPr>
            <a:r>
              <a:rPr sz="2000" dirty="0">
                <a:latin typeface="Arial MT"/>
                <a:cs typeface="Arial MT"/>
              </a:rPr>
              <a:t>Substituents </a:t>
            </a:r>
            <a:r>
              <a:rPr sz="2000" spc="-5" dirty="0">
                <a:latin typeface="Arial MT"/>
                <a:cs typeface="Arial MT"/>
              </a:rPr>
              <a:t>that </a:t>
            </a:r>
            <a:r>
              <a:rPr sz="2000" dirty="0">
                <a:latin typeface="Arial MT"/>
                <a:cs typeface="Arial MT"/>
              </a:rPr>
              <a:t>increase </a:t>
            </a:r>
            <a:r>
              <a:rPr sz="2000" spc="-5" dirty="0">
                <a:latin typeface="Arial MT"/>
                <a:cs typeface="Arial MT"/>
              </a:rPr>
              <a:t>the electron </a:t>
            </a:r>
            <a:r>
              <a:rPr sz="2000" dirty="0">
                <a:latin typeface="Arial MT"/>
                <a:cs typeface="Arial MT"/>
              </a:rPr>
              <a:t>density on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ring </a:t>
            </a:r>
            <a:r>
              <a:rPr sz="2000" spc="-5" dirty="0">
                <a:latin typeface="Arial MT"/>
                <a:cs typeface="Arial MT"/>
              </a:rPr>
              <a:t>activate the ring </a:t>
            </a:r>
            <a:r>
              <a:rPr sz="2000" dirty="0">
                <a:latin typeface="Arial MT"/>
                <a:cs typeface="Arial MT"/>
              </a:rPr>
              <a:t> towards </a:t>
            </a:r>
            <a:r>
              <a:rPr sz="2000" spc="-5" dirty="0">
                <a:latin typeface="Arial MT"/>
                <a:cs typeface="Arial MT"/>
              </a:rPr>
              <a:t>electrophiles. Substituents </a:t>
            </a:r>
            <a:r>
              <a:rPr sz="2000" dirty="0">
                <a:latin typeface="Arial MT"/>
                <a:cs typeface="Arial MT"/>
              </a:rPr>
              <a:t>that decrease </a:t>
            </a:r>
            <a:r>
              <a:rPr sz="2000" spc="-5" dirty="0">
                <a:latin typeface="Arial MT"/>
                <a:cs typeface="Arial MT"/>
              </a:rPr>
              <a:t>the electron </a:t>
            </a:r>
            <a:r>
              <a:rPr sz="2000" dirty="0">
                <a:latin typeface="Arial MT"/>
                <a:cs typeface="Arial MT"/>
              </a:rPr>
              <a:t>density </a:t>
            </a:r>
            <a:r>
              <a:rPr sz="2000" spc="-15" dirty="0">
                <a:latin typeface="Arial MT"/>
                <a:cs typeface="Arial MT"/>
              </a:rPr>
              <a:t>on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deactivate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towards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electrophiles.</a:t>
            </a:r>
            <a:endParaRPr sz="2000">
              <a:latin typeface="Arial MT"/>
              <a:cs typeface="Arial MT"/>
            </a:endParaRPr>
          </a:p>
          <a:p>
            <a:pPr marL="200025" marR="5080" indent="-187960" algn="just">
              <a:lnSpc>
                <a:spcPct val="100000"/>
              </a:lnSpc>
              <a:spcBef>
                <a:spcPts val="1205"/>
              </a:spcBef>
              <a:buChar char="•"/>
              <a:tabLst>
                <a:tab pos="200660" algn="l"/>
              </a:tabLst>
            </a:pPr>
            <a:r>
              <a:rPr sz="2000" dirty="0">
                <a:latin typeface="Arial MT"/>
                <a:cs typeface="Arial MT"/>
              </a:rPr>
              <a:t>To predict </a:t>
            </a:r>
            <a:r>
              <a:rPr sz="2000" spc="-5" dirty="0">
                <a:latin typeface="Arial MT"/>
                <a:cs typeface="Arial MT"/>
              </a:rPr>
              <a:t>whether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substituted benzene is more or less electron rich than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benzene </a:t>
            </a:r>
            <a:r>
              <a:rPr sz="2000" spc="-5" dirty="0">
                <a:latin typeface="Arial MT"/>
                <a:cs typeface="Arial MT"/>
              </a:rPr>
              <a:t>itself, </a:t>
            </a:r>
            <a:r>
              <a:rPr sz="2000" dirty="0">
                <a:latin typeface="Arial MT"/>
                <a:cs typeface="Arial MT"/>
              </a:rPr>
              <a:t>we </a:t>
            </a:r>
            <a:r>
              <a:rPr sz="2000" spc="-5" dirty="0">
                <a:latin typeface="Arial MT"/>
                <a:cs typeface="Arial MT"/>
              </a:rPr>
              <a:t>must </a:t>
            </a:r>
            <a:r>
              <a:rPr sz="2000" dirty="0">
                <a:latin typeface="Arial MT"/>
                <a:cs typeface="Arial MT"/>
              </a:rPr>
              <a:t>consider </a:t>
            </a:r>
            <a:r>
              <a:rPr sz="2000" spc="-5" dirty="0">
                <a:solidFill>
                  <a:srgbClr val="800000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800000"/>
                </a:solidFill>
                <a:latin typeface="Arial MT"/>
                <a:cs typeface="Arial MT"/>
              </a:rPr>
              <a:t>net balance of </a:t>
            </a:r>
            <a:r>
              <a:rPr sz="2000" spc="-5" dirty="0">
                <a:solidFill>
                  <a:srgbClr val="800000"/>
                </a:solidFill>
                <a:latin typeface="Arial MT"/>
                <a:cs typeface="Arial MT"/>
              </a:rPr>
              <a:t>both the inductive and </a:t>
            </a:r>
            <a:r>
              <a:rPr sz="2000" dirty="0">
                <a:solidFill>
                  <a:srgbClr val="800000"/>
                </a:solidFill>
                <a:latin typeface="Arial MT"/>
                <a:cs typeface="Arial MT"/>
              </a:rPr>
              <a:t> resonance</a:t>
            </a:r>
            <a:r>
              <a:rPr sz="2000" spc="-40" dirty="0">
                <a:solidFill>
                  <a:srgbClr val="8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800000"/>
                </a:solidFill>
                <a:latin typeface="Arial MT"/>
                <a:cs typeface="Arial MT"/>
              </a:rPr>
              <a:t>effects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7357" y="871727"/>
          <a:ext cx="8310874" cy="3207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860"/>
                <a:gridCol w="1029969"/>
                <a:gridCol w="1029969"/>
                <a:gridCol w="892809"/>
                <a:gridCol w="892810"/>
                <a:gridCol w="987425"/>
                <a:gridCol w="780414"/>
                <a:gridCol w="892809"/>
                <a:gridCol w="892809"/>
              </a:tblGrid>
              <a:tr h="50546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400" b="1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272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+R</a:t>
                      </a:r>
                      <a:r>
                        <a:rPr sz="2000" b="1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2000" b="1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931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-I</a:t>
                      </a:r>
                      <a:r>
                        <a:rPr sz="2000" b="1" i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&gt;+R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9311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381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2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i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110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3492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+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CF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2,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-NHR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-OH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-OR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-Cl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-Br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-CHO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-COOH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-COOR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CN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254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-NO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A9A9A9"/>
                    </a:solidFill>
                  </a:tcPr>
                </a:tc>
              </a:tr>
              <a:tr h="980439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365"/>
                        </a:spcBef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400" b="1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035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9311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155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-CH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ts val="2395"/>
                        </a:lnSpc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Alkyl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-SiR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320544" y="871727"/>
            <a:ext cx="6409055" cy="998219"/>
            <a:chOff x="2320544" y="871727"/>
            <a:chExt cx="6409055" cy="998219"/>
          </a:xfrm>
        </p:grpSpPr>
        <p:sp>
          <p:nvSpPr>
            <p:cNvPr id="11" name="object 11"/>
            <p:cNvSpPr/>
            <p:nvPr/>
          </p:nvSpPr>
          <p:spPr>
            <a:xfrm>
              <a:off x="2339594" y="884427"/>
              <a:ext cx="6370955" cy="985519"/>
            </a:xfrm>
            <a:custGeom>
              <a:avLst/>
              <a:gdLst/>
              <a:ahLst/>
              <a:cxnLst/>
              <a:rect l="l" t="t" r="r" b="b"/>
              <a:pathLst>
                <a:path w="6370955" h="985519">
                  <a:moveTo>
                    <a:pt x="6370561" y="0"/>
                  </a:moveTo>
                  <a:lnTo>
                    <a:pt x="2816225" y="0"/>
                  </a:lnTo>
                  <a:lnTo>
                    <a:pt x="2816098" y="0"/>
                  </a:lnTo>
                  <a:lnTo>
                    <a:pt x="0" y="0"/>
                  </a:lnTo>
                  <a:lnTo>
                    <a:pt x="0" y="492760"/>
                  </a:lnTo>
                  <a:lnTo>
                    <a:pt x="2816098" y="492760"/>
                  </a:lnTo>
                  <a:lnTo>
                    <a:pt x="2816098" y="985520"/>
                  </a:lnTo>
                  <a:lnTo>
                    <a:pt x="6370561" y="985520"/>
                  </a:lnTo>
                  <a:lnTo>
                    <a:pt x="6370561" y="0"/>
                  </a:lnTo>
                  <a:close/>
                </a:path>
              </a:pathLst>
            </a:custGeom>
            <a:solidFill>
              <a:srgbClr val="93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0544" y="884427"/>
              <a:ext cx="2835275" cy="0"/>
            </a:xfrm>
            <a:custGeom>
              <a:avLst/>
              <a:gdLst/>
              <a:ahLst/>
              <a:cxnLst/>
              <a:rect l="l" t="t" r="r" b="b"/>
              <a:pathLst>
                <a:path w="2835275">
                  <a:moveTo>
                    <a:pt x="0" y="0"/>
                  </a:moveTo>
                  <a:lnTo>
                    <a:pt x="2835147" y="0"/>
                  </a:lnTo>
                </a:path>
              </a:pathLst>
            </a:custGeom>
            <a:ln w="25400">
              <a:solidFill>
                <a:srgbClr val="93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5692" y="884427"/>
              <a:ext cx="3573779" cy="0"/>
            </a:xfrm>
            <a:custGeom>
              <a:avLst/>
              <a:gdLst/>
              <a:ahLst/>
              <a:cxnLst/>
              <a:rect l="l" t="t" r="r" b="b"/>
              <a:pathLst>
                <a:path w="3573779">
                  <a:moveTo>
                    <a:pt x="0" y="0"/>
                  </a:moveTo>
                  <a:lnTo>
                    <a:pt x="3573526" y="0"/>
                  </a:lnTo>
                </a:path>
              </a:pathLst>
            </a:custGeom>
            <a:ln w="25400">
              <a:solidFill>
                <a:srgbClr val="93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257" y="67056"/>
            <a:ext cx="6720840" cy="902335"/>
            <a:chOff x="1277257" y="67056"/>
            <a:chExt cx="672084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257" y="296042"/>
              <a:ext cx="2232363" cy="334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848" y="67056"/>
              <a:ext cx="2433828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7" y="67056"/>
              <a:ext cx="67208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7068" y="67056"/>
              <a:ext cx="2500884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2524" y="173177"/>
            <a:ext cx="6476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Substituted</a:t>
            </a:r>
            <a:r>
              <a:rPr spc="-15" dirty="0"/>
              <a:t> </a:t>
            </a:r>
            <a:r>
              <a:rPr spc="-5" dirty="0"/>
              <a:t>Benzenes:</a:t>
            </a:r>
            <a:r>
              <a:rPr spc="-20" dirty="0"/>
              <a:t> </a:t>
            </a:r>
            <a:r>
              <a:rPr spc="-5" dirty="0"/>
              <a:t>Activation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4997" y="1480554"/>
            <a:ext cx="5432062" cy="39165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34536" y="2675890"/>
            <a:ext cx="1186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More</a:t>
            </a:r>
            <a:r>
              <a:rPr sz="1500" spc="-8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reactive </a:t>
            </a:r>
            <a:r>
              <a:rPr sz="1500" spc="-40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than</a:t>
            </a:r>
            <a:r>
              <a:rPr sz="1500" spc="-7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benzene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49217" y="5572150"/>
            <a:ext cx="11830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Less</a:t>
            </a:r>
            <a:r>
              <a:rPr sz="1500" spc="-5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reactive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than</a:t>
            </a:r>
            <a:r>
              <a:rPr sz="1500" spc="-8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benzene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1471" y="625551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48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7257" y="0"/>
            <a:ext cx="6925309" cy="841375"/>
            <a:chOff x="1277257" y="0"/>
            <a:chExt cx="6925309" cy="841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257" y="164592"/>
              <a:ext cx="2232363" cy="338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848" y="0"/>
              <a:ext cx="2433828" cy="84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7" y="0"/>
              <a:ext cx="672084" cy="8412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7068" y="0"/>
              <a:ext cx="2705099" cy="8412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52524" y="45846"/>
            <a:ext cx="66808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Substituted</a:t>
            </a:r>
            <a:r>
              <a:rPr spc="-85" dirty="0"/>
              <a:t> </a:t>
            </a:r>
            <a:r>
              <a:rPr dirty="0"/>
              <a:t>Benzenes:</a:t>
            </a:r>
            <a:r>
              <a:rPr spc="-75" dirty="0"/>
              <a:t> </a:t>
            </a:r>
            <a:r>
              <a:rPr dirty="0"/>
              <a:t>Orientation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0219" y="1089152"/>
            <a:ext cx="392302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+R 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&gt;</a:t>
            </a:r>
            <a:r>
              <a:rPr sz="1500" b="1" spc="-10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-I</a:t>
            </a:r>
            <a:r>
              <a:rPr sz="1500" b="1" spc="-10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spc="-5" dirty="0">
                <a:latin typeface="Arial MT"/>
                <a:cs typeface="Arial MT"/>
              </a:rPr>
              <a:t>(-OR,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-NR2</a:t>
            </a:r>
            <a:r>
              <a:rPr sz="1500" dirty="0">
                <a:latin typeface="Arial MT"/>
                <a:cs typeface="Arial MT"/>
              </a:rPr>
              <a:t> ):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activating,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5" dirty="0">
                <a:latin typeface="Arial MT"/>
                <a:cs typeface="Arial MT"/>
              </a:rPr>
              <a:t>o-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p-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directing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595" y="1390519"/>
            <a:ext cx="6614992" cy="7216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46654" y="2205990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30%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8" y="2205990"/>
            <a:ext cx="546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t</a:t>
            </a:r>
            <a:r>
              <a:rPr sz="1500" spc="5" dirty="0">
                <a:latin typeface="Arial MT"/>
                <a:cs typeface="Arial MT"/>
              </a:rPr>
              <a:t>r</a:t>
            </a:r>
            <a:r>
              <a:rPr sz="1500" spc="-5" dirty="0">
                <a:latin typeface="Arial MT"/>
                <a:cs typeface="Arial MT"/>
              </a:rPr>
              <a:t>a</a:t>
            </a:r>
            <a:r>
              <a:rPr sz="1500" dirty="0">
                <a:latin typeface="Arial MT"/>
                <a:cs typeface="Arial MT"/>
              </a:rPr>
              <a:t>c</a:t>
            </a:r>
            <a:r>
              <a:rPr sz="1500" spc="-5" dirty="0">
                <a:latin typeface="Arial MT"/>
                <a:cs typeface="Arial MT"/>
              </a:rPr>
              <a:t>e</a:t>
            </a:r>
            <a:r>
              <a:rPr sz="1500" dirty="0"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9438" y="2205990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70%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764" y="2987421"/>
            <a:ext cx="4343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-I</a:t>
            </a:r>
            <a:r>
              <a:rPr sz="1500" b="1" spc="-20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&gt; 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+R</a:t>
            </a:r>
            <a:r>
              <a:rPr sz="1500" b="1" spc="5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spc="-5" dirty="0">
                <a:latin typeface="Arial MT"/>
                <a:cs typeface="Arial MT"/>
              </a:rPr>
              <a:t>(-F,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-Cl, -Br,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-I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):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deactivating,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5" dirty="0">
                <a:latin typeface="Arial MT"/>
                <a:cs typeface="Arial MT"/>
              </a:rPr>
              <a:t>o-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p-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directing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305" y="3264905"/>
            <a:ext cx="6633681" cy="75065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961894" y="4128642"/>
            <a:ext cx="4102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35%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7128" y="4128642"/>
            <a:ext cx="548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t</a:t>
            </a:r>
            <a:r>
              <a:rPr sz="1500" spc="5" dirty="0">
                <a:latin typeface="Arial MT"/>
                <a:cs typeface="Arial MT"/>
              </a:rPr>
              <a:t>r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5" dirty="0">
                <a:latin typeface="Arial MT"/>
                <a:cs typeface="Arial MT"/>
              </a:rPr>
              <a:t>c</a:t>
            </a:r>
            <a:r>
              <a:rPr sz="1500" dirty="0">
                <a:latin typeface="Arial MT"/>
                <a:cs typeface="Arial MT"/>
              </a:rPr>
              <a:t>es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5058" y="4128642"/>
            <a:ext cx="4102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65%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6220" y="5164328"/>
            <a:ext cx="51047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-I,</a:t>
            </a:r>
            <a:r>
              <a:rPr sz="1500" b="1" spc="-20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-R</a:t>
            </a:r>
            <a:r>
              <a:rPr sz="1500" b="1" spc="-10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spc="-5" dirty="0">
                <a:latin typeface="Arial MT"/>
                <a:cs typeface="Arial MT"/>
              </a:rPr>
              <a:t>(-NO</a:t>
            </a:r>
            <a:r>
              <a:rPr sz="1500" spc="-7" baseline="-30555" dirty="0">
                <a:latin typeface="Arial MT"/>
                <a:cs typeface="Arial MT"/>
              </a:rPr>
              <a:t>2</a:t>
            </a:r>
            <a:r>
              <a:rPr sz="1500" spc="-5" dirty="0">
                <a:latin typeface="Arial MT"/>
                <a:cs typeface="Arial MT"/>
              </a:rPr>
              <a:t>, -SO3H, -CN,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-COR): deactivating,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m-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directing.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050" y="5377611"/>
            <a:ext cx="6878066" cy="83794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946654" y="6284163"/>
            <a:ext cx="301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 MT"/>
                <a:cs typeface="Arial MT"/>
              </a:rPr>
              <a:t>5%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8859" y="6284163"/>
            <a:ext cx="408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90%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4697" y="6284163"/>
            <a:ext cx="302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5%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257" y="0"/>
            <a:ext cx="6925309" cy="841375"/>
            <a:chOff x="1277257" y="0"/>
            <a:chExt cx="6925309" cy="841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257" y="164592"/>
              <a:ext cx="2232363" cy="338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848" y="0"/>
              <a:ext cx="2433828" cy="841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227" y="0"/>
              <a:ext cx="672084" cy="84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7068" y="0"/>
              <a:ext cx="2705099" cy="8412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2524" y="45846"/>
            <a:ext cx="66808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Substituted</a:t>
            </a:r>
            <a:r>
              <a:rPr spc="-85" dirty="0"/>
              <a:t> </a:t>
            </a:r>
            <a:r>
              <a:rPr dirty="0"/>
              <a:t>Benzenes:</a:t>
            </a:r>
            <a:r>
              <a:rPr spc="-75" dirty="0"/>
              <a:t> </a:t>
            </a:r>
            <a:r>
              <a:rPr dirty="0"/>
              <a:t>Orientation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4153" y="2818003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58%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6486" y="2818003"/>
            <a:ext cx="301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 MT"/>
                <a:cs typeface="Arial MT"/>
              </a:rPr>
              <a:t>5%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3536" y="2818003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37%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2700" y="1657350"/>
            <a:ext cx="6578600" cy="914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6350" y="4405503"/>
            <a:ext cx="6578600" cy="9144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64153" y="5498388"/>
            <a:ext cx="301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 MT"/>
                <a:cs typeface="Arial MT"/>
              </a:rPr>
              <a:t>6%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49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61330" y="5498388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91%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2013" y="5498388"/>
            <a:ext cx="302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3%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4859" y="1058621"/>
            <a:ext cx="4406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31100"/>
                </a:solidFill>
                <a:latin typeface="Arial MT"/>
                <a:cs typeface="Arial MT"/>
              </a:rPr>
              <a:t>+</a:t>
            </a:r>
            <a:r>
              <a:rPr sz="1800" spc="-1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931100"/>
                </a:solidFill>
                <a:latin typeface="Arial MT"/>
                <a:cs typeface="Arial MT"/>
              </a:rPr>
              <a:t>I: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activating,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-o -p directing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(same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+ </a:t>
            </a:r>
            <a:r>
              <a:rPr sz="1800" spc="-5" dirty="0">
                <a:latin typeface="Arial MT"/>
                <a:cs typeface="Arial MT"/>
              </a:rPr>
              <a:t>R)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4859" y="3955795"/>
            <a:ext cx="434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31100"/>
                </a:solidFill>
                <a:latin typeface="Arial MT"/>
                <a:cs typeface="Arial MT"/>
              </a:rPr>
              <a:t>- I:</a:t>
            </a:r>
            <a:r>
              <a:rPr sz="1800" spc="-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deactivating,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directing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(same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spc="-10" dirty="0">
                <a:latin typeface="Arial MT"/>
                <a:cs typeface="Arial MT"/>
              </a:rPr>
              <a:t>R)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546" y="4692065"/>
            <a:ext cx="8169275" cy="1586865"/>
            <a:chOff x="385546" y="4692065"/>
            <a:chExt cx="8169275" cy="1586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9710" y="4905766"/>
              <a:ext cx="2444504" cy="13731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59499" y="4935093"/>
              <a:ext cx="2341245" cy="1270000"/>
            </a:xfrm>
            <a:custGeom>
              <a:avLst/>
              <a:gdLst/>
              <a:ahLst/>
              <a:cxnLst/>
              <a:rect l="l" t="t" r="r" b="b"/>
              <a:pathLst>
                <a:path w="2341245" h="1270000">
                  <a:moveTo>
                    <a:pt x="2150745" y="0"/>
                  </a:moveTo>
                  <a:lnTo>
                    <a:pt x="190500" y="0"/>
                  </a:lnTo>
                  <a:lnTo>
                    <a:pt x="146837" y="5027"/>
                  </a:lnTo>
                  <a:lnTo>
                    <a:pt x="106746" y="19349"/>
                  </a:lnTo>
                  <a:lnTo>
                    <a:pt x="71374" y="41827"/>
                  </a:lnTo>
                  <a:lnTo>
                    <a:pt x="41867" y="71321"/>
                  </a:lnTo>
                  <a:lnTo>
                    <a:pt x="19372" y="106691"/>
                  </a:lnTo>
                  <a:lnTo>
                    <a:pt x="5034" y="146797"/>
                  </a:lnTo>
                  <a:lnTo>
                    <a:pt x="0" y="190499"/>
                  </a:lnTo>
                  <a:lnTo>
                    <a:pt x="0" y="1079461"/>
                  </a:lnTo>
                  <a:lnTo>
                    <a:pt x="5034" y="1123144"/>
                  </a:lnTo>
                  <a:lnTo>
                    <a:pt x="19372" y="1163243"/>
                  </a:lnTo>
                  <a:lnTo>
                    <a:pt x="41867" y="1198613"/>
                  </a:lnTo>
                  <a:lnTo>
                    <a:pt x="71374" y="1228114"/>
                  </a:lnTo>
                  <a:lnTo>
                    <a:pt x="106746" y="1250600"/>
                  </a:lnTo>
                  <a:lnTo>
                    <a:pt x="146837" y="1264931"/>
                  </a:lnTo>
                  <a:lnTo>
                    <a:pt x="190500" y="1269961"/>
                  </a:lnTo>
                  <a:lnTo>
                    <a:pt x="2150745" y="1269961"/>
                  </a:lnTo>
                  <a:lnTo>
                    <a:pt x="2194407" y="1264931"/>
                  </a:lnTo>
                  <a:lnTo>
                    <a:pt x="2234498" y="1250600"/>
                  </a:lnTo>
                  <a:lnTo>
                    <a:pt x="2269870" y="1228114"/>
                  </a:lnTo>
                  <a:lnTo>
                    <a:pt x="2299377" y="1198613"/>
                  </a:lnTo>
                  <a:lnTo>
                    <a:pt x="2321872" y="1163243"/>
                  </a:lnTo>
                  <a:lnTo>
                    <a:pt x="2336210" y="1123144"/>
                  </a:lnTo>
                  <a:lnTo>
                    <a:pt x="2341245" y="1079461"/>
                  </a:lnTo>
                  <a:lnTo>
                    <a:pt x="2341245" y="190499"/>
                  </a:lnTo>
                  <a:lnTo>
                    <a:pt x="2336210" y="146797"/>
                  </a:lnTo>
                  <a:lnTo>
                    <a:pt x="2321872" y="106691"/>
                  </a:lnTo>
                  <a:lnTo>
                    <a:pt x="2299377" y="71321"/>
                  </a:lnTo>
                  <a:lnTo>
                    <a:pt x="2269870" y="41827"/>
                  </a:lnTo>
                  <a:lnTo>
                    <a:pt x="2234498" y="19349"/>
                  </a:lnTo>
                  <a:lnTo>
                    <a:pt x="2194407" y="5027"/>
                  </a:lnTo>
                  <a:lnTo>
                    <a:pt x="215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9499" y="4935093"/>
              <a:ext cx="2341245" cy="1270000"/>
            </a:xfrm>
            <a:custGeom>
              <a:avLst/>
              <a:gdLst/>
              <a:ahLst/>
              <a:cxnLst/>
              <a:rect l="l" t="t" r="r" b="b"/>
              <a:pathLst>
                <a:path w="2341245" h="1270000">
                  <a:moveTo>
                    <a:pt x="0" y="190499"/>
                  </a:moveTo>
                  <a:lnTo>
                    <a:pt x="5034" y="146797"/>
                  </a:lnTo>
                  <a:lnTo>
                    <a:pt x="19372" y="106691"/>
                  </a:lnTo>
                  <a:lnTo>
                    <a:pt x="41867" y="71321"/>
                  </a:lnTo>
                  <a:lnTo>
                    <a:pt x="71374" y="41827"/>
                  </a:lnTo>
                  <a:lnTo>
                    <a:pt x="106746" y="19349"/>
                  </a:lnTo>
                  <a:lnTo>
                    <a:pt x="146837" y="5027"/>
                  </a:lnTo>
                  <a:lnTo>
                    <a:pt x="190500" y="0"/>
                  </a:lnTo>
                  <a:lnTo>
                    <a:pt x="2150745" y="0"/>
                  </a:lnTo>
                  <a:lnTo>
                    <a:pt x="2194407" y="5027"/>
                  </a:lnTo>
                  <a:lnTo>
                    <a:pt x="2234498" y="19349"/>
                  </a:lnTo>
                  <a:lnTo>
                    <a:pt x="2269870" y="41827"/>
                  </a:lnTo>
                  <a:lnTo>
                    <a:pt x="2299377" y="71321"/>
                  </a:lnTo>
                  <a:lnTo>
                    <a:pt x="2321872" y="106691"/>
                  </a:lnTo>
                  <a:lnTo>
                    <a:pt x="2336210" y="146797"/>
                  </a:lnTo>
                  <a:lnTo>
                    <a:pt x="2341245" y="190499"/>
                  </a:lnTo>
                  <a:lnTo>
                    <a:pt x="2341245" y="1079461"/>
                  </a:lnTo>
                  <a:lnTo>
                    <a:pt x="2336210" y="1123144"/>
                  </a:lnTo>
                  <a:lnTo>
                    <a:pt x="2321872" y="1163243"/>
                  </a:lnTo>
                  <a:lnTo>
                    <a:pt x="2299377" y="1198613"/>
                  </a:lnTo>
                  <a:lnTo>
                    <a:pt x="2269870" y="1228114"/>
                  </a:lnTo>
                  <a:lnTo>
                    <a:pt x="2234498" y="1250600"/>
                  </a:lnTo>
                  <a:lnTo>
                    <a:pt x="2194407" y="1264931"/>
                  </a:lnTo>
                  <a:lnTo>
                    <a:pt x="2150745" y="1269961"/>
                  </a:lnTo>
                  <a:lnTo>
                    <a:pt x="190500" y="1269961"/>
                  </a:lnTo>
                  <a:lnTo>
                    <a:pt x="146837" y="1264931"/>
                  </a:lnTo>
                  <a:lnTo>
                    <a:pt x="106746" y="1250600"/>
                  </a:lnTo>
                  <a:lnTo>
                    <a:pt x="71374" y="1228114"/>
                  </a:lnTo>
                  <a:lnTo>
                    <a:pt x="41867" y="1198613"/>
                  </a:lnTo>
                  <a:lnTo>
                    <a:pt x="19372" y="1163243"/>
                  </a:lnTo>
                  <a:lnTo>
                    <a:pt x="5034" y="1123144"/>
                  </a:lnTo>
                  <a:lnTo>
                    <a:pt x="0" y="1079461"/>
                  </a:lnTo>
                  <a:lnTo>
                    <a:pt x="0" y="190499"/>
                  </a:lnTo>
                  <a:close/>
                </a:path>
              </a:pathLst>
            </a:custGeom>
            <a:ln w="38100">
              <a:solidFill>
                <a:srgbClr val="93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46" y="4692065"/>
              <a:ext cx="7004684" cy="151193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569454" y="5091506"/>
            <a:ext cx="6197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931100"/>
                </a:solidFill>
                <a:latin typeface="Arial"/>
                <a:cs typeface="Arial"/>
              </a:rPr>
              <a:t>-R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931100"/>
                </a:solidFill>
                <a:latin typeface="Arial"/>
                <a:cs typeface="Arial"/>
              </a:rPr>
              <a:t>meta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7257" y="320040"/>
            <a:ext cx="6925309" cy="902335"/>
            <a:chOff x="1277257" y="320040"/>
            <a:chExt cx="6925309" cy="9023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257" y="549026"/>
              <a:ext cx="2232363" cy="33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5848" y="320040"/>
              <a:ext cx="2433828" cy="9022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3227" y="320040"/>
              <a:ext cx="672084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7068" y="320040"/>
              <a:ext cx="2705099" cy="90220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2524" y="426846"/>
            <a:ext cx="66808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Substituted</a:t>
            </a:r>
            <a:r>
              <a:rPr spc="-85" dirty="0"/>
              <a:t> </a:t>
            </a:r>
            <a:r>
              <a:rPr dirty="0"/>
              <a:t>Benzenes:</a:t>
            </a:r>
            <a:r>
              <a:rPr spc="-75" dirty="0"/>
              <a:t> </a:t>
            </a:r>
            <a:r>
              <a:rPr dirty="0"/>
              <a:t>Orientation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42137" y="2484373"/>
            <a:ext cx="8112125" cy="1496695"/>
            <a:chOff x="442137" y="2484373"/>
            <a:chExt cx="8112125" cy="149669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9710" y="2607574"/>
              <a:ext cx="2444504" cy="13731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59500" y="2636392"/>
              <a:ext cx="2341245" cy="1270000"/>
            </a:xfrm>
            <a:custGeom>
              <a:avLst/>
              <a:gdLst/>
              <a:ahLst/>
              <a:cxnLst/>
              <a:rect l="l" t="t" r="r" b="b"/>
              <a:pathLst>
                <a:path w="2341245" h="1270000">
                  <a:moveTo>
                    <a:pt x="2150745" y="0"/>
                  </a:moveTo>
                  <a:lnTo>
                    <a:pt x="190500" y="0"/>
                  </a:lnTo>
                  <a:lnTo>
                    <a:pt x="146837" y="5027"/>
                  </a:lnTo>
                  <a:lnTo>
                    <a:pt x="106746" y="19349"/>
                  </a:lnTo>
                  <a:lnTo>
                    <a:pt x="71374" y="41827"/>
                  </a:lnTo>
                  <a:lnTo>
                    <a:pt x="41867" y="71321"/>
                  </a:lnTo>
                  <a:lnTo>
                    <a:pt x="19372" y="106691"/>
                  </a:lnTo>
                  <a:lnTo>
                    <a:pt x="5034" y="146797"/>
                  </a:lnTo>
                  <a:lnTo>
                    <a:pt x="0" y="190500"/>
                  </a:lnTo>
                  <a:lnTo>
                    <a:pt x="0" y="1079500"/>
                  </a:lnTo>
                  <a:lnTo>
                    <a:pt x="5034" y="1123162"/>
                  </a:lnTo>
                  <a:lnTo>
                    <a:pt x="19372" y="1163253"/>
                  </a:lnTo>
                  <a:lnTo>
                    <a:pt x="41867" y="1198625"/>
                  </a:lnTo>
                  <a:lnTo>
                    <a:pt x="71374" y="1228132"/>
                  </a:lnTo>
                  <a:lnTo>
                    <a:pt x="106746" y="1250627"/>
                  </a:lnTo>
                  <a:lnTo>
                    <a:pt x="146837" y="1264965"/>
                  </a:lnTo>
                  <a:lnTo>
                    <a:pt x="190500" y="1270000"/>
                  </a:lnTo>
                  <a:lnTo>
                    <a:pt x="2150745" y="1270000"/>
                  </a:lnTo>
                  <a:lnTo>
                    <a:pt x="2194407" y="1264965"/>
                  </a:lnTo>
                  <a:lnTo>
                    <a:pt x="2234498" y="1250627"/>
                  </a:lnTo>
                  <a:lnTo>
                    <a:pt x="2269870" y="1228132"/>
                  </a:lnTo>
                  <a:lnTo>
                    <a:pt x="2299377" y="1198625"/>
                  </a:lnTo>
                  <a:lnTo>
                    <a:pt x="2321872" y="1163253"/>
                  </a:lnTo>
                  <a:lnTo>
                    <a:pt x="2336210" y="1123162"/>
                  </a:lnTo>
                  <a:lnTo>
                    <a:pt x="2341245" y="1079500"/>
                  </a:lnTo>
                  <a:lnTo>
                    <a:pt x="2341245" y="190500"/>
                  </a:lnTo>
                  <a:lnTo>
                    <a:pt x="2336210" y="146797"/>
                  </a:lnTo>
                  <a:lnTo>
                    <a:pt x="2321872" y="106691"/>
                  </a:lnTo>
                  <a:lnTo>
                    <a:pt x="2299377" y="71321"/>
                  </a:lnTo>
                  <a:lnTo>
                    <a:pt x="2269870" y="41827"/>
                  </a:lnTo>
                  <a:lnTo>
                    <a:pt x="2234498" y="19349"/>
                  </a:lnTo>
                  <a:lnTo>
                    <a:pt x="2194407" y="5027"/>
                  </a:lnTo>
                  <a:lnTo>
                    <a:pt x="215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59500" y="2636392"/>
              <a:ext cx="2341245" cy="1270000"/>
            </a:xfrm>
            <a:custGeom>
              <a:avLst/>
              <a:gdLst/>
              <a:ahLst/>
              <a:cxnLst/>
              <a:rect l="l" t="t" r="r" b="b"/>
              <a:pathLst>
                <a:path w="2341245" h="1270000">
                  <a:moveTo>
                    <a:pt x="0" y="190500"/>
                  </a:moveTo>
                  <a:lnTo>
                    <a:pt x="5034" y="146797"/>
                  </a:lnTo>
                  <a:lnTo>
                    <a:pt x="19372" y="106691"/>
                  </a:lnTo>
                  <a:lnTo>
                    <a:pt x="41867" y="71321"/>
                  </a:lnTo>
                  <a:lnTo>
                    <a:pt x="71374" y="41827"/>
                  </a:lnTo>
                  <a:lnTo>
                    <a:pt x="106746" y="19349"/>
                  </a:lnTo>
                  <a:lnTo>
                    <a:pt x="146837" y="5027"/>
                  </a:lnTo>
                  <a:lnTo>
                    <a:pt x="190500" y="0"/>
                  </a:lnTo>
                  <a:lnTo>
                    <a:pt x="2150745" y="0"/>
                  </a:lnTo>
                  <a:lnTo>
                    <a:pt x="2194407" y="5027"/>
                  </a:lnTo>
                  <a:lnTo>
                    <a:pt x="2234498" y="19349"/>
                  </a:lnTo>
                  <a:lnTo>
                    <a:pt x="2269870" y="41827"/>
                  </a:lnTo>
                  <a:lnTo>
                    <a:pt x="2299377" y="71321"/>
                  </a:lnTo>
                  <a:lnTo>
                    <a:pt x="2321872" y="106691"/>
                  </a:lnTo>
                  <a:lnTo>
                    <a:pt x="2336210" y="146797"/>
                  </a:lnTo>
                  <a:lnTo>
                    <a:pt x="2341245" y="190500"/>
                  </a:lnTo>
                  <a:lnTo>
                    <a:pt x="2341245" y="1079500"/>
                  </a:lnTo>
                  <a:lnTo>
                    <a:pt x="2336210" y="1123162"/>
                  </a:lnTo>
                  <a:lnTo>
                    <a:pt x="2321872" y="1163253"/>
                  </a:lnTo>
                  <a:lnTo>
                    <a:pt x="2299377" y="1198625"/>
                  </a:lnTo>
                  <a:lnTo>
                    <a:pt x="2269870" y="1228132"/>
                  </a:lnTo>
                  <a:lnTo>
                    <a:pt x="2234498" y="1250627"/>
                  </a:lnTo>
                  <a:lnTo>
                    <a:pt x="2194407" y="1264965"/>
                  </a:lnTo>
                  <a:lnTo>
                    <a:pt x="2150745" y="1270000"/>
                  </a:lnTo>
                  <a:lnTo>
                    <a:pt x="190500" y="1270000"/>
                  </a:lnTo>
                  <a:lnTo>
                    <a:pt x="146837" y="1264965"/>
                  </a:lnTo>
                  <a:lnTo>
                    <a:pt x="106746" y="1250627"/>
                  </a:lnTo>
                  <a:lnTo>
                    <a:pt x="71374" y="1228132"/>
                  </a:lnTo>
                  <a:lnTo>
                    <a:pt x="41867" y="1198625"/>
                  </a:lnTo>
                  <a:lnTo>
                    <a:pt x="19372" y="1163253"/>
                  </a:lnTo>
                  <a:lnTo>
                    <a:pt x="5034" y="1123162"/>
                  </a:lnTo>
                  <a:lnTo>
                    <a:pt x="0" y="1079500"/>
                  </a:lnTo>
                  <a:lnTo>
                    <a:pt x="0" y="190500"/>
                  </a:lnTo>
                  <a:close/>
                </a:path>
              </a:pathLst>
            </a:custGeom>
            <a:ln w="38099">
              <a:solidFill>
                <a:srgbClr val="93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137" y="2484373"/>
              <a:ext cx="7004684" cy="143535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4019" y="1092453"/>
            <a:ext cx="8000365" cy="282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The new group is located either ortho, meta, or para to the existing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substituent.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resonance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effect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first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substituent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determines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position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second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incoming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substituent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50">
              <a:latin typeface="Arial MT"/>
              <a:cs typeface="Arial MT"/>
            </a:endParaRPr>
          </a:p>
          <a:p>
            <a:pPr marR="359410" algn="r">
              <a:lnSpc>
                <a:spcPct val="100000"/>
              </a:lnSpc>
            </a:pPr>
            <a:r>
              <a:rPr sz="2000" b="1" dirty="0">
                <a:solidFill>
                  <a:srgbClr val="931100"/>
                </a:solidFill>
                <a:latin typeface="Arial"/>
                <a:cs typeface="Arial"/>
              </a:rPr>
              <a:t>+</a:t>
            </a:r>
            <a:r>
              <a:rPr sz="2000" b="1" i="1" dirty="0">
                <a:solidFill>
                  <a:srgbClr val="93110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7148195">
              <a:lnSpc>
                <a:spcPct val="100000"/>
              </a:lnSpc>
            </a:pPr>
            <a:r>
              <a:rPr sz="2000" b="1" i="1" dirty="0">
                <a:solidFill>
                  <a:srgbClr val="931100"/>
                </a:solidFill>
                <a:latin typeface="Arial"/>
                <a:cs typeface="Arial"/>
              </a:rPr>
              <a:t>orto</a:t>
            </a:r>
            <a:endParaRPr sz="2000">
              <a:latin typeface="Arial"/>
              <a:cs typeface="Arial"/>
            </a:endParaRPr>
          </a:p>
          <a:p>
            <a:pPr marL="7197090">
              <a:lnSpc>
                <a:spcPct val="100000"/>
              </a:lnSpc>
            </a:pPr>
            <a:r>
              <a:rPr sz="2000" b="1" i="1" dirty="0">
                <a:solidFill>
                  <a:srgbClr val="931100"/>
                </a:solidFill>
                <a:latin typeface="Arial"/>
                <a:cs typeface="Arial"/>
              </a:rPr>
              <a:t>para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6282" y="1129283"/>
            <a:ext cx="957580" cy="1330960"/>
            <a:chOff x="6716282" y="1129283"/>
            <a:chExt cx="957580" cy="1330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6282" y="1129283"/>
              <a:ext cx="957050" cy="13304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7001" y="1136268"/>
              <a:ext cx="892048" cy="12700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901198" y="4520184"/>
            <a:ext cx="952500" cy="1330960"/>
            <a:chOff x="4901198" y="4520184"/>
            <a:chExt cx="952500" cy="1330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1198" y="4520184"/>
              <a:ext cx="952471" cy="13304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0902" y="4527169"/>
              <a:ext cx="892048" cy="12700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77257" y="320040"/>
            <a:ext cx="6925309" cy="902335"/>
            <a:chOff x="1277257" y="320040"/>
            <a:chExt cx="6925309" cy="9023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257" y="549026"/>
              <a:ext cx="2232363" cy="33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5848" y="320040"/>
              <a:ext cx="2433828" cy="9022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3227" y="320040"/>
              <a:ext cx="672084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7068" y="320040"/>
              <a:ext cx="2705099" cy="90220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2524" y="426846"/>
            <a:ext cx="66808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Substituted</a:t>
            </a:r>
            <a:r>
              <a:rPr spc="-85" dirty="0"/>
              <a:t> </a:t>
            </a:r>
            <a:r>
              <a:rPr dirty="0"/>
              <a:t>Benzenes:</a:t>
            </a:r>
            <a:r>
              <a:rPr spc="-75" dirty="0"/>
              <a:t> </a:t>
            </a:r>
            <a:r>
              <a:rPr dirty="0"/>
              <a:t>Orientation</a:t>
            </a: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7650" y="1289050"/>
            <a:ext cx="6108700" cy="42799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24" y="33020"/>
            <a:ext cx="66808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Substituted</a:t>
            </a:r>
            <a:r>
              <a:rPr spc="-85" dirty="0"/>
              <a:t> </a:t>
            </a:r>
            <a:r>
              <a:rPr dirty="0"/>
              <a:t>Benzenes:</a:t>
            </a:r>
            <a:r>
              <a:rPr spc="-75" dirty="0"/>
              <a:t> </a:t>
            </a:r>
            <a:r>
              <a:rPr dirty="0"/>
              <a:t>Orientation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0" y="1187450"/>
            <a:ext cx="2730500" cy="2451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3689" y="694182"/>
            <a:ext cx="37890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+</a:t>
            </a:r>
            <a:r>
              <a:rPr sz="1500" spc="-5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-o,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-p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intermediates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are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resonance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stabilised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685" y="1174750"/>
            <a:ext cx="2743200" cy="2489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71415" y="694182"/>
            <a:ext cx="400240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-</a:t>
            </a:r>
            <a:r>
              <a:rPr sz="1500" spc="-50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-o,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-p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intermediates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are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resonance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destabilised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8000" y="4425948"/>
            <a:ext cx="1358900" cy="2362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1387" y="3958844"/>
            <a:ext cx="37896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+</a:t>
            </a:r>
            <a:r>
              <a:rPr sz="1500" spc="-5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I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-o,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-p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intermediates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inductively </a:t>
            </a:r>
            <a:r>
              <a:rPr sz="1500" dirty="0">
                <a:latin typeface="Arial MT"/>
                <a:cs typeface="Arial MT"/>
              </a:rPr>
              <a:t>stabilised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600" y="4425948"/>
            <a:ext cx="1358900" cy="2362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08194" y="3958844"/>
            <a:ext cx="40030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-</a:t>
            </a:r>
            <a:r>
              <a:rPr sz="1500" spc="-5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I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-o,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-p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intermediates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inductively </a:t>
            </a:r>
            <a:r>
              <a:rPr sz="1500" dirty="0">
                <a:latin typeface="Arial MT"/>
                <a:cs typeface="Arial MT"/>
              </a:rPr>
              <a:t>destabilised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25" y="1421442"/>
            <a:ext cx="6721475" cy="47475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3911" y="360800"/>
            <a:ext cx="5068950" cy="365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9719" y="252425"/>
            <a:ext cx="5085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Substituent</a:t>
            </a:r>
            <a:r>
              <a:rPr sz="2800" spc="20" dirty="0"/>
              <a:t> </a:t>
            </a:r>
            <a:r>
              <a:rPr sz="2800" spc="-5" dirty="0"/>
              <a:t>Effects.</a:t>
            </a:r>
            <a:r>
              <a:rPr sz="2800" dirty="0"/>
              <a:t> </a:t>
            </a:r>
            <a:r>
              <a:rPr sz="2800" spc="-5" dirty="0"/>
              <a:t>Summary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678298"/>
            <a:ext cx="5486400" cy="17987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1000" y="43434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49278" y="295656"/>
            <a:ext cx="6099175" cy="902335"/>
            <a:chOff x="1649278" y="295656"/>
            <a:chExt cx="6099175" cy="902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278" y="529222"/>
              <a:ext cx="736984" cy="329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295656"/>
              <a:ext cx="234391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3755" y="295656"/>
              <a:ext cx="920496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9055" y="295656"/>
              <a:ext cx="2208276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0884" y="295656"/>
              <a:ext cx="672084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6247" y="295656"/>
              <a:ext cx="1191768" cy="90220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33473" y="401777"/>
            <a:ext cx="5844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Structure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Benzene:</a:t>
            </a:r>
            <a:r>
              <a:rPr spc="-45" dirty="0"/>
              <a:t> </a:t>
            </a:r>
            <a:r>
              <a:rPr spc="-5" dirty="0"/>
              <a:t>MO</a:t>
            </a: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5000" y="1219200"/>
            <a:ext cx="5179949" cy="284556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5227" y="143255"/>
            <a:ext cx="4859020" cy="902335"/>
            <a:chOff x="2205227" y="143255"/>
            <a:chExt cx="485902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227" y="376822"/>
              <a:ext cx="2578607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9911" y="143255"/>
              <a:ext cx="2433828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6873" y="249377"/>
            <a:ext cx="4628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Disubstituted</a:t>
            </a:r>
            <a:r>
              <a:rPr spc="-75" dirty="0"/>
              <a:t> </a:t>
            </a:r>
            <a:r>
              <a:rPr dirty="0"/>
              <a:t>Benzenes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6636" y="1541099"/>
            <a:ext cx="7160259" cy="4144010"/>
            <a:chOff x="516636" y="1541099"/>
            <a:chExt cx="7160259" cy="41440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542" y="1541099"/>
              <a:ext cx="6791807" cy="39635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636" y="4492752"/>
              <a:ext cx="443483" cy="4434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6171" y="4512183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224228" y="242225"/>
                  </a:moveTo>
                  <a:lnTo>
                    <a:pt x="206260" y="260223"/>
                  </a:lnTo>
                  <a:lnTo>
                    <a:pt x="287083" y="287147"/>
                  </a:lnTo>
                  <a:lnTo>
                    <a:pt x="275116" y="251206"/>
                  </a:lnTo>
                  <a:lnTo>
                    <a:pt x="233210" y="251206"/>
                  </a:lnTo>
                  <a:lnTo>
                    <a:pt x="224228" y="242225"/>
                  </a:lnTo>
                  <a:close/>
                </a:path>
                <a:path w="287655" h="287654">
                  <a:moveTo>
                    <a:pt x="242148" y="224276"/>
                  </a:moveTo>
                  <a:lnTo>
                    <a:pt x="224228" y="242225"/>
                  </a:lnTo>
                  <a:lnTo>
                    <a:pt x="233210" y="251206"/>
                  </a:lnTo>
                  <a:lnTo>
                    <a:pt x="251167" y="233299"/>
                  </a:lnTo>
                  <a:lnTo>
                    <a:pt x="242148" y="224276"/>
                  </a:lnTo>
                  <a:close/>
                </a:path>
                <a:path w="287655" h="287654">
                  <a:moveTo>
                    <a:pt x="260146" y="206248"/>
                  </a:moveTo>
                  <a:lnTo>
                    <a:pt x="242148" y="224276"/>
                  </a:lnTo>
                  <a:lnTo>
                    <a:pt x="251167" y="233299"/>
                  </a:lnTo>
                  <a:lnTo>
                    <a:pt x="233210" y="251206"/>
                  </a:lnTo>
                  <a:lnTo>
                    <a:pt x="275116" y="251206"/>
                  </a:lnTo>
                  <a:lnTo>
                    <a:pt x="260146" y="206248"/>
                  </a:lnTo>
                  <a:close/>
                </a:path>
                <a:path w="287655" h="287654">
                  <a:moveTo>
                    <a:pt x="17957" y="0"/>
                  </a:moveTo>
                  <a:lnTo>
                    <a:pt x="0" y="18034"/>
                  </a:lnTo>
                  <a:lnTo>
                    <a:pt x="224228" y="242225"/>
                  </a:lnTo>
                  <a:lnTo>
                    <a:pt x="242148" y="224276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636" y="4328159"/>
              <a:ext cx="443483" cy="4419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6171" y="4347083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224228" y="242225"/>
                  </a:moveTo>
                  <a:lnTo>
                    <a:pt x="206260" y="260223"/>
                  </a:lnTo>
                  <a:lnTo>
                    <a:pt x="287083" y="287147"/>
                  </a:lnTo>
                  <a:lnTo>
                    <a:pt x="275116" y="251206"/>
                  </a:lnTo>
                  <a:lnTo>
                    <a:pt x="233210" y="251206"/>
                  </a:lnTo>
                  <a:lnTo>
                    <a:pt x="224228" y="242225"/>
                  </a:lnTo>
                  <a:close/>
                </a:path>
                <a:path w="287655" h="287654">
                  <a:moveTo>
                    <a:pt x="242148" y="224276"/>
                  </a:moveTo>
                  <a:lnTo>
                    <a:pt x="224228" y="242225"/>
                  </a:lnTo>
                  <a:lnTo>
                    <a:pt x="233210" y="251206"/>
                  </a:lnTo>
                  <a:lnTo>
                    <a:pt x="251167" y="233299"/>
                  </a:lnTo>
                  <a:lnTo>
                    <a:pt x="242148" y="224276"/>
                  </a:lnTo>
                  <a:close/>
                </a:path>
                <a:path w="287655" h="287654">
                  <a:moveTo>
                    <a:pt x="260146" y="206248"/>
                  </a:moveTo>
                  <a:lnTo>
                    <a:pt x="242148" y="224276"/>
                  </a:lnTo>
                  <a:lnTo>
                    <a:pt x="251167" y="233299"/>
                  </a:lnTo>
                  <a:lnTo>
                    <a:pt x="233210" y="251206"/>
                  </a:lnTo>
                  <a:lnTo>
                    <a:pt x="275116" y="251206"/>
                  </a:lnTo>
                  <a:lnTo>
                    <a:pt x="260146" y="206248"/>
                  </a:lnTo>
                  <a:close/>
                </a:path>
                <a:path w="287655" h="287654">
                  <a:moveTo>
                    <a:pt x="17957" y="0"/>
                  </a:moveTo>
                  <a:lnTo>
                    <a:pt x="0" y="18034"/>
                  </a:lnTo>
                  <a:lnTo>
                    <a:pt x="224228" y="242225"/>
                  </a:lnTo>
                  <a:lnTo>
                    <a:pt x="242148" y="224276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6963" y="4472939"/>
              <a:ext cx="443484" cy="4434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3550" y="4493133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26924" y="206248"/>
                  </a:moveTo>
                  <a:lnTo>
                    <a:pt x="0" y="287147"/>
                  </a:lnTo>
                  <a:lnTo>
                    <a:pt x="80772" y="260223"/>
                  </a:lnTo>
                  <a:lnTo>
                    <a:pt x="71776" y="251206"/>
                  </a:lnTo>
                  <a:lnTo>
                    <a:pt x="53848" y="251206"/>
                  </a:lnTo>
                  <a:lnTo>
                    <a:pt x="35941" y="233299"/>
                  </a:lnTo>
                  <a:lnTo>
                    <a:pt x="44934" y="224300"/>
                  </a:lnTo>
                  <a:lnTo>
                    <a:pt x="26924" y="206248"/>
                  </a:lnTo>
                  <a:close/>
                </a:path>
                <a:path w="287655" h="287654">
                  <a:moveTo>
                    <a:pt x="44934" y="224300"/>
                  </a:moveTo>
                  <a:lnTo>
                    <a:pt x="35941" y="233299"/>
                  </a:lnTo>
                  <a:lnTo>
                    <a:pt x="53848" y="251206"/>
                  </a:lnTo>
                  <a:lnTo>
                    <a:pt x="62825" y="242233"/>
                  </a:lnTo>
                  <a:lnTo>
                    <a:pt x="44934" y="224300"/>
                  </a:lnTo>
                  <a:close/>
                </a:path>
                <a:path w="287655" h="287654">
                  <a:moveTo>
                    <a:pt x="62825" y="242233"/>
                  </a:moveTo>
                  <a:lnTo>
                    <a:pt x="53848" y="251206"/>
                  </a:lnTo>
                  <a:lnTo>
                    <a:pt x="71776" y="251206"/>
                  </a:lnTo>
                  <a:lnTo>
                    <a:pt x="62825" y="242233"/>
                  </a:lnTo>
                  <a:close/>
                </a:path>
                <a:path w="287655" h="287654">
                  <a:moveTo>
                    <a:pt x="269113" y="0"/>
                  </a:moveTo>
                  <a:lnTo>
                    <a:pt x="44934" y="224300"/>
                  </a:lnTo>
                  <a:lnTo>
                    <a:pt x="62825" y="242233"/>
                  </a:lnTo>
                  <a:lnTo>
                    <a:pt x="287147" y="18034"/>
                  </a:lnTo>
                  <a:lnTo>
                    <a:pt x="26911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6963" y="4308347"/>
              <a:ext cx="443484" cy="4434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33550" y="4328033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26924" y="206248"/>
                  </a:moveTo>
                  <a:lnTo>
                    <a:pt x="0" y="287147"/>
                  </a:lnTo>
                  <a:lnTo>
                    <a:pt x="80772" y="260223"/>
                  </a:lnTo>
                  <a:lnTo>
                    <a:pt x="71776" y="251206"/>
                  </a:lnTo>
                  <a:lnTo>
                    <a:pt x="53848" y="251206"/>
                  </a:lnTo>
                  <a:lnTo>
                    <a:pt x="35941" y="233299"/>
                  </a:lnTo>
                  <a:lnTo>
                    <a:pt x="44934" y="224300"/>
                  </a:lnTo>
                  <a:lnTo>
                    <a:pt x="26924" y="206248"/>
                  </a:lnTo>
                  <a:close/>
                </a:path>
                <a:path w="287655" h="287654">
                  <a:moveTo>
                    <a:pt x="44934" y="224300"/>
                  </a:moveTo>
                  <a:lnTo>
                    <a:pt x="35941" y="233299"/>
                  </a:lnTo>
                  <a:lnTo>
                    <a:pt x="53848" y="251206"/>
                  </a:lnTo>
                  <a:lnTo>
                    <a:pt x="62825" y="242233"/>
                  </a:lnTo>
                  <a:lnTo>
                    <a:pt x="44934" y="224300"/>
                  </a:lnTo>
                  <a:close/>
                </a:path>
                <a:path w="287655" h="287654">
                  <a:moveTo>
                    <a:pt x="62825" y="242233"/>
                  </a:moveTo>
                  <a:lnTo>
                    <a:pt x="53848" y="251206"/>
                  </a:lnTo>
                  <a:lnTo>
                    <a:pt x="71776" y="251206"/>
                  </a:lnTo>
                  <a:lnTo>
                    <a:pt x="62825" y="242233"/>
                  </a:lnTo>
                  <a:close/>
                </a:path>
                <a:path w="287655" h="287654">
                  <a:moveTo>
                    <a:pt x="269113" y="0"/>
                  </a:moveTo>
                  <a:lnTo>
                    <a:pt x="44934" y="224300"/>
                  </a:lnTo>
                  <a:lnTo>
                    <a:pt x="62825" y="242233"/>
                  </a:lnTo>
                  <a:lnTo>
                    <a:pt x="287147" y="18034"/>
                  </a:lnTo>
                  <a:lnTo>
                    <a:pt x="269113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3772" y="5141975"/>
              <a:ext cx="231647" cy="5425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01750" y="5239003"/>
              <a:ext cx="76200" cy="386080"/>
            </a:xfrm>
            <a:custGeom>
              <a:avLst/>
              <a:gdLst/>
              <a:ahLst/>
              <a:cxnLst/>
              <a:rect l="l" t="t" r="r" b="b"/>
              <a:pathLst>
                <a:path w="76200" h="38607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85800"/>
                  </a:lnTo>
                  <a:lnTo>
                    <a:pt x="50800" y="385800"/>
                  </a:lnTo>
                  <a:lnTo>
                    <a:pt x="50800" y="63500"/>
                  </a:lnTo>
                  <a:close/>
                </a:path>
                <a:path w="76200" h="38607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8607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3563" y="5141975"/>
              <a:ext cx="233172" cy="5425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62050" y="5239003"/>
              <a:ext cx="76200" cy="386080"/>
            </a:xfrm>
            <a:custGeom>
              <a:avLst/>
              <a:gdLst/>
              <a:ahLst/>
              <a:cxnLst/>
              <a:rect l="l" t="t" r="r" b="b"/>
              <a:pathLst>
                <a:path w="76200" h="38607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85800"/>
                  </a:lnTo>
                  <a:lnTo>
                    <a:pt x="50800" y="385800"/>
                  </a:lnTo>
                  <a:lnTo>
                    <a:pt x="50800" y="63500"/>
                  </a:lnTo>
                  <a:close/>
                </a:path>
                <a:path w="76200" h="38607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8607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23770" y="3725113"/>
            <a:ext cx="7708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st</a:t>
            </a:r>
            <a:r>
              <a:rPr sz="1500" spc="5" dirty="0">
                <a:solidFill>
                  <a:srgbClr val="931100"/>
                </a:solidFill>
                <a:latin typeface="Arial MT"/>
                <a:cs typeface="Arial MT"/>
              </a:rPr>
              <a:t>e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rically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hi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n</a:t>
            </a: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der</a:t>
            </a:r>
            <a:r>
              <a:rPr sz="1500" dirty="0">
                <a:solidFill>
                  <a:srgbClr val="931100"/>
                </a:solidFill>
                <a:latin typeface="Arial MT"/>
                <a:cs typeface="Arial MT"/>
              </a:rPr>
              <a:t>e</a:t>
            </a:r>
            <a:r>
              <a:rPr sz="1500" spc="-5" dirty="0">
                <a:solidFill>
                  <a:srgbClr val="931100"/>
                </a:solidFill>
                <a:latin typeface="Arial MT"/>
                <a:cs typeface="Arial MT"/>
              </a:rPr>
              <a:t>d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627" y="1667255"/>
            <a:ext cx="5455920" cy="1076325"/>
            <a:chOff x="452627" y="1667255"/>
            <a:chExt cx="5455920" cy="107632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2627" y="1851659"/>
              <a:ext cx="443484" cy="4419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92671" y="187058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24222" y="242231"/>
                  </a:moveTo>
                  <a:lnTo>
                    <a:pt x="206260" y="260222"/>
                  </a:lnTo>
                  <a:lnTo>
                    <a:pt x="287083" y="287146"/>
                  </a:lnTo>
                  <a:lnTo>
                    <a:pt x="275116" y="251205"/>
                  </a:lnTo>
                  <a:lnTo>
                    <a:pt x="233197" y="251205"/>
                  </a:lnTo>
                  <a:lnTo>
                    <a:pt x="224222" y="242231"/>
                  </a:lnTo>
                  <a:close/>
                </a:path>
                <a:path w="287655" h="287655">
                  <a:moveTo>
                    <a:pt x="242148" y="224276"/>
                  </a:moveTo>
                  <a:lnTo>
                    <a:pt x="224222" y="242231"/>
                  </a:lnTo>
                  <a:lnTo>
                    <a:pt x="233197" y="251205"/>
                  </a:lnTo>
                  <a:lnTo>
                    <a:pt x="251167" y="233299"/>
                  </a:lnTo>
                  <a:lnTo>
                    <a:pt x="242148" y="224276"/>
                  </a:lnTo>
                  <a:close/>
                </a:path>
                <a:path w="287655" h="287655">
                  <a:moveTo>
                    <a:pt x="260146" y="206247"/>
                  </a:moveTo>
                  <a:lnTo>
                    <a:pt x="242148" y="224276"/>
                  </a:lnTo>
                  <a:lnTo>
                    <a:pt x="251167" y="233299"/>
                  </a:lnTo>
                  <a:lnTo>
                    <a:pt x="233197" y="251205"/>
                  </a:lnTo>
                  <a:lnTo>
                    <a:pt x="275116" y="251205"/>
                  </a:lnTo>
                  <a:lnTo>
                    <a:pt x="260146" y="206247"/>
                  </a:lnTo>
                  <a:close/>
                </a:path>
                <a:path w="287655" h="287655">
                  <a:moveTo>
                    <a:pt x="17957" y="0"/>
                  </a:moveTo>
                  <a:lnTo>
                    <a:pt x="0" y="18033"/>
                  </a:lnTo>
                  <a:lnTo>
                    <a:pt x="224222" y="242231"/>
                  </a:lnTo>
                  <a:lnTo>
                    <a:pt x="242148" y="224276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627" y="1685543"/>
              <a:ext cx="443484" cy="4434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2671" y="170548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24222" y="242231"/>
                  </a:moveTo>
                  <a:lnTo>
                    <a:pt x="206260" y="260222"/>
                  </a:lnTo>
                  <a:lnTo>
                    <a:pt x="287083" y="287146"/>
                  </a:lnTo>
                  <a:lnTo>
                    <a:pt x="275116" y="251205"/>
                  </a:lnTo>
                  <a:lnTo>
                    <a:pt x="233197" y="251205"/>
                  </a:lnTo>
                  <a:lnTo>
                    <a:pt x="224222" y="242231"/>
                  </a:lnTo>
                  <a:close/>
                </a:path>
                <a:path w="287655" h="287655">
                  <a:moveTo>
                    <a:pt x="242148" y="224276"/>
                  </a:moveTo>
                  <a:lnTo>
                    <a:pt x="224222" y="242231"/>
                  </a:lnTo>
                  <a:lnTo>
                    <a:pt x="233197" y="251205"/>
                  </a:lnTo>
                  <a:lnTo>
                    <a:pt x="251167" y="233299"/>
                  </a:lnTo>
                  <a:lnTo>
                    <a:pt x="242148" y="224276"/>
                  </a:lnTo>
                  <a:close/>
                </a:path>
                <a:path w="287655" h="287655">
                  <a:moveTo>
                    <a:pt x="260146" y="206247"/>
                  </a:moveTo>
                  <a:lnTo>
                    <a:pt x="242148" y="224276"/>
                  </a:lnTo>
                  <a:lnTo>
                    <a:pt x="251167" y="233299"/>
                  </a:lnTo>
                  <a:lnTo>
                    <a:pt x="233197" y="251205"/>
                  </a:lnTo>
                  <a:lnTo>
                    <a:pt x="275116" y="251205"/>
                  </a:lnTo>
                  <a:lnTo>
                    <a:pt x="260146" y="206247"/>
                  </a:lnTo>
                  <a:close/>
                </a:path>
                <a:path w="287655" h="287655">
                  <a:moveTo>
                    <a:pt x="17957" y="0"/>
                  </a:moveTo>
                  <a:lnTo>
                    <a:pt x="0" y="18033"/>
                  </a:lnTo>
                  <a:lnTo>
                    <a:pt x="224222" y="242231"/>
                  </a:lnTo>
                  <a:lnTo>
                    <a:pt x="242148" y="224276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4480" y="1831847"/>
              <a:ext cx="441959" cy="4434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0050" y="185153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6924" y="206247"/>
                  </a:moveTo>
                  <a:lnTo>
                    <a:pt x="0" y="287146"/>
                  </a:lnTo>
                  <a:lnTo>
                    <a:pt x="80772" y="260222"/>
                  </a:lnTo>
                  <a:lnTo>
                    <a:pt x="71776" y="251205"/>
                  </a:lnTo>
                  <a:lnTo>
                    <a:pt x="53848" y="251205"/>
                  </a:lnTo>
                  <a:lnTo>
                    <a:pt x="35941" y="233299"/>
                  </a:lnTo>
                  <a:lnTo>
                    <a:pt x="44934" y="224300"/>
                  </a:lnTo>
                  <a:lnTo>
                    <a:pt x="26924" y="206247"/>
                  </a:lnTo>
                  <a:close/>
                </a:path>
                <a:path w="287655" h="287655">
                  <a:moveTo>
                    <a:pt x="44934" y="224300"/>
                  </a:moveTo>
                  <a:lnTo>
                    <a:pt x="35941" y="233299"/>
                  </a:lnTo>
                  <a:lnTo>
                    <a:pt x="53848" y="251205"/>
                  </a:lnTo>
                  <a:lnTo>
                    <a:pt x="62825" y="242233"/>
                  </a:lnTo>
                  <a:lnTo>
                    <a:pt x="44934" y="224300"/>
                  </a:lnTo>
                  <a:close/>
                </a:path>
                <a:path w="287655" h="287655">
                  <a:moveTo>
                    <a:pt x="62825" y="242233"/>
                  </a:moveTo>
                  <a:lnTo>
                    <a:pt x="53848" y="251205"/>
                  </a:lnTo>
                  <a:lnTo>
                    <a:pt x="71776" y="251205"/>
                  </a:lnTo>
                  <a:lnTo>
                    <a:pt x="62825" y="242233"/>
                  </a:lnTo>
                  <a:close/>
                </a:path>
                <a:path w="287655" h="287655">
                  <a:moveTo>
                    <a:pt x="269113" y="0"/>
                  </a:moveTo>
                  <a:lnTo>
                    <a:pt x="44934" y="224300"/>
                  </a:lnTo>
                  <a:lnTo>
                    <a:pt x="62825" y="242233"/>
                  </a:lnTo>
                  <a:lnTo>
                    <a:pt x="287147" y="18033"/>
                  </a:lnTo>
                  <a:lnTo>
                    <a:pt x="26911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4480" y="1667255"/>
              <a:ext cx="441959" cy="4419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70050" y="168643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6924" y="206247"/>
                  </a:moveTo>
                  <a:lnTo>
                    <a:pt x="0" y="287146"/>
                  </a:lnTo>
                  <a:lnTo>
                    <a:pt x="80772" y="260222"/>
                  </a:lnTo>
                  <a:lnTo>
                    <a:pt x="71776" y="251205"/>
                  </a:lnTo>
                  <a:lnTo>
                    <a:pt x="53848" y="251205"/>
                  </a:lnTo>
                  <a:lnTo>
                    <a:pt x="35941" y="233299"/>
                  </a:lnTo>
                  <a:lnTo>
                    <a:pt x="44934" y="224300"/>
                  </a:lnTo>
                  <a:lnTo>
                    <a:pt x="26924" y="206247"/>
                  </a:lnTo>
                  <a:close/>
                </a:path>
                <a:path w="287655" h="287655">
                  <a:moveTo>
                    <a:pt x="44934" y="224300"/>
                  </a:moveTo>
                  <a:lnTo>
                    <a:pt x="35941" y="233299"/>
                  </a:lnTo>
                  <a:lnTo>
                    <a:pt x="53848" y="251205"/>
                  </a:lnTo>
                  <a:lnTo>
                    <a:pt x="62825" y="242233"/>
                  </a:lnTo>
                  <a:lnTo>
                    <a:pt x="44934" y="224300"/>
                  </a:lnTo>
                  <a:close/>
                </a:path>
                <a:path w="287655" h="287655">
                  <a:moveTo>
                    <a:pt x="62825" y="242233"/>
                  </a:moveTo>
                  <a:lnTo>
                    <a:pt x="53848" y="251205"/>
                  </a:lnTo>
                  <a:lnTo>
                    <a:pt x="71776" y="251205"/>
                  </a:lnTo>
                  <a:lnTo>
                    <a:pt x="62825" y="242233"/>
                  </a:lnTo>
                  <a:close/>
                </a:path>
                <a:path w="287655" h="287655">
                  <a:moveTo>
                    <a:pt x="269113" y="0"/>
                  </a:moveTo>
                  <a:lnTo>
                    <a:pt x="44934" y="224300"/>
                  </a:lnTo>
                  <a:lnTo>
                    <a:pt x="62825" y="242233"/>
                  </a:lnTo>
                  <a:lnTo>
                    <a:pt x="287147" y="18033"/>
                  </a:lnTo>
                  <a:lnTo>
                    <a:pt x="269113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4443" y="1694687"/>
              <a:ext cx="441960" cy="4434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53432" y="171500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224279" y="242191"/>
                  </a:moveTo>
                  <a:lnTo>
                    <a:pt x="206247" y="260222"/>
                  </a:lnTo>
                  <a:lnTo>
                    <a:pt x="287146" y="287146"/>
                  </a:lnTo>
                  <a:lnTo>
                    <a:pt x="275185" y="251205"/>
                  </a:lnTo>
                  <a:lnTo>
                    <a:pt x="233299" y="251205"/>
                  </a:lnTo>
                  <a:lnTo>
                    <a:pt x="224279" y="242191"/>
                  </a:lnTo>
                  <a:close/>
                </a:path>
                <a:path w="287654" h="287655">
                  <a:moveTo>
                    <a:pt x="242191" y="224279"/>
                  </a:moveTo>
                  <a:lnTo>
                    <a:pt x="224279" y="242191"/>
                  </a:lnTo>
                  <a:lnTo>
                    <a:pt x="233299" y="251205"/>
                  </a:lnTo>
                  <a:lnTo>
                    <a:pt x="251205" y="233299"/>
                  </a:lnTo>
                  <a:lnTo>
                    <a:pt x="242191" y="224279"/>
                  </a:lnTo>
                  <a:close/>
                </a:path>
                <a:path w="287654" h="287655">
                  <a:moveTo>
                    <a:pt x="260222" y="206247"/>
                  </a:moveTo>
                  <a:lnTo>
                    <a:pt x="242191" y="224279"/>
                  </a:lnTo>
                  <a:lnTo>
                    <a:pt x="251205" y="233299"/>
                  </a:lnTo>
                  <a:lnTo>
                    <a:pt x="233299" y="251205"/>
                  </a:lnTo>
                  <a:lnTo>
                    <a:pt x="275185" y="251205"/>
                  </a:lnTo>
                  <a:lnTo>
                    <a:pt x="260222" y="206247"/>
                  </a:lnTo>
                  <a:close/>
                </a:path>
                <a:path w="287654" h="287655">
                  <a:moveTo>
                    <a:pt x="18033" y="0"/>
                  </a:moveTo>
                  <a:lnTo>
                    <a:pt x="0" y="18033"/>
                  </a:lnTo>
                  <a:lnTo>
                    <a:pt x="224279" y="242191"/>
                  </a:lnTo>
                  <a:lnTo>
                    <a:pt x="242191" y="224279"/>
                  </a:lnTo>
                  <a:lnTo>
                    <a:pt x="18033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14772" y="1676399"/>
              <a:ext cx="443484" cy="4434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30849" y="169595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26924" y="206247"/>
                  </a:moveTo>
                  <a:lnTo>
                    <a:pt x="0" y="287146"/>
                  </a:lnTo>
                  <a:lnTo>
                    <a:pt x="80772" y="260222"/>
                  </a:lnTo>
                  <a:lnTo>
                    <a:pt x="71776" y="251205"/>
                  </a:lnTo>
                  <a:lnTo>
                    <a:pt x="53848" y="251205"/>
                  </a:lnTo>
                  <a:lnTo>
                    <a:pt x="35940" y="233299"/>
                  </a:lnTo>
                  <a:lnTo>
                    <a:pt x="44934" y="224300"/>
                  </a:lnTo>
                  <a:lnTo>
                    <a:pt x="26924" y="206247"/>
                  </a:lnTo>
                  <a:close/>
                </a:path>
                <a:path w="287654" h="287655">
                  <a:moveTo>
                    <a:pt x="44934" y="224300"/>
                  </a:moveTo>
                  <a:lnTo>
                    <a:pt x="35940" y="233299"/>
                  </a:lnTo>
                  <a:lnTo>
                    <a:pt x="53848" y="251205"/>
                  </a:lnTo>
                  <a:lnTo>
                    <a:pt x="62825" y="242233"/>
                  </a:lnTo>
                  <a:lnTo>
                    <a:pt x="44934" y="224300"/>
                  </a:lnTo>
                  <a:close/>
                </a:path>
                <a:path w="287654" h="287655">
                  <a:moveTo>
                    <a:pt x="62825" y="242233"/>
                  </a:moveTo>
                  <a:lnTo>
                    <a:pt x="53848" y="251205"/>
                  </a:lnTo>
                  <a:lnTo>
                    <a:pt x="71776" y="251205"/>
                  </a:lnTo>
                  <a:lnTo>
                    <a:pt x="62825" y="242233"/>
                  </a:lnTo>
                  <a:close/>
                </a:path>
                <a:path w="287654" h="287655">
                  <a:moveTo>
                    <a:pt x="269113" y="0"/>
                  </a:moveTo>
                  <a:lnTo>
                    <a:pt x="44934" y="224300"/>
                  </a:lnTo>
                  <a:lnTo>
                    <a:pt x="62825" y="242233"/>
                  </a:lnTo>
                  <a:lnTo>
                    <a:pt x="287147" y="18033"/>
                  </a:lnTo>
                  <a:lnTo>
                    <a:pt x="269113" y="0"/>
                  </a:lnTo>
                  <a:close/>
                </a:path>
              </a:pathLst>
            </a:custGeom>
            <a:solidFill>
              <a:srgbClr val="FF2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64736" y="2301239"/>
              <a:ext cx="443484" cy="4419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04232" y="239712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224300" y="44934"/>
                  </a:moveTo>
                  <a:lnTo>
                    <a:pt x="0" y="269113"/>
                  </a:lnTo>
                  <a:lnTo>
                    <a:pt x="18033" y="287147"/>
                  </a:lnTo>
                  <a:lnTo>
                    <a:pt x="242233" y="62825"/>
                  </a:lnTo>
                  <a:lnTo>
                    <a:pt x="224300" y="44934"/>
                  </a:lnTo>
                  <a:close/>
                </a:path>
                <a:path w="287654" h="287655">
                  <a:moveTo>
                    <a:pt x="275166" y="35940"/>
                  </a:moveTo>
                  <a:lnTo>
                    <a:pt x="233299" y="35940"/>
                  </a:lnTo>
                  <a:lnTo>
                    <a:pt x="251205" y="53848"/>
                  </a:lnTo>
                  <a:lnTo>
                    <a:pt x="242233" y="62825"/>
                  </a:lnTo>
                  <a:lnTo>
                    <a:pt x="260222" y="80772"/>
                  </a:lnTo>
                  <a:lnTo>
                    <a:pt x="275166" y="35940"/>
                  </a:lnTo>
                  <a:close/>
                </a:path>
                <a:path w="287654" h="287655">
                  <a:moveTo>
                    <a:pt x="233299" y="35940"/>
                  </a:moveTo>
                  <a:lnTo>
                    <a:pt x="224300" y="44934"/>
                  </a:lnTo>
                  <a:lnTo>
                    <a:pt x="242233" y="62825"/>
                  </a:lnTo>
                  <a:lnTo>
                    <a:pt x="251205" y="53848"/>
                  </a:lnTo>
                  <a:lnTo>
                    <a:pt x="233299" y="35940"/>
                  </a:lnTo>
                  <a:close/>
                </a:path>
                <a:path w="287654" h="287655">
                  <a:moveTo>
                    <a:pt x="287146" y="0"/>
                  </a:moveTo>
                  <a:lnTo>
                    <a:pt x="206247" y="26924"/>
                  </a:lnTo>
                  <a:lnTo>
                    <a:pt x="224300" y="44934"/>
                  </a:lnTo>
                  <a:lnTo>
                    <a:pt x="233299" y="35940"/>
                  </a:lnTo>
                  <a:lnTo>
                    <a:pt x="275166" y="35940"/>
                  </a:lnTo>
                  <a:lnTo>
                    <a:pt x="287146" y="0"/>
                  </a:lnTo>
                  <a:close/>
                </a:path>
              </a:pathLst>
            </a:custGeom>
            <a:solidFill>
              <a:srgbClr val="00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65063" y="2281427"/>
              <a:ext cx="443484" cy="4434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81649" y="237807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62803" y="44892"/>
                  </a:moveTo>
                  <a:lnTo>
                    <a:pt x="44892" y="62803"/>
                  </a:lnTo>
                  <a:lnTo>
                    <a:pt x="269113" y="287147"/>
                  </a:lnTo>
                  <a:lnTo>
                    <a:pt x="287147" y="269113"/>
                  </a:lnTo>
                  <a:lnTo>
                    <a:pt x="62803" y="44892"/>
                  </a:lnTo>
                  <a:close/>
                </a:path>
                <a:path w="287654" h="287655">
                  <a:moveTo>
                    <a:pt x="0" y="0"/>
                  </a:moveTo>
                  <a:lnTo>
                    <a:pt x="26924" y="80772"/>
                  </a:lnTo>
                  <a:lnTo>
                    <a:pt x="44892" y="62803"/>
                  </a:lnTo>
                  <a:lnTo>
                    <a:pt x="35940" y="53848"/>
                  </a:lnTo>
                  <a:lnTo>
                    <a:pt x="53848" y="35940"/>
                  </a:lnTo>
                  <a:lnTo>
                    <a:pt x="71755" y="35940"/>
                  </a:lnTo>
                  <a:lnTo>
                    <a:pt x="80772" y="26924"/>
                  </a:lnTo>
                  <a:lnTo>
                    <a:pt x="0" y="0"/>
                  </a:lnTo>
                  <a:close/>
                </a:path>
                <a:path w="287654" h="287655">
                  <a:moveTo>
                    <a:pt x="53848" y="35940"/>
                  </a:moveTo>
                  <a:lnTo>
                    <a:pt x="35940" y="53848"/>
                  </a:lnTo>
                  <a:lnTo>
                    <a:pt x="44892" y="62803"/>
                  </a:lnTo>
                  <a:lnTo>
                    <a:pt x="62803" y="44892"/>
                  </a:lnTo>
                  <a:lnTo>
                    <a:pt x="53848" y="35940"/>
                  </a:lnTo>
                  <a:close/>
                </a:path>
                <a:path w="287654" h="287655">
                  <a:moveTo>
                    <a:pt x="71755" y="35940"/>
                  </a:moveTo>
                  <a:lnTo>
                    <a:pt x="53848" y="35940"/>
                  </a:lnTo>
                  <a:lnTo>
                    <a:pt x="62803" y="44892"/>
                  </a:lnTo>
                  <a:lnTo>
                    <a:pt x="71755" y="35940"/>
                  </a:lnTo>
                  <a:close/>
                </a:path>
              </a:pathLst>
            </a:custGeom>
            <a:solidFill>
              <a:srgbClr val="00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6427" y="143255"/>
            <a:ext cx="3686810" cy="902335"/>
            <a:chOff x="2866427" y="143255"/>
            <a:chExt cx="368681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427" y="376822"/>
              <a:ext cx="1434492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0896" y="143255"/>
              <a:ext cx="2432304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9305" y="249377"/>
            <a:ext cx="34563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Further</a:t>
            </a:r>
            <a:r>
              <a:rPr spc="-85" dirty="0"/>
              <a:t> </a:t>
            </a:r>
            <a:r>
              <a:rPr spc="-5" dirty="0"/>
              <a:t>Examples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2300" y="1143000"/>
            <a:ext cx="5892800" cy="2222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9250" y="4402137"/>
            <a:ext cx="3365500" cy="118586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143255"/>
            <a:ext cx="7847330" cy="902335"/>
            <a:chOff x="591312" y="143255"/>
            <a:chExt cx="784733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72242"/>
              <a:ext cx="1920239" cy="416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143255"/>
              <a:ext cx="920495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79" y="143255"/>
              <a:ext cx="3582924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4559" y="143255"/>
              <a:ext cx="2433828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6419" y="249377"/>
            <a:ext cx="76047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Synthesis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Polysubstituted</a:t>
            </a:r>
            <a:r>
              <a:rPr spc="-40" dirty="0"/>
              <a:t> </a:t>
            </a:r>
            <a:r>
              <a:rPr dirty="0"/>
              <a:t>Benzenes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0" y="2057400"/>
            <a:ext cx="3871668" cy="22124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50"/>
            <a:ext cx="6858000" cy="49889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3712" y="143255"/>
            <a:ext cx="7847330" cy="902335"/>
            <a:chOff x="743712" y="143255"/>
            <a:chExt cx="7847330" cy="902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12" y="372242"/>
              <a:ext cx="1920239" cy="416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6979" y="143255"/>
              <a:ext cx="920495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79" y="143255"/>
              <a:ext cx="3582924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9" y="143255"/>
              <a:ext cx="2433828" cy="9022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8819" y="249377"/>
            <a:ext cx="76060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Synthesis</a:t>
            </a:r>
            <a:r>
              <a:rPr spc="-6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Polysubstituted</a:t>
            </a:r>
            <a:r>
              <a:rPr spc="-85" dirty="0"/>
              <a:t> </a:t>
            </a:r>
            <a:r>
              <a:rPr dirty="0"/>
              <a:t>Benzenes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639" y="167639"/>
            <a:ext cx="7496809" cy="902335"/>
            <a:chOff x="909639" y="167639"/>
            <a:chExt cx="7496809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639" y="401206"/>
              <a:ext cx="1695065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6688" y="167639"/>
              <a:ext cx="920496" cy="902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1988" y="167639"/>
              <a:ext cx="2004060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0852" y="167639"/>
              <a:ext cx="1350264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5920" y="167639"/>
              <a:ext cx="1959864" cy="902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9064" y="167639"/>
              <a:ext cx="1417320" cy="90220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1524" y="274446"/>
            <a:ext cx="7266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Reaction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Amines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Nitrous</a:t>
            </a:r>
            <a:r>
              <a:rPr spc="-35" dirty="0"/>
              <a:t> </a:t>
            </a:r>
            <a:r>
              <a:rPr dirty="0"/>
              <a:t>Acid</a:t>
            </a: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375" y="3425825"/>
            <a:ext cx="7791450" cy="9144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1617" y="1932414"/>
            <a:ext cx="949960" cy="798830"/>
            <a:chOff x="6961617" y="1932414"/>
            <a:chExt cx="949960" cy="798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1617" y="1932414"/>
              <a:ext cx="949480" cy="7986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0400" y="1962276"/>
              <a:ext cx="850900" cy="695325"/>
            </a:xfrm>
            <a:custGeom>
              <a:avLst/>
              <a:gdLst/>
              <a:ahLst/>
              <a:cxnLst/>
              <a:rect l="l" t="t" r="r" b="b"/>
              <a:pathLst>
                <a:path w="850900" h="695325">
                  <a:moveTo>
                    <a:pt x="704596" y="0"/>
                  </a:moveTo>
                  <a:lnTo>
                    <a:pt x="146176" y="0"/>
                  </a:lnTo>
                  <a:lnTo>
                    <a:pt x="99958" y="7448"/>
                  </a:lnTo>
                  <a:lnTo>
                    <a:pt x="59829" y="28191"/>
                  </a:lnTo>
                  <a:lnTo>
                    <a:pt x="28191" y="59829"/>
                  </a:lnTo>
                  <a:lnTo>
                    <a:pt x="7448" y="99958"/>
                  </a:lnTo>
                  <a:lnTo>
                    <a:pt x="0" y="146176"/>
                  </a:lnTo>
                  <a:lnTo>
                    <a:pt x="0" y="549021"/>
                  </a:lnTo>
                  <a:lnTo>
                    <a:pt x="7448" y="595191"/>
                  </a:lnTo>
                  <a:lnTo>
                    <a:pt x="28191" y="635313"/>
                  </a:lnTo>
                  <a:lnTo>
                    <a:pt x="59829" y="666969"/>
                  </a:lnTo>
                  <a:lnTo>
                    <a:pt x="99958" y="687737"/>
                  </a:lnTo>
                  <a:lnTo>
                    <a:pt x="146176" y="695198"/>
                  </a:lnTo>
                  <a:lnTo>
                    <a:pt x="704596" y="695198"/>
                  </a:lnTo>
                  <a:lnTo>
                    <a:pt x="750752" y="687737"/>
                  </a:lnTo>
                  <a:lnTo>
                    <a:pt x="790844" y="666969"/>
                  </a:lnTo>
                  <a:lnTo>
                    <a:pt x="822462" y="635313"/>
                  </a:lnTo>
                  <a:lnTo>
                    <a:pt x="843198" y="595191"/>
                  </a:lnTo>
                  <a:lnTo>
                    <a:pt x="850646" y="549021"/>
                  </a:lnTo>
                  <a:lnTo>
                    <a:pt x="850646" y="146176"/>
                  </a:lnTo>
                  <a:lnTo>
                    <a:pt x="843198" y="99958"/>
                  </a:lnTo>
                  <a:lnTo>
                    <a:pt x="822462" y="59829"/>
                  </a:lnTo>
                  <a:lnTo>
                    <a:pt x="790844" y="28191"/>
                  </a:lnTo>
                  <a:lnTo>
                    <a:pt x="750752" y="7448"/>
                  </a:lnTo>
                  <a:lnTo>
                    <a:pt x="704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0400" y="1962276"/>
              <a:ext cx="850900" cy="695325"/>
            </a:xfrm>
            <a:custGeom>
              <a:avLst/>
              <a:gdLst/>
              <a:ahLst/>
              <a:cxnLst/>
              <a:rect l="l" t="t" r="r" b="b"/>
              <a:pathLst>
                <a:path w="850900" h="695325">
                  <a:moveTo>
                    <a:pt x="0" y="146176"/>
                  </a:moveTo>
                  <a:lnTo>
                    <a:pt x="7448" y="99958"/>
                  </a:lnTo>
                  <a:lnTo>
                    <a:pt x="28191" y="59829"/>
                  </a:lnTo>
                  <a:lnTo>
                    <a:pt x="59829" y="28191"/>
                  </a:lnTo>
                  <a:lnTo>
                    <a:pt x="99958" y="7448"/>
                  </a:lnTo>
                  <a:lnTo>
                    <a:pt x="146176" y="0"/>
                  </a:lnTo>
                  <a:lnTo>
                    <a:pt x="704596" y="0"/>
                  </a:lnTo>
                  <a:lnTo>
                    <a:pt x="750752" y="7448"/>
                  </a:lnTo>
                  <a:lnTo>
                    <a:pt x="790844" y="28191"/>
                  </a:lnTo>
                  <a:lnTo>
                    <a:pt x="822462" y="59829"/>
                  </a:lnTo>
                  <a:lnTo>
                    <a:pt x="843198" y="99958"/>
                  </a:lnTo>
                  <a:lnTo>
                    <a:pt x="850646" y="146176"/>
                  </a:lnTo>
                  <a:lnTo>
                    <a:pt x="850646" y="549021"/>
                  </a:lnTo>
                  <a:lnTo>
                    <a:pt x="843198" y="595191"/>
                  </a:lnTo>
                  <a:lnTo>
                    <a:pt x="822462" y="635313"/>
                  </a:lnTo>
                  <a:lnTo>
                    <a:pt x="790844" y="666969"/>
                  </a:lnTo>
                  <a:lnTo>
                    <a:pt x="750752" y="687737"/>
                  </a:lnTo>
                  <a:lnTo>
                    <a:pt x="704596" y="695198"/>
                  </a:lnTo>
                  <a:lnTo>
                    <a:pt x="146176" y="695198"/>
                  </a:lnTo>
                  <a:lnTo>
                    <a:pt x="99958" y="687737"/>
                  </a:lnTo>
                  <a:lnTo>
                    <a:pt x="59829" y="666969"/>
                  </a:lnTo>
                  <a:lnTo>
                    <a:pt x="28191" y="635313"/>
                  </a:lnTo>
                  <a:lnTo>
                    <a:pt x="7448" y="595191"/>
                  </a:lnTo>
                  <a:lnTo>
                    <a:pt x="0" y="549021"/>
                  </a:lnTo>
                  <a:lnTo>
                    <a:pt x="0" y="14617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09639" y="167639"/>
            <a:ext cx="7496809" cy="902335"/>
            <a:chOff x="909639" y="167639"/>
            <a:chExt cx="7496809" cy="9023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39" y="401206"/>
              <a:ext cx="1695065" cy="3297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6688" y="167639"/>
              <a:ext cx="920496" cy="902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1988" y="167639"/>
              <a:ext cx="2004060" cy="902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0852" y="167639"/>
              <a:ext cx="1350264" cy="9022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20" y="167639"/>
              <a:ext cx="1959864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9064" y="167639"/>
              <a:ext cx="1417320" cy="90220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1524" y="274446"/>
            <a:ext cx="7266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Reaction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Amines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Nitrous</a:t>
            </a:r>
            <a:r>
              <a:rPr spc="-35" dirty="0"/>
              <a:t> </a:t>
            </a:r>
            <a:r>
              <a:rPr dirty="0"/>
              <a:t>Acid</a:t>
            </a: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8600" y="1981200"/>
            <a:ext cx="6146800" cy="6604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1258" y="1665478"/>
            <a:ext cx="322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1.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electrophile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8743" y="2725038"/>
            <a:ext cx="1076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31100"/>
                </a:solidFill>
                <a:latin typeface="Arial MT"/>
                <a:cs typeface="Arial MT"/>
              </a:rPr>
              <a:t>n</a:t>
            </a:r>
            <a:r>
              <a:rPr sz="1600" dirty="0">
                <a:solidFill>
                  <a:srgbClr val="931100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931100"/>
                </a:solidFill>
                <a:latin typeface="Arial MT"/>
                <a:cs typeface="Arial MT"/>
              </a:rPr>
              <a:t>tro</a:t>
            </a:r>
            <a:r>
              <a:rPr sz="1600" spc="5" dirty="0">
                <a:solidFill>
                  <a:srgbClr val="931100"/>
                </a:solidFill>
                <a:latin typeface="Arial MT"/>
                <a:cs typeface="Arial MT"/>
              </a:rPr>
              <a:t>s</a:t>
            </a:r>
            <a:r>
              <a:rPr sz="1600" spc="-5" dirty="0">
                <a:solidFill>
                  <a:srgbClr val="931100"/>
                </a:solidFill>
                <a:latin typeface="Arial MT"/>
                <a:cs typeface="Arial MT"/>
              </a:rPr>
              <a:t>onium  ion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98600" y="3305538"/>
            <a:ext cx="5149215" cy="798830"/>
            <a:chOff x="1498600" y="3305538"/>
            <a:chExt cx="5149215" cy="79883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1919" y="3305538"/>
              <a:ext cx="1095780" cy="79860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00700" y="3335401"/>
              <a:ext cx="996950" cy="695325"/>
            </a:xfrm>
            <a:custGeom>
              <a:avLst/>
              <a:gdLst/>
              <a:ahLst/>
              <a:cxnLst/>
              <a:rect l="l" t="t" r="r" b="b"/>
              <a:pathLst>
                <a:path w="996950" h="695325">
                  <a:moveTo>
                    <a:pt x="850646" y="0"/>
                  </a:moveTo>
                  <a:lnTo>
                    <a:pt x="146176" y="0"/>
                  </a:lnTo>
                  <a:lnTo>
                    <a:pt x="99958" y="7448"/>
                  </a:lnTo>
                  <a:lnTo>
                    <a:pt x="59829" y="28191"/>
                  </a:lnTo>
                  <a:lnTo>
                    <a:pt x="28191" y="59829"/>
                  </a:lnTo>
                  <a:lnTo>
                    <a:pt x="7448" y="99958"/>
                  </a:lnTo>
                  <a:lnTo>
                    <a:pt x="0" y="146176"/>
                  </a:lnTo>
                  <a:lnTo>
                    <a:pt x="0" y="549021"/>
                  </a:lnTo>
                  <a:lnTo>
                    <a:pt x="7448" y="595239"/>
                  </a:lnTo>
                  <a:lnTo>
                    <a:pt x="28191" y="635368"/>
                  </a:lnTo>
                  <a:lnTo>
                    <a:pt x="59829" y="667006"/>
                  </a:lnTo>
                  <a:lnTo>
                    <a:pt x="99958" y="687749"/>
                  </a:lnTo>
                  <a:lnTo>
                    <a:pt x="146176" y="695198"/>
                  </a:lnTo>
                  <a:lnTo>
                    <a:pt x="850646" y="695198"/>
                  </a:lnTo>
                  <a:lnTo>
                    <a:pt x="896802" y="687749"/>
                  </a:lnTo>
                  <a:lnTo>
                    <a:pt x="936894" y="667006"/>
                  </a:lnTo>
                  <a:lnTo>
                    <a:pt x="968512" y="635368"/>
                  </a:lnTo>
                  <a:lnTo>
                    <a:pt x="989248" y="595239"/>
                  </a:lnTo>
                  <a:lnTo>
                    <a:pt x="996696" y="549021"/>
                  </a:lnTo>
                  <a:lnTo>
                    <a:pt x="996696" y="146176"/>
                  </a:lnTo>
                  <a:lnTo>
                    <a:pt x="989248" y="99958"/>
                  </a:lnTo>
                  <a:lnTo>
                    <a:pt x="968512" y="59829"/>
                  </a:lnTo>
                  <a:lnTo>
                    <a:pt x="936894" y="28191"/>
                  </a:lnTo>
                  <a:lnTo>
                    <a:pt x="896802" y="7448"/>
                  </a:lnTo>
                  <a:lnTo>
                    <a:pt x="850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0700" y="3335401"/>
              <a:ext cx="996950" cy="695325"/>
            </a:xfrm>
            <a:custGeom>
              <a:avLst/>
              <a:gdLst/>
              <a:ahLst/>
              <a:cxnLst/>
              <a:rect l="l" t="t" r="r" b="b"/>
              <a:pathLst>
                <a:path w="996950" h="695325">
                  <a:moveTo>
                    <a:pt x="0" y="146176"/>
                  </a:moveTo>
                  <a:lnTo>
                    <a:pt x="7448" y="99958"/>
                  </a:lnTo>
                  <a:lnTo>
                    <a:pt x="28191" y="59829"/>
                  </a:lnTo>
                  <a:lnTo>
                    <a:pt x="59829" y="28191"/>
                  </a:lnTo>
                  <a:lnTo>
                    <a:pt x="99958" y="7448"/>
                  </a:lnTo>
                  <a:lnTo>
                    <a:pt x="146176" y="0"/>
                  </a:lnTo>
                  <a:lnTo>
                    <a:pt x="850646" y="0"/>
                  </a:lnTo>
                  <a:lnTo>
                    <a:pt x="896802" y="7448"/>
                  </a:lnTo>
                  <a:lnTo>
                    <a:pt x="936894" y="28191"/>
                  </a:lnTo>
                  <a:lnTo>
                    <a:pt x="968512" y="59829"/>
                  </a:lnTo>
                  <a:lnTo>
                    <a:pt x="989248" y="99958"/>
                  </a:lnTo>
                  <a:lnTo>
                    <a:pt x="996696" y="146176"/>
                  </a:lnTo>
                  <a:lnTo>
                    <a:pt x="996696" y="549021"/>
                  </a:lnTo>
                  <a:lnTo>
                    <a:pt x="989248" y="595239"/>
                  </a:lnTo>
                  <a:lnTo>
                    <a:pt x="968512" y="635368"/>
                  </a:lnTo>
                  <a:lnTo>
                    <a:pt x="936894" y="667006"/>
                  </a:lnTo>
                  <a:lnTo>
                    <a:pt x="896802" y="687749"/>
                  </a:lnTo>
                  <a:lnTo>
                    <a:pt x="850646" y="695198"/>
                  </a:lnTo>
                  <a:lnTo>
                    <a:pt x="146176" y="695198"/>
                  </a:lnTo>
                  <a:lnTo>
                    <a:pt x="99958" y="687749"/>
                  </a:lnTo>
                  <a:lnTo>
                    <a:pt x="59829" y="667006"/>
                  </a:lnTo>
                  <a:lnTo>
                    <a:pt x="28191" y="635368"/>
                  </a:lnTo>
                  <a:lnTo>
                    <a:pt x="7448" y="595239"/>
                  </a:lnTo>
                  <a:lnTo>
                    <a:pt x="0" y="549021"/>
                  </a:lnTo>
                  <a:lnTo>
                    <a:pt x="0" y="14617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8600" y="3314700"/>
              <a:ext cx="5003800" cy="7366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21258" y="2964560"/>
            <a:ext cx="133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2.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nitrosation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6046" y="4065523"/>
            <a:ext cx="1288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31100"/>
                </a:solidFill>
                <a:latin typeface="Arial MT"/>
                <a:cs typeface="Arial MT"/>
              </a:rPr>
              <a:t>N-nitrosamine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98600" y="4847826"/>
            <a:ext cx="5879465" cy="798830"/>
            <a:chOff x="1498600" y="4847826"/>
            <a:chExt cx="5879465" cy="79883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8217" y="4847826"/>
              <a:ext cx="949480" cy="7986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77000" y="4877689"/>
              <a:ext cx="850900" cy="695325"/>
            </a:xfrm>
            <a:custGeom>
              <a:avLst/>
              <a:gdLst/>
              <a:ahLst/>
              <a:cxnLst/>
              <a:rect l="l" t="t" r="r" b="b"/>
              <a:pathLst>
                <a:path w="850900" h="695325">
                  <a:moveTo>
                    <a:pt x="704596" y="0"/>
                  </a:moveTo>
                  <a:lnTo>
                    <a:pt x="146176" y="0"/>
                  </a:lnTo>
                  <a:lnTo>
                    <a:pt x="99958" y="7447"/>
                  </a:lnTo>
                  <a:lnTo>
                    <a:pt x="59829" y="28183"/>
                  </a:lnTo>
                  <a:lnTo>
                    <a:pt x="28191" y="59801"/>
                  </a:lnTo>
                  <a:lnTo>
                    <a:pt x="7448" y="99893"/>
                  </a:lnTo>
                  <a:lnTo>
                    <a:pt x="0" y="146050"/>
                  </a:lnTo>
                  <a:lnTo>
                    <a:pt x="0" y="549021"/>
                  </a:lnTo>
                  <a:lnTo>
                    <a:pt x="7448" y="595177"/>
                  </a:lnTo>
                  <a:lnTo>
                    <a:pt x="28191" y="635269"/>
                  </a:lnTo>
                  <a:lnTo>
                    <a:pt x="59829" y="666887"/>
                  </a:lnTo>
                  <a:lnTo>
                    <a:pt x="99958" y="687623"/>
                  </a:lnTo>
                  <a:lnTo>
                    <a:pt x="146176" y="695071"/>
                  </a:lnTo>
                  <a:lnTo>
                    <a:pt x="704596" y="695071"/>
                  </a:lnTo>
                  <a:lnTo>
                    <a:pt x="750752" y="687623"/>
                  </a:lnTo>
                  <a:lnTo>
                    <a:pt x="790844" y="666887"/>
                  </a:lnTo>
                  <a:lnTo>
                    <a:pt x="822462" y="635269"/>
                  </a:lnTo>
                  <a:lnTo>
                    <a:pt x="843198" y="595177"/>
                  </a:lnTo>
                  <a:lnTo>
                    <a:pt x="850646" y="549021"/>
                  </a:lnTo>
                  <a:lnTo>
                    <a:pt x="850646" y="146050"/>
                  </a:lnTo>
                  <a:lnTo>
                    <a:pt x="843198" y="99893"/>
                  </a:lnTo>
                  <a:lnTo>
                    <a:pt x="822462" y="59801"/>
                  </a:lnTo>
                  <a:lnTo>
                    <a:pt x="790844" y="28183"/>
                  </a:lnTo>
                  <a:lnTo>
                    <a:pt x="750752" y="7447"/>
                  </a:lnTo>
                  <a:lnTo>
                    <a:pt x="704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77000" y="4877689"/>
              <a:ext cx="850900" cy="695325"/>
            </a:xfrm>
            <a:custGeom>
              <a:avLst/>
              <a:gdLst/>
              <a:ahLst/>
              <a:cxnLst/>
              <a:rect l="l" t="t" r="r" b="b"/>
              <a:pathLst>
                <a:path w="850900" h="695325">
                  <a:moveTo>
                    <a:pt x="0" y="146050"/>
                  </a:moveTo>
                  <a:lnTo>
                    <a:pt x="7448" y="99893"/>
                  </a:lnTo>
                  <a:lnTo>
                    <a:pt x="28191" y="59801"/>
                  </a:lnTo>
                  <a:lnTo>
                    <a:pt x="59829" y="28183"/>
                  </a:lnTo>
                  <a:lnTo>
                    <a:pt x="99958" y="7447"/>
                  </a:lnTo>
                  <a:lnTo>
                    <a:pt x="146176" y="0"/>
                  </a:lnTo>
                  <a:lnTo>
                    <a:pt x="704596" y="0"/>
                  </a:lnTo>
                  <a:lnTo>
                    <a:pt x="750752" y="7447"/>
                  </a:lnTo>
                  <a:lnTo>
                    <a:pt x="790844" y="28183"/>
                  </a:lnTo>
                  <a:lnTo>
                    <a:pt x="822462" y="59801"/>
                  </a:lnTo>
                  <a:lnTo>
                    <a:pt x="843198" y="99893"/>
                  </a:lnTo>
                  <a:lnTo>
                    <a:pt x="850646" y="146050"/>
                  </a:lnTo>
                  <a:lnTo>
                    <a:pt x="850646" y="549021"/>
                  </a:lnTo>
                  <a:lnTo>
                    <a:pt x="843198" y="595177"/>
                  </a:lnTo>
                  <a:lnTo>
                    <a:pt x="822462" y="635269"/>
                  </a:lnTo>
                  <a:lnTo>
                    <a:pt x="790844" y="666887"/>
                  </a:lnTo>
                  <a:lnTo>
                    <a:pt x="750752" y="687623"/>
                  </a:lnTo>
                  <a:lnTo>
                    <a:pt x="704596" y="695071"/>
                  </a:lnTo>
                  <a:lnTo>
                    <a:pt x="146176" y="695071"/>
                  </a:lnTo>
                  <a:lnTo>
                    <a:pt x="99958" y="687623"/>
                  </a:lnTo>
                  <a:lnTo>
                    <a:pt x="59829" y="666887"/>
                  </a:lnTo>
                  <a:lnTo>
                    <a:pt x="28191" y="635269"/>
                  </a:lnTo>
                  <a:lnTo>
                    <a:pt x="7448" y="595177"/>
                  </a:lnTo>
                  <a:lnTo>
                    <a:pt x="0" y="549021"/>
                  </a:lnTo>
                  <a:lnTo>
                    <a:pt x="0" y="146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8600" y="4946650"/>
              <a:ext cx="5727700" cy="6985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21258" y="4654042"/>
            <a:ext cx="289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3.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acid-catalysed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elimination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26453" y="5662980"/>
            <a:ext cx="9512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marR="5080" indent="-32766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31100"/>
                </a:solidFill>
                <a:latin typeface="Arial MT"/>
                <a:cs typeface="Arial MT"/>
              </a:rPr>
              <a:t>diazonium  ion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20" y="1260728"/>
            <a:ext cx="82353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162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60985" algn="l"/>
                <a:tab pos="26162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Aryl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diazonium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salts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variety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reagents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endParaRPr sz="2000">
              <a:latin typeface="Arial MT"/>
              <a:cs typeface="Arial MT"/>
            </a:endParaRPr>
          </a:p>
          <a:p>
            <a:pPr marR="1007744" algn="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nucleophile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replaces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N</a:t>
            </a:r>
            <a:r>
              <a:rPr sz="1950" spc="15" baseline="-21367" dirty="0">
                <a:latin typeface="Arial MT"/>
                <a:cs typeface="Arial MT"/>
              </a:rPr>
              <a:t>2</a:t>
            </a:r>
            <a:r>
              <a:rPr sz="2000" spc="10" dirty="0">
                <a:latin typeface="Arial MT"/>
                <a:cs typeface="Arial MT"/>
              </a:rPr>
              <a:t>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very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good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leaving group.</a:t>
            </a:r>
            <a:endParaRPr sz="2000">
              <a:latin typeface="Arial MT"/>
              <a:cs typeface="Arial MT"/>
            </a:endParaRPr>
          </a:p>
          <a:p>
            <a:pPr marL="235585" marR="945515" indent="-235585" algn="r">
              <a:lnSpc>
                <a:spcPct val="100000"/>
              </a:lnSpc>
              <a:buChar char="•"/>
              <a:tabLst>
                <a:tab pos="235585" algn="l"/>
                <a:tab pos="26162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mechanism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identity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 </a:t>
            </a:r>
            <a:r>
              <a:rPr spc="-875" dirty="0"/>
              <a:t> </a:t>
            </a:r>
            <a:r>
              <a:rPr dirty="0"/>
              <a:t>Salts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3362261"/>
            <a:ext cx="7086600" cy="117633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919" y="864806"/>
            <a:ext cx="972819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Salts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419" y="2693035"/>
            <a:ext cx="80702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 diazonium salt reacts with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hypophosphorus acid </a:t>
            </a:r>
            <a:r>
              <a:rPr sz="2000" dirty="0">
                <a:latin typeface="Arial MT"/>
                <a:cs typeface="Arial MT"/>
              </a:rPr>
              <a:t>to form benzene.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useful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 synthesizing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substitution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patterns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available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other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means.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0037" y="909637"/>
            <a:ext cx="8463280" cy="1773555"/>
            <a:chOff x="300037" y="909637"/>
            <a:chExt cx="8463280" cy="177355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012" y="990600"/>
              <a:ext cx="8282051" cy="16922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800" y="9144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9144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0037" y="4262437"/>
            <a:ext cx="8436610" cy="1806575"/>
            <a:chOff x="300037" y="4262437"/>
            <a:chExt cx="8436610" cy="180657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956" y="4267136"/>
              <a:ext cx="8314119" cy="1801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4800" y="42672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42672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5944" y="5396483"/>
              <a:ext cx="470915" cy="4038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8071" y="5513832"/>
              <a:ext cx="239267" cy="2804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8552" y="5396483"/>
              <a:ext cx="382524" cy="40385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961509" y="5438343"/>
            <a:ext cx="508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Arial MT"/>
                <a:cs typeface="Arial MT"/>
              </a:rPr>
              <a:t>Cu</a:t>
            </a:r>
            <a:r>
              <a:rPr sz="1350" baseline="-21604" dirty="0">
                <a:solidFill>
                  <a:srgbClr val="C00000"/>
                </a:solidFill>
                <a:latin typeface="Arial MT"/>
                <a:cs typeface="Arial MT"/>
              </a:rPr>
              <a:t>2</a:t>
            </a:r>
            <a:r>
              <a:rPr sz="140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1471" y="625551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64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19" y="2753360"/>
            <a:ext cx="79965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This is called the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Sandmeyer reaction</a:t>
            </a:r>
            <a:r>
              <a:rPr sz="2000" dirty="0">
                <a:latin typeface="Arial MT"/>
                <a:cs typeface="Arial MT"/>
              </a:rPr>
              <a:t>. It provides an alternative to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chlorination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bromination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aromatic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Cl</a:t>
            </a:r>
            <a:r>
              <a:rPr sz="1950" spc="7" baseline="-21367" dirty="0">
                <a:latin typeface="Arial MT"/>
                <a:cs typeface="Arial MT"/>
              </a:rPr>
              <a:t>2</a:t>
            </a:r>
            <a:r>
              <a:rPr sz="1950" spc="292" baseline="-2136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Br</a:t>
            </a:r>
            <a:r>
              <a:rPr sz="1950" spc="7" baseline="-21367" dirty="0">
                <a:latin typeface="Arial MT"/>
                <a:cs typeface="Arial MT"/>
              </a:rPr>
              <a:t>2 </a:t>
            </a:r>
            <a:r>
              <a:rPr sz="1950" spc="-517" baseline="-2136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Lewis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acid catalyst.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2919" y="864806"/>
            <a:ext cx="972819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Salts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0037" y="909637"/>
            <a:ext cx="8436610" cy="1772285"/>
            <a:chOff x="300037" y="909637"/>
            <a:chExt cx="8436610" cy="177228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990600"/>
              <a:ext cx="8355076" cy="16907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4800" y="9144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800" y="9144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76237" y="3881437"/>
            <a:ext cx="8463280" cy="1696085"/>
            <a:chOff x="376237" y="3881437"/>
            <a:chExt cx="8463280" cy="169608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426" y="3886200"/>
              <a:ext cx="8373773" cy="16907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1000" y="38862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000" y="38862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7042" y="5680354"/>
            <a:ext cx="70485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Since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cyano group can be converted </a:t>
            </a:r>
            <a:r>
              <a:rPr sz="2000" spc="-5" dirty="0">
                <a:latin typeface="Arial MT"/>
                <a:cs typeface="Arial MT"/>
              </a:rPr>
              <a:t>into </a:t>
            </a:r>
            <a:r>
              <a:rPr sz="2000" dirty="0">
                <a:latin typeface="Arial MT"/>
                <a:cs typeface="Arial MT"/>
              </a:rPr>
              <a:t>a variety of other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functional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groups,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easy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wide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variety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benzene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derivatives.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019" y="2845384"/>
            <a:ext cx="79336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useful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because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aryl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fluorides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cannot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endParaRPr sz="20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direct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fluorination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F</a:t>
            </a:r>
            <a:r>
              <a:rPr sz="1950" spc="15" baseline="-21367" dirty="0">
                <a:latin typeface="Arial MT"/>
                <a:cs typeface="Arial MT"/>
              </a:rPr>
              <a:t>2</a:t>
            </a:r>
            <a:r>
              <a:rPr sz="1950" spc="284" baseline="-2136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Lewis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acid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catalyst.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19" y="5589523"/>
            <a:ext cx="7777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 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useful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reaction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because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aryl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iodides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cannot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produced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iodination 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</a:t>
            </a:r>
            <a:r>
              <a:rPr sz="1950" spc="7" baseline="-21367" dirty="0">
                <a:latin typeface="Arial MT"/>
                <a:cs typeface="Arial MT"/>
              </a:rPr>
              <a:t>2</a:t>
            </a:r>
            <a:r>
              <a:rPr sz="1950" spc="270" baseline="-2136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Lewis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acid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catalyst.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0922" y="813562"/>
            <a:ext cx="387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919" y="864806"/>
            <a:ext cx="61087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Sal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112" y="1143000"/>
            <a:ext cx="8447151" cy="165417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00037" y="1062037"/>
            <a:ext cx="771525" cy="695325"/>
            <a:chOff x="300037" y="1062037"/>
            <a:chExt cx="771525" cy="695325"/>
          </a:xfrm>
        </p:grpSpPr>
        <p:sp>
          <p:nvSpPr>
            <p:cNvPr id="16" name="object 16"/>
            <p:cNvSpPr/>
            <p:nvPr/>
          </p:nvSpPr>
          <p:spPr>
            <a:xfrm>
              <a:off x="304800" y="10668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10668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00037" y="3805237"/>
            <a:ext cx="8463280" cy="1675764"/>
            <a:chOff x="300037" y="3805237"/>
            <a:chExt cx="8463280" cy="1675764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333" y="3912754"/>
              <a:ext cx="8235730" cy="15680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4800" y="38100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762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2000" y="6858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800" y="38100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466866"/>
            <a:ext cx="6584950" cy="2296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8200" y="0"/>
            <a:ext cx="7391400" cy="4156075"/>
            <a:chOff x="838200" y="0"/>
            <a:chExt cx="7391400" cy="4156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762000"/>
              <a:ext cx="7391400" cy="3393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795" y="0"/>
              <a:ext cx="2883407" cy="816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1755" y="0"/>
              <a:ext cx="762000" cy="816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560" y="0"/>
              <a:ext cx="4190999" cy="8168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5714" y="20827"/>
            <a:ext cx="636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Aromaticity</a:t>
            </a:r>
            <a:r>
              <a:rPr spc="-3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Resonance</a:t>
            </a:r>
            <a:r>
              <a:rPr spc="-50" dirty="0"/>
              <a:t> </a:t>
            </a:r>
            <a:r>
              <a:rPr dirty="0"/>
              <a:t>Energy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733800"/>
            <a:ext cx="6400800" cy="1625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 </a:t>
            </a:r>
            <a:r>
              <a:rPr spc="-875" dirty="0"/>
              <a:t> </a:t>
            </a:r>
            <a:r>
              <a:rPr dirty="0"/>
              <a:t>Salts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4339" y="1798701"/>
            <a:ext cx="76898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Diazonium salts provide easy access to many different benzene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derivatives.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Keep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 mind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four-step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sequence,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because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 be used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synthesize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substituted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benzenes.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781800" cy="13525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9936" y="219456"/>
            <a:ext cx="8674735" cy="1390015"/>
            <a:chOff x="249936" y="219456"/>
            <a:chExt cx="8674735" cy="13900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448442"/>
              <a:ext cx="2359152" cy="33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7584" y="219456"/>
              <a:ext cx="2473451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6988" y="219456"/>
              <a:ext cx="91897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912" y="219456"/>
              <a:ext cx="1325880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4" y="219456"/>
              <a:ext cx="2590800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6" y="707136"/>
              <a:ext cx="1507236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Substitution</a:t>
            </a:r>
            <a:r>
              <a:rPr spc="295" dirty="0"/>
              <a:t> </a:t>
            </a:r>
            <a:r>
              <a:rPr spc="-10" dirty="0"/>
              <a:t>Reactions</a:t>
            </a:r>
            <a:r>
              <a:rPr spc="305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dirty="0"/>
              <a:t>Aryl</a:t>
            </a:r>
            <a:r>
              <a:rPr spc="300" dirty="0"/>
              <a:t> </a:t>
            </a:r>
            <a:r>
              <a:rPr spc="-5" dirty="0"/>
              <a:t>Diazonium </a:t>
            </a:r>
            <a:r>
              <a:rPr spc="-875" dirty="0"/>
              <a:t> </a:t>
            </a:r>
            <a:r>
              <a:rPr dirty="0"/>
              <a:t>Salts</a:t>
            </a: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" y="3657600"/>
            <a:ext cx="8534400" cy="239712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1267713"/>
            <a:ext cx="85388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48285" algn="l"/>
                <a:tab pos="248920" algn="l"/>
              </a:tabLst>
            </a:pPr>
            <a:r>
              <a:rPr sz="2000" dirty="0">
                <a:latin typeface="Arial MT"/>
                <a:cs typeface="Arial MT"/>
              </a:rPr>
              <a:t>When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diazonium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salt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 treated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 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aromatic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activated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strong electron-donor group, a substitution reaction takes place giving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azo</a:t>
            </a:r>
            <a:r>
              <a:rPr sz="2000" spc="-15" dirty="0">
                <a:solidFill>
                  <a:srgbClr val="9311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31100"/>
                </a:solidFill>
                <a:latin typeface="Arial MT"/>
                <a:cs typeface="Arial MT"/>
              </a:rPr>
              <a:t>compound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738" y="143255"/>
            <a:ext cx="8722360" cy="902335"/>
            <a:chOff x="214738" y="143255"/>
            <a:chExt cx="8722360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738" y="372242"/>
              <a:ext cx="1754456" cy="416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083" y="143255"/>
              <a:ext cx="2478023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6388" y="143255"/>
              <a:ext cx="920496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8" y="143255"/>
              <a:ext cx="1327403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5420" y="143255"/>
              <a:ext cx="2592324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00" y="143255"/>
              <a:ext cx="1507236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5420" y="249377"/>
            <a:ext cx="8482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Coupling</a:t>
            </a:r>
            <a:r>
              <a:rPr spc="-55" dirty="0"/>
              <a:t> </a:t>
            </a:r>
            <a:r>
              <a:rPr dirty="0"/>
              <a:t>Reactions</a:t>
            </a:r>
            <a:r>
              <a:rPr spc="-4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Aryl</a:t>
            </a:r>
            <a:r>
              <a:rPr spc="-15" dirty="0"/>
              <a:t> </a:t>
            </a:r>
            <a:r>
              <a:rPr dirty="0"/>
              <a:t>Diazonium</a:t>
            </a:r>
            <a:r>
              <a:rPr spc="-55" dirty="0"/>
              <a:t> </a:t>
            </a:r>
            <a:r>
              <a:rPr spc="-5" dirty="0"/>
              <a:t>Salts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071" y="2394269"/>
            <a:ext cx="8419656" cy="11612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2888" y="4397997"/>
            <a:ext cx="7122180" cy="11549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7456" y="4137786"/>
            <a:ext cx="1399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Mechanism: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158" y="5998870"/>
            <a:ext cx="5356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position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 preferred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steric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reasons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4629" y="143255"/>
            <a:ext cx="2112645" cy="902335"/>
            <a:chOff x="3614629" y="143255"/>
            <a:chExt cx="2112645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4629" y="376822"/>
              <a:ext cx="767184" cy="32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9956" y="143255"/>
              <a:ext cx="1507236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04005" y="249377"/>
            <a:ext cx="1856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Azo</a:t>
            </a:r>
            <a:r>
              <a:rPr spc="-110" dirty="0"/>
              <a:t> </a:t>
            </a:r>
            <a:r>
              <a:rPr dirty="0"/>
              <a:t>Dyes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9720" y="1244853"/>
            <a:ext cx="83578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48285" algn="l"/>
                <a:tab pos="248920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Azo</a:t>
            </a:r>
            <a:r>
              <a:rPr sz="20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compounds</a:t>
            </a:r>
            <a:r>
              <a:rPr sz="20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highly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conjugated,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rendering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colored.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 compounds are synthetic dyes. Butter yellow was once used to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margarine.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" y="2457386"/>
            <a:ext cx="7848600" cy="9286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3664889"/>
            <a:ext cx="7467600" cy="283692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69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76" y="143255"/>
            <a:ext cx="7986395" cy="902335"/>
            <a:chOff x="671576" y="143255"/>
            <a:chExt cx="7986395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76" y="372242"/>
              <a:ext cx="269240" cy="334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" y="416051"/>
              <a:ext cx="556259" cy="618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964" y="143255"/>
              <a:ext cx="989076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368" y="143255"/>
              <a:ext cx="897636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808" y="143255"/>
              <a:ext cx="2409444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7055" y="143255"/>
              <a:ext cx="2298192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0052" y="143255"/>
              <a:ext cx="2907792" cy="9022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7219" y="249377"/>
            <a:ext cx="7799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</a:t>
            </a:r>
            <a:r>
              <a:rPr sz="3150" spc="7" baseline="-21164" dirty="0"/>
              <a:t>E</a:t>
            </a:r>
            <a:r>
              <a:rPr sz="3200" spc="5" dirty="0"/>
              <a:t>Ar</a:t>
            </a:r>
            <a:r>
              <a:rPr sz="3200" spc="-15" dirty="0"/>
              <a:t> </a:t>
            </a:r>
            <a:r>
              <a:rPr sz="3200" dirty="0"/>
              <a:t>in</a:t>
            </a:r>
            <a:r>
              <a:rPr sz="3200" spc="-25" dirty="0"/>
              <a:t> </a:t>
            </a:r>
            <a:r>
              <a:rPr sz="3200" dirty="0"/>
              <a:t>Polyciclic</a:t>
            </a:r>
            <a:r>
              <a:rPr sz="3200" spc="-40" dirty="0"/>
              <a:t> </a:t>
            </a:r>
            <a:r>
              <a:rPr sz="3200" dirty="0"/>
              <a:t>Aromatic</a:t>
            </a:r>
            <a:r>
              <a:rPr sz="3200" spc="-40" dirty="0"/>
              <a:t> </a:t>
            </a:r>
            <a:r>
              <a:rPr sz="3200" dirty="0"/>
              <a:t>Compounds</a:t>
            </a:r>
            <a:endParaRPr sz="3200"/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9119" y="1343031"/>
            <a:ext cx="3533162" cy="9856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3091" y="3239287"/>
            <a:ext cx="6591300" cy="24003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4155" y="3044444"/>
            <a:ext cx="821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aroma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931100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4944" y="3273552"/>
            <a:ext cx="426720" cy="428625"/>
            <a:chOff x="694944" y="3273552"/>
            <a:chExt cx="426720" cy="42862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4944" y="3273552"/>
              <a:ext cx="426719" cy="428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3971" y="3292983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4">
                  <a:moveTo>
                    <a:pt x="209102" y="227112"/>
                  </a:moveTo>
                  <a:lnTo>
                    <a:pt x="191135" y="245109"/>
                  </a:lnTo>
                  <a:lnTo>
                    <a:pt x="271957" y="272033"/>
                  </a:lnTo>
                  <a:lnTo>
                    <a:pt x="259990" y="236092"/>
                  </a:lnTo>
                  <a:lnTo>
                    <a:pt x="218084" y="236092"/>
                  </a:lnTo>
                  <a:lnTo>
                    <a:pt x="209102" y="227112"/>
                  </a:lnTo>
                  <a:close/>
                </a:path>
                <a:path w="272415" h="272414">
                  <a:moveTo>
                    <a:pt x="227083" y="209101"/>
                  </a:moveTo>
                  <a:lnTo>
                    <a:pt x="209102" y="227112"/>
                  </a:lnTo>
                  <a:lnTo>
                    <a:pt x="218084" y="236092"/>
                  </a:lnTo>
                  <a:lnTo>
                    <a:pt x="236042" y="218058"/>
                  </a:lnTo>
                  <a:lnTo>
                    <a:pt x="227083" y="209101"/>
                  </a:lnTo>
                  <a:close/>
                </a:path>
                <a:path w="272415" h="272414">
                  <a:moveTo>
                    <a:pt x="245021" y="191134"/>
                  </a:moveTo>
                  <a:lnTo>
                    <a:pt x="227083" y="209101"/>
                  </a:lnTo>
                  <a:lnTo>
                    <a:pt x="236042" y="218058"/>
                  </a:lnTo>
                  <a:lnTo>
                    <a:pt x="218084" y="236092"/>
                  </a:lnTo>
                  <a:lnTo>
                    <a:pt x="259990" y="236092"/>
                  </a:lnTo>
                  <a:lnTo>
                    <a:pt x="245021" y="191134"/>
                  </a:lnTo>
                  <a:close/>
                </a:path>
                <a:path w="272415" h="272414">
                  <a:moveTo>
                    <a:pt x="17957" y="0"/>
                  </a:moveTo>
                  <a:lnTo>
                    <a:pt x="0" y="18033"/>
                  </a:lnTo>
                  <a:lnTo>
                    <a:pt x="209102" y="227112"/>
                  </a:lnTo>
                  <a:lnTo>
                    <a:pt x="227083" y="209101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93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47086" y="3069716"/>
            <a:ext cx="821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aroma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931100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16935" y="3299459"/>
            <a:ext cx="428625" cy="426720"/>
            <a:chOff x="2916935" y="3299459"/>
            <a:chExt cx="428625" cy="42672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6935" y="3299459"/>
              <a:ext cx="428243" cy="426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56432" y="3318382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4">
                  <a:moveTo>
                    <a:pt x="209105" y="227139"/>
                  </a:moveTo>
                  <a:lnTo>
                    <a:pt x="191135" y="245109"/>
                  </a:lnTo>
                  <a:lnTo>
                    <a:pt x="272034" y="272033"/>
                  </a:lnTo>
                  <a:lnTo>
                    <a:pt x="260072" y="236092"/>
                  </a:lnTo>
                  <a:lnTo>
                    <a:pt x="218059" y="236092"/>
                  </a:lnTo>
                  <a:lnTo>
                    <a:pt x="209105" y="227139"/>
                  </a:lnTo>
                  <a:close/>
                </a:path>
                <a:path w="272414" h="272414">
                  <a:moveTo>
                    <a:pt x="227139" y="209105"/>
                  </a:moveTo>
                  <a:lnTo>
                    <a:pt x="209105" y="227139"/>
                  </a:lnTo>
                  <a:lnTo>
                    <a:pt x="218059" y="236092"/>
                  </a:lnTo>
                  <a:lnTo>
                    <a:pt x="236093" y="218058"/>
                  </a:lnTo>
                  <a:lnTo>
                    <a:pt x="227139" y="209105"/>
                  </a:lnTo>
                  <a:close/>
                </a:path>
                <a:path w="272414" h="272414">
                  <a:moveTo>
                    <a:pt x="245110" y="191134"/>
                  </a:moveTo>
                  <a:lnTo>
                    <a:pt x="227139" y="209105"/>
                  </a:lnTo>
                  <a:lnTo>
                    <a:pt x="236093" y="218058"/>
                  </a:lnTo>
                  <a:lnTo>
                    <a:pt x="218059" y="236092"/>
                  </a:lnTo>
                  <a:lnTo>
                    <a:pt x="260072" y="236092"/>
                  </a:lnTo>
                  <a:lnTo>
                    <a:pt x="245110" y="191134"/>
                  </a:lnTo>
                  <a:close/>
                </a:path>
                <a:path w="272414" h="272414">
                  <a:moveTo>
                    <a:pt x="18034" y="0"/>
                  </a:moveTo>
                  <a:lnTo>
                    <a:pt x="0" y="18033"/>
                  </a:lnTo>
                  <a:lnTo>
                    <a:pt x="209105" y="227139"/>
                  </a:lnTo>
                  <a:lnTo>
                    <a:pt x="227139" y="209105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93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5925" y="4530597"/>
            <a:ext cx="821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aroma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931100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5800" y="4759452"/>
            <a:ext cx="428625" cy="428625"/>
            <a:chOff x="685800" y="4759452"/>
            <a:chExt cx="428625" cy="42862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" y="4759452"/>
              <a:ext cx="428244" cy="4282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5678" y="4778883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4">
                  <a:moveTo>
                    <a:pt x="209107" y="227116"/>
                  </a:moveTo>
                  <a:lnTo>
                    <a:pt x="191147" y="245110"/>
                  </a:lnTo>
                  <a:lnTo>
                    <a:pt x="271970" y="272034"/>
                  </a:lnTo>
                  <a:lnTo>
                    <a:pt x="259997" y="236093"/>
                  </a:lnTo>
                  <a:lnTo>
                    <a:pt x="218084" y="236093"/>
                  </a:lnTo>
                  <a:lnTo>
                    <a:pt x="209107" y="227116"/>
                  </a:lnTo>
                  <a:close/>
                </a:path>
                <a:path w="272415" h="272414">
                  <a:moveTo>
                    <a:pt x="227086" y="209103"/>
                  </a:moveTo>
                  <a:lnTo>
                    <a:pt x="209107" y="227116"/>
                  </a:lnTo>
                  <a:lnTo>
                    <a:pt x="218084" y="236093"/>
                  </a:lnTo>
                  <a:lnTo>
                    <a:pt x="236042" y="218059"/>
                  </a:lnTo>
                  <a:lnTo>
                    <a:pt x="227086" y="209103"/>
                  </a:lnTo>
                  <a:close/>
                </a:path>
                <a:path w="272415" h="272414">
                  <a:moveTo>
                    <a:pt x="245021" y="191135"/>
                  </a:moveTo>
                  <a:lnTo>
                    <a:pt x="227086" y="209103"/>
                  </a:lnTo>
                  <a:lnTo>
                    <a:pt x="236042" y="218059"/>
                  </a:lnTo>
                  <a:lnTo>
                    <a:pt x="218084" y="236093"/>
                  </a:lnTo>
                  <a:lnTo>
                    <a:pt x="259997" y="236093"/>
                  </a:lnTo>
                  <a:lnTo>
                    <a:pt x="245021" y="191135"/>
                  </a:lnTo>
                  <a:close/>
                </a:path>
                <a:path w="272415" h="272414">
                  <a:moveTo>
                    <a:pt x="17970" y="0"/>
                  </a:moveTo>
                  <a:lnTo>
                    <a:pt x="0" y="18034"/>
                  </a:lnTo>
                  <a:lnTo>
                    <a:pt x="209107" y="227116"/>
                  </a:lnTo>
                  <a:lnTo>
                    <a:pt x="227086" y="209103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93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51913" y="4327397"/>
            <a:ext cx="821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not 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aroma</a:t>
            </a:r>
            <a:r>
              <a:rPr sz="1500" b="1" dirty="0">
                <a:solidFill>
                  <a:srgbClr val="931100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931100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93110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09316" y="4785359"/>
            <a:ext cx="426720" cy="426720"/>
            <a:chOff x="2909316" y="4785359"/>
            <a:chExt cx="426720" cy="42672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09316" y="4785359"/>
              <a:ext cx="426719" cy="4267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178" y="4804282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4">
                  <a:moveTo>
                    <a:pt x="209084" y="227118"/>
                  </a:moveTo>
                  <a:lnTo>
                    <a:pt x="191135" y="245110"/>
                  </a:lnTo>
                  <a:lnTo>
                    <a:pt x="271907" y="272034"/>
                  </a:lnTo>
                  <a:lnTo>
                    <a:pt x="259945" y="236093"/>
                  </a:lnTo>
                  <a:lnTo>
                    <a:pt x="218059" y="236093"/>
                  </a:lnTo>
                  <a:lnTo>
                    <a:pt x="209084" y="227118"/>
                  </a:lnTo>
                  <a:close/>
                </a:path>
                <a:path w="272414" h="272414">
                  <a:moveTo>
                    <a:pt x="227094" y="209065"/>
                  </a:moveTo>
                  <a:lnTo>
                    <a:pt x="209084" y="227118"/>
                  </a:lnTo>
                  <a:lnTo>
                    <a:pt x="218059" y="236093"/>
                  </a:lnTo>
                  <a:lnTo>
                    <a:pt x="236093" y="218059"/>
                  </a:lnTo>
                  <a:lnTo>
                    <a:pt x="227094" y="209065"/>
                  </a:lnTo>
                  <a:close/>
                </a:path>
                <a:path w="272414" h="272414">
                  <a:moveTo>
                    <a:pt x="244983" y="191135"/>
                  </a:moveTo>
                  <a:lnTo>
                    <a:pt x="227094" y="209065"/>
                  </a:lnTo>
                  <a:lnTo>
                    <a:pt x="236093" y="218059"/>
                  </a:lnTo>
                  <a:lnTo>
                    <a:pt x="218059" y="236093"/>
                  </a:lnTo>
                  <a:lnTo>
                    <a:pt x="259945" y="236093"/>
                  </a:lnTo>
                  <a:lnTo>
                    <a:pt x="244983" y="191135"/>
                  </a:lnTo>
                  <a:close/>
                </a:path>
                <a:path w="272414" h="272414">
                  <a:moveTo>
                    <a:pt x="17907" y="0"/>
                  </a:moveTo>
                  <a:lnTo>
                    <a:pt x="0" y="18034"/>
                  </a:lnTo>
                  <a:lnTo>
                    <a:pt x="209084" y="227118"/>
                  </a:lnTo>
                  <a:lnTo>
                    <a:pt x="227094" y="209065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93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70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158" y="836675"/>
            <a:ext cx="7501128" cy="15925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714" y="4293082"/>
            <a:ext cx="7744206" cy="19833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39" y="2674698"/>
            <a:ext cx="8827770" cy="1276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505"/>
              </a:lnSpc>
              <a:spcBef>
                <a:spcPts val="110"/>
              </a:spcBef>
            </a:pPr>
            <a:r>
              <a:rPr sz="2000" b="1" dirty="0">
                <a:latin typeface="Comic Sans MS"/>
                <a:cs typeface="Comic Sans MS"/>
              </a:rPr>
              <a:t>Z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= Electron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Accepting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Substituent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(sigma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or</a:t>
            </a:r>
            <a:r>
              <a:rPr sz="2000" b="1" spc="10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Symbol"/>
                <a:cs typeface="Symbol"/>
              </a:rPr>
              <a:t></a:t>
            </a:r>
            <a:r>
              <a:rPr sz="2100" b="1" i="1" spc="-65" dirty="0">
                <a:latin typeface="Comic Sans MS"/>
                <a:cs typeface="Comic Sans MS"/>
              </a:rPr>
              <a:t>:</a:t>
            </a:r>
            <a:r>
              <a:rPr sz="2100" b="1" i="1" spc="-15" dirty="0">
                <a:latin typeface="Comic Sans MS"/>
                <a:cs typeface="Comic Sans MS"/>
              </a:rPr>
              <a:t> </a:t>
            </a:r>
            <a:r>
              <a:rPr sz="2000" b="1" spc="5" dirty="0">
                <a:latin typeface="Comic Sans MS"/>
                <a:cs typeface="Comic Sans MS"/>
              </a:rPr>
              <a:t>NO</a:t>
            </a:r>
            <a:r>
              <a:rPr sz="1950" b="1" spc="7" baseline="-21367" dirty="0">
                <a:latin typeface="Arial"/>
                <a:cs typeface="Arial"/>
              </a:rPr>
              <a:t>2</a:t>
            </a:r>
            <a:r>
              <a:rPr sz="2000" b="1" spc="5" dirty="0">
                <a:latin typeface="Comic Sans MS"/>
                <a:cs typeface="Comic Sans MS"/>
              </a:rPr>
              <a:t>,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CN,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spc="10" dirty="0">
                <a:latin typeface="Comic Sans MS"/>
                <a:cs typeface="Comic Sans MS"/>
              </a:rPr>
              <a:t>N</a:t>
            </a:r>
            <a:r>
              <a:rPr sz="1950" b="1" spc="15" baseline="-21367" dirty="0">
                <a:latin typeface="Arial"/>
                <a:cs typeface="Arial"/>
              </a:rPr>
              <a:t>2</a:t>
            </a:r>
            <a:r>
              <a:rPr sz="1950" b="1" spc="15" baseline="25641" dirty="0">
                <a:latin typeface="Comic Sans MS"/>
                <a:cs typeface="Comic Sans MS"/>
              </a:rPr>
              <a:t>+</a:t>
            </a:r>
            <a:r>
              <a:rPr sz="2000" b="1" spc="10" dirty="0">
                <a:latin typeface="Comic Sans MS"/>
                <a:cs typeface="Comic Sans MS"/>
              </a:rPr>
              <a:t>,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SO</a:t>
            </a:r>
            <a:r>
              <a:rPr sz="1950" b="1" baseline="-21367" dirty="0">
                <a:latin typeface="Comic Sans MS"/>
                <a:cs typeface="Comic Sans MS"/>
              </a:rPr>
              <a:t>2</a:t>
            </a:r>
            <a:r>
              <a:rPr sz="2000" b="1" dirty="0">
                <a:latin typeface="Comic Sans MS"/>
                <a:cs typeface="Comic Sans MS"/>
              </a:rPr>
              <a:t>R)</a:t>
            </a:r>
            <a:endParaRPr sz="2000">
              <a:latin typeface="Comic Sans MS"/>
              <a:cs typeface="Comic Sans MS"/>
            </a:endParaRPr>
          </a:p>
          <a:p>
            <a:pPr marL="38100">
              <a:lnSpc>
                <a:spcPts val="2385"/>
              </a:lnSpc>
            </a:pPr>
            <a:r>
              <a:rPr sz="2000" b="1" dirty="0">
                <a:latin typeface="Comic Sans MS"/>
                <a:cs typeface="Comic Sans MS"/>
              </a:rPr>
              <a:t>X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=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Leaving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Group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omic Sans MS"/>
              <a:cs typeface="Comic Sans MS"/>
            </a:endParaRPr>
          </a:p>
          <a:p>
            <a:pPr marL="57785">
              <a:lnSpc>
                <a:spcPct val="100000"/>
              </a:lnSpc>
            </a:pPr>
            <a:r>
              <a:rPr sz="2000" b="1" dirty="0">
                <a:latin typeface="Comic Sans MS"/>
                <a:cs typeface="Comic Sans MS"/>
              </a:rPr>
              <a:t>Example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5336" y="21335"/>
            <a:ext cx="6296025" cy="680085"/>
            <a:chOff x="1545336" y="21335"/>
            <a:chExt cx="6296025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336" y="199245"/>
              <a:ext cx="1810512" cy="3056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9356" y="21335"/>
              <a:ext cx="1726692" cy="679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6008" y="21335"/>
              <a:ext cx="2438399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8271" y="21335"/>
              <a:ext cx="608076" cy="6797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1924" y="225551"/>
              <a:ext cx="429768" cy="466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7268" y="21335"/>
              <a:ext cx="743712" cy="67970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87677" y="100076"/>
            <a:ext cx="6177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Nucleophilic</a:t>
            </a:r>
            <a:r>
              <a:rPr sz="2400" spc="-15" dirty="0"/>
              <a:t> </a:t>
            </a:r>
            <a:r>
              <a:rPr sz="2400" spc="-5" dirty="0"/>
              <a:t>Aromatic</a:t>
            </a:r>
            <a:r>
              <a:rPr sz="2400" spc="10" dirty="0"/>
              <a:t> </a:t>
            </a:r>
            <a:r>
              <a:rPr sz="2400" dirty="0"/>
              <a:t>Substitutions,</a:t>
            </a:r>
            <a:r>
              <a:rPr sz="2400" spc="-40" dirty="0"/>
              <a:t> </a:t>
            </a:r>
            <a:r>
              <a:rPr sz="2400" spc="-10" dirty="0"/>
              <a:t>S</a:t>
            </a:r>
            <a:r>
              <a:rPr sz="2400" spc="-15" baseline="-20833" dirty="0"/>
              <a:t>N</a:t>
            </a:r>
            <a:r>
              <a:rPr sz="2400" spc="-10" dirty="0"/>
              <a:t>Ar</a:t>
            </a:r>
            <a:endParaRPr sz="2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83" y="2996971"/>
            <a:ext cx="7346823" cy="31911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086" y="0"/>
            <a:ext cx="8926195" cy="2243455"/>
            <a:chOff x="163086" y="0"/>
            <a:chExt cx="8926195" cy="22434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86" y="813633"/>
              <a:ext cx="8925621" cy="14297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4435" y="0"/>
              <a:ext cx="2432304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067" y="0"/>
              <a:ext cx="920496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8367" y="0"/>
              <a:ext cx="807720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0411" y="269747"/>
              <a:ext cx="571500" cy="6187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6235" y="0"/>
              <a:ext cx="989076" cy="8991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-14833" y="331673"/>
            <a:ext cx="227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3024632"/>
            <a:ext cx="227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79573" y="103708"/>
            <a:ext cx="3501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Examples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5" dirty="0"/>
              <a:t>S</a:t>
            </a:r>
            <a:r>
              <a:rPr sz="3150" spc="7" baseline="-21164" dirty="0"/>
              <a:t>N</a:t>
            </a:r>
            <a:r>
              <a:rPr sz="3200" spc="5" dirty="0"/>
              <a:t>Ar</a:t>
            </a:r>
            <a:endParaRPr sz="32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39583"/>
            <a:ext cx="9085580" cy="4519930"/>
            <a:chOff x="0" y="1139583"/>
            <a:chExt cx="9085580" cy="4519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123" y="1304456"/>
              <a:ext cx="6851151" cy="43547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41649"/>
              <a:ext cx="4721225" cy="1776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715" y="1139583"/>
              <a:ext cx="7852536" cy="12170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81732" y="2356548"/>
              <a:ext cx="5440680" cy="784860"/>
            </a:xfrm>
            <a:custGeom>
              <a:avLst/>
              <a:gdLst/>
              <a:ahLst/>
              <a:cxnLst/>
              <a:rect l="l" t="t" r="r" b="b"/>
              <a:pathLst>
                <a:path w="5440680" h="784860">
                  <a:moveTo>
                    <a:pt x="5440553" y="0"/>
                  </a:moveTo>
                  <a:lnTo>
                    <a:pt x="0" y="0"/>
                  </a:lnTo>
                  <a:lnTo>
                    <a:pt x="0" y="784415"/>
                  </a:lnTo>
                  <a:lnTo>
                    <a:pt x="5440553" y="784415"/>
                  </a:lnTo>
                  <a:lnTo>
                    <a:pt x="5440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4914" y="1435100"/>
            <a:ext cx="227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3327" y="0"/>
            <a:ext cx="3682365" cy="899160"/>
            <a:chOff x="2243327" y="0"/>
            <a:chExt cx="3682365" cy="8991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3327" y="228213"/>
              <a:ext cx="1883664" cy="410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3067" y="0"/>
              <a:ext cx="920496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8367" y="0"/>
              <a:ext cx="807720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0411" y="269747"/>
              <a:ext cx="571500" cy="6187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6235" y="0"/>
              <a:ext cx="989076" cy="8991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79573" y="103708"/>
            <a:ext cx="3501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Examples</a:t>
            </a:r>
            <a:r>
              <a:rPr sz="3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3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150" b="1" spc="7" baseline="-21164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200" b="1" spc="5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49683" y="5831339"/>
            <a:ext cx="1129030" cy="588645"/>
            <a:chOff x="1949683" y="5831339"/>
            <a:chExt cx="1129030" cy="588645"/>
          </a:xfrm>
        </p:grpSpPr>
        <p:sp>
          <p:nvSpPr>
            <p:cNvPr id="16" name="object 16"/>
            <p:cNvSpPr/>
            <p:nvPr/>
          </p:nvSpPr>
          <p:spPr>
            <a:xfrm>
              <a:off x="2286861" y="5884688"/>
              <a:ext cx="414020" cy="471170"/>
            </a:xfrm>
            <a:custGeom>
              <a:avLst/>
              <a:gdLst/>
              <a:ahLst/>
              <a:cxnLst/>
              <a:rect l="l" t="t" r="r" b="b"/>
              <a:pathLst>
                <a:path w="414019" h="471170">
                  <a:moveTo>
                    <a:pt x="0" y="117682"/>
                  </a:moveTo>
                  <a:lnTo>
                    <a:pt x="0" y="353047"/>
                  </a:lnTo>
                </a:path>
                <a:path w="414019" h="471170">
                  <a:moveTo>
                    <a:pt x="43014" y="142134"/>
                  </a:moveTo>
                  <a:lnTo>
                    <a:pt x="43014" y="328579"/>
                  </a:lnTo>
                </a:path>
                <a:path w="414019" h="471170">
                  <a:moveTo>
                    <a:pt x="0" y="353047"/>
                  </a:moveTo>
                  <a:lnTo>
                    <a:pt x="206938" y="470721"/>
                  </a:lnTo>
                </a:path>
                <a:path w="414019" h="471170">
                  <a:moveTo>
                    <a:pt x="206938" y="470721"/>
                  </a:moveTo>
                  <a:lnTo>
                    <a:pt x="413894" y="353047"/>
                  </a:lnTo>
                </a:path>
                <a:path w="414019" h="471170">
                  <a:moveTo>
                    <a:pt x="206938" y="421801"/>
                  </a:moveTo>
                  <a:lnTo>
                    <a:pt x="370880" y="328579"/>
                  </a:lnTo>
                </a:path>
                <a:path w="414019" h="471170">
                  <a:moveTo>
                    <a:pt x="413894" y="353047"/>
                  </a:moveTo>
                  <a:lnTo>
                    <a:pt x="413894" y="117682"/>
                  </a:lnTo>
                </a:path>
                <a:path w="414019" h="471170">
                  <a:moveTo>
                    <a:pt x="413894" y="117682"/>
                  </a:moveTo>
                  <a:lnTo>
                    <a:pt x="206938" y="0"/>
                  </a:lnTo>
                </a:path>
                <a:path w="414019" h="471170">
                  <a:moveTo>
                    <a:pt x="370880" y="142134"/>
                  </a:moveTo>
                  <a:lnTo>
                    <a:pt x="206938" y="48919"/>
                  </a:lnTo>
                </a:path>
                <a:path w="414019" h="471170">
                  <a:moveTo>
                    <a:pt x="206938" y="0"/>
                  </a:moveTo>
                  <a:lnTo>
                    <a:pt x="0" y="117682"/>
                  </a:lnTo>
                </a:path>
              </a:pathLst>
            </a:custGeom>
            <a:ln w="9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0986" y="5831339"/>
              <a:ext cx="227965" cy="118110"/>
            </a:xfrm>
            <a:custGeom>
              <a:avLst/>
              <a:gdLst/>
              <a:ahLst/>
              <a:cxnLst/>
              <a:rect l="l" t="t" r="r" b="b"/>
              <a:pathLst>
                <a:path w="227964" h="118110">
                  <a:moveTo>
                    <a:pt x="56874" y="0"/>
                  </a:moveTo>
                  <a:lnTo>
                    <a:pt x="15868" y="16001"/>
                  </a:lnTo>
                  <a:lnTo>
                    <a:pt x="91" y="58873"/>
                  </a:lnTo>
                  <a:lnTo>
                    <a:pt x="0" y="60508"/>
                  </a:lnTo>
                  <a:lnTo>
                    <a:pt x="413" y="67661"/>
                  </a:lnTo>
                  <a:lnTo>
                    <a:pt x="20613" y="105561"/>
                  </a:lnTo>
                  <a:lnTo>
                    <a:pt x="56791" y="117535"/>
                  </a:lnTo>
                  <a:lnTo>
                    <a:pt x="64401" y="117099"/>
                  </a:lnTo>
                  <a:lnTo>
                    <a:pt x="94210" y="104671"/>
                  </a:lnTo>
                  <a:lnTo>
                    <a:pt x="56708" y="104671"/>
                  </a:lnTo>
                  <a:lnTo>
                    <a:pt x="48341" y="103927"/>
                  </a:lnTo>
                  <a:lnTo>
                    <a:pt x="19087" y="78871"/>
                  </a:lnTo>
                  <a:lnTo>
                    <a:pt x="16200" y="60508"/>
                  </a:lnTo>
                  <a:lnTo>
                    <a:pt x="16952" y="48604"/>
                  </a:lnTo>
                  <a:lnTo>
                    <a:pt x="41436" y="15678"/>
                  </a:lnTo>
                  <a:lnTo>
                    <a:pt x="56957" y="12928"/>
                  </a:lnTo>
                  <a:lnTo>
                    <a:pt x="94176" y="12928"/>
                  </a:lnTo>
                  <a:lnTo>
                    <a:pt x="92743" y="11643"/>
                  </a:lnTo>
                  <a:lnTo>
                    <a:pt x="86529" y="7518"/>
                  </a:lnTo>
                  <a:lnTo>
                    <a:pt x="79727" y="4226"/>
                  </a:lnTo>
                  <a:lnTo>
                    <a:pt x="72517" y="1877"/>
                  </a:lnTo>
                  <a:lnTo>
                    <a:pt x="64898" y="469"/>
                  </a:lnTo>
                  <a:lnTo>
                    <a:pt x="56874" y="0"/>
                  </a:lnTo>
                  <a:close/>
                </a:path>
                <a:path w="227964" h="118110">
                  <a:moveTo>
                    <a:pt x="94176" y="12928"/>
                  </a:moveTo>
                  <a:lnTo>
                    <a:pt x="56957" y="12928"/>
                  </a:lnTo>
                  <a:lnTo>
                    <a:pt x="64790" y="12945"/>
                  </a:lnTo>
                  <a:lnTo>
                    <a:pt x="71859" y="14841"/>
                  </a:lnTo>
                  <a:lnTo>
                    <a:pt x="97188" y="48604"/>
                  </a:lnTo>
                  <a:lnTo>
                    <a:pt x="97285" y="60508"/>
                  </a:lnTo>
                  <a:lnTo>
                    <a:pt x="96680" y="69219"/>
                  </a:lnTo>
                  <a:lnTo>
                    <a:pt x="72888" y="101691"/>
                  </a:lnTo>
                  <a:lnTo>
                    <a:pt x="56708" y="104671"/>
                  </a:lnTo>
                  <a:lnTo>
                    <a:pt x="94210" y="104671"/>
                  </a:lnTo>
                  <a:lnTo>
                    <a:pt x="113141" y="67370"/>
                  </a:lnTo>
                  <a:lnTo>
                    <a:pt x="113591" y="58873"/>
                  </a:lnTo>
                  <a:lnTo>
                    <a:pt x="113163" y="50662"/>
                  </a:lnTo>
                  <a:lnTo>
                    <a:pt x="98170" y="16512"/>
                  </a:lnTo>
                  <a:lnTo>
                    <a:pt x="94176" y="12928"/>
                  </a:lnTo>
                  <a:close/>
                </a:path>
                <a:path w="227964" h="118110">
                  <a:moveTo>
                    <a:pt x="150071" y="2010"/>
                  </a:moveTo>
                  <a:lnTo>
                    <a:pt x="134356" y="2010"/>
                  </a:lnTo>
                  <a:lnTo>
                    <a:pt x="134356" y="115606"/>
                  </a:lnTo>
                  <a:lnTo>
                    <a:pt x="150071" y="115606"/>
                  </a:lnTo>
                  <a:lnTo>
                    <a:pt x="150071" y="62061"/>
                  </a:lnTo>
                  <a:lnTo>
                    <a:pt x="227536" y="62061"/>
                  </a:lnTo>
                  <a:lnTo>
                    <a:pt x="227536" y="48658"/>
                  </a:lnTo>
                  <a:lnTo>
                    <a:pt x="150071" y="48658"/>
                  </a:lnTo>
                  <a:lnTo>
                    <a:pt x="150071" y="2010"/>
                  </a:lnTo>
                  <a:close/>
                </a:path>
                <a:path w="227964" h="118110">
                  <a:moveTo>
                    <a:pt x="227536" y="62061"/>
                  </a:moveTo>
                  <a:lnTo>
                    <a:pt x="211821" y="62061"/>
                  </a:lnTo>
                  <a:lnTo>
                    <a:pt x="211821" y="115606"/>
                  </a:lnTo>
                  <a:lnTo>
                    <a:pt x="227536" y="115606"/>
                  </a:lnTo>
                  <a:lnTo>
                    <a:pt x="227536" y="62061"/>
                  </a:lnTo>
                  <a:close/>
                </a:path>
                <a:path w="227964" h="118110">
                  <a:moveTo>
                    <a:pt x="227536" y="2010"/>
                  </a:moveTo>
                  <a:lnTo>
                    <a:pt x="211821" y="2010"/>
                  </a:lnTo>
                  <a:lnTo>
                    <a:pt x="211821" y="48658"/>
                  </a:lnTo>
                  <a:lnTo>
                    <a:pt x="227536" y="48658"/>
                  </a:lnTo>
                  <a:lnTo>
                    <a:pt x="227536" y="2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00755" y="5929359"/>
              <a:ext cx="128905" cy="73025"/>
            </a:xfrm>
            <a:custGeom>
              <a:avLst/>
              <a:gdLst/>
              <a:ahLst/>
              <a:cxnLst/>
              <a:rect l="l" t="t" r="r" b="b"/>
              <a:pathLst>
                <a:path w="128905" h="73025">
                  <a:moveTo>
                    <a:pt x="0" y="73012"/>
                  </a:moveTo>
                  <a:lnTo>
                    <a:pt x="128378" y="0"/>
                  </a:lnTo>
                </a:path>
              </a:pathLst>
            </a:custGeom>
            <a:ln w="98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6200" y="6302139"/>
              <a:ext cx="137160" cy="117475"/>
            </a:xfrm>
            <a:custGeom>
              <a:avLst/>
              <a:gdLst/>
              <a:ahLst/>
              <a:cxnLst/>
              <a:rect l="l" t="t" r="r" b="b"/>
              <a:pathLst>
                <a:path w="137160" h="117475">
                  <a:moveTo>
                    <a:pt x="56074" y="0"/>
                  </a:moveTo>
                  <a:lnTo>
                    <a:pt x="15690" y="15310"/>
                  </a:lnTo>
                  <a:lnTo>
                    <a:pt x="0" y="57881"/>
                  </a:lnTo>
                  <a:lnTo>
                    <a:pt x="392" y="65888"/>
                  </a:lnTo>
                  <a:lnTo>
                    <a:pt x="18940" y="105836"/>
                  </a:lnTo>
                  <a:lnTo>
                    <a:pt x="55825" y="117466"/>
                  </a:lnTo>
                  <a:lnTo>
                    <a:pt x="64752" y="116859"/>
                  </a:lnTo>
                  <a:lnTo>
                    <a:pt x="72961" y="115038"/>
                  </a:lnTo>
                  <a:lnTo>
                    <a:pt x="80452" y="112001"/>
                  </a:lnTo>
                  <a:lnTo>
                    <a:pt x="87223" y="107746"/>
                  </a:lnTo>
                  <a:lnTo>
                    <a:pt x="90665" y="104609"/>
                  </a:lnTo>
                  <a:lnTo>
                    <a:pt x="47295" y="104609"/>
                  </a:lnTo>
                  <a:lnTo>
                    <a:pt x="40574" y="102826"/>
                  </a:lnTo>
                  <a:lnTo>
                    <a:pt x="17318" y="71378"/>
                  </a:lnTo>
                  <a:lnTo>
                    <a:pt x="16213" y="50317"/>
                  </a:lnTo>
                  <a:lnTo>
                    <a:pt x="17457" y="43047"/>
                  </a:lnTo>
                  <a:lnTo>
                    <a:pt x="22419" y="28944"/>
                  </a:lnTo>
                  <a:lnTo>
                    <a:pt x="26734" y="23328"/>
                  </a:lnTo>
                  <a:lnTo>
                    <a:pt x="38998" y="14960"/>
                  </a:lnTo>
                  <a:lnTo>
                    <a:pt x="46631" y="12868"/>
                  </a:lnTo>
                  <a:lnTo>
                    <a:pt x="90974" y="12868"/>
                  </a:lnTo>
                  <a:lnTo>
                    <a:pt x="86061" y="8683"/>
                  </a:lnTo>
                  <a:lnTo>
                    <a:pt x="79623" y="4888"/>
                  </a:lnTo>
                  <a:lnTo>
                    <a:pt x="72480" y="2175"/>
                  </a:lnTo>
                  <a:lnTo>
                    <a:pt x="64631" y="545"/>
                  </a:lnTo>
                  <a:lnTo>
                    <a:pt x="56074" y="0"/>
                  </a:lnTo>
                  <a:close/>
                </a:path>
                <a:path w="137160" h="117475">
                  <a:moveTo>
                    <a:pt x="89297" y="75702"/>
                  </a:moveTo>
                  <a:lnTo>
                    <a:pt x="87140" y="85262"/>
                  </a:lnTo>
                  <a:lnTo>
                    <a:pt x="83007" y="92472"/>
                  </a:lnTo>
                  <a:lnTo>
                    <a:pt x="70794" y="102182"/>
                  </a:lnTo>
                  <a:lnTo>
                    <a:pt x="63342" y="104609"/>
                  </a:lnTo>
                  <a:lnTo>
                    <a:pt x="90665" y="104609"/>
                  </a:lnTo>
                  <a:lnTo>
                    <a:pt x="93160" y="102336"/>
                  </a:lnTo>
                  <a:lnTo>
                    <a:pt x="98103" y="95824"/>
                  </a:lnTo>
                  <a:lnTo>
                    <a:pt x="102053" y="88212"/>
                  </a:lnTo>
                  <a:lnTo>
                    <a:pt x="105012" y="79499"/>
                  </a:lnTo>
                  <a:lnTo>
                    <a:pt x="89297" y="75702"/>
                  </a:lnTo>
                  <a:close/>
                </a:path>
                <a:path w="137160" h="117475">
                  <a:moveTo>
                    <a:pt x="90974" y="12868"/>
                  </a:moveTo>
                  <a:lnTo>
                    <a:pt x="63691" y="12868"/>
                  </a:lnTo>
                  <a:lnTo>
                    <a:pt x="70279" y="14756"/>
                  </a:lnTo>
                  <a:lnTo>
                    <a:pt x="80767" y="22295"/>
                  </a:lnTo>
                  <a:lnTo>
                    <a:pt x="84766" y="28312"/>
                  </a:lnTo>
                  <a:lnTo>
                    <a:pt x="87521" y="36573"/>
                  </a:lnTo>
                  <a:lnTo>
                    <a:pt x="102988" y="33086"/>
                  </a:lnTo>
                  <a:lnTo>
                    <a:pt x="100138" y="25666"/>
                  </a:lnTo>
                  <a:lnTo>
                    <a:pt x="96366" y="19125"/>
                  </a:lnTo>
                  <a:lnTo>
                    <a:pt x="91674" y="13464"/>
                  </a:lnTo>
                  <a:lnTo>
                    <a:pt x="90974" y="12868"/>
                  </a:lnTo>
                  <a:close/>
                </a:path>
                <a:path w="137160" h="117475">
                  <a:moveTo>
                    <a:pt x="136758" y="1938"/>
                  </a:moveTo>
                  <a:lnTo>
                    <a:pt x="122171" y="1938"/>
                  </a:lnTo>
                  <a:lnTo>
                    <a:pt x="122171" y="115529"/>
                  </a:lnTo>
                  <a:lnTo>
                    <a:pt x="136758" y="115529"/>
                  </a:lnTo>
                  <a:lnTo>
                    <a:pt x="136758" y="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755" y="6237736"/>
              <a:ext cx="137795" cy="78105"/>
            </a:xfrm>
            <a:custGeom>
              <a:avLst/>
              <a:gdLst/>
              <a:ahLst/>
              <a:cxnLst/>
              <a:rect l="l" t="t" r="r" b="b"/>
              <a:pathLst>
                <a:path w="137794" h="78104">
                  <a:moveTo>
                    <a:pt x="0" y="0"/>
                  </a:moveTo>
                  <a:lnTo>
                    <a:pt x="137323" y="78075"/>
                  </a:lnTo>
                </a:path>
              </a:pathLst>
            </a:custGeom>
            <a:ln w="98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9683" y="5831404"/>
              <a:ext cx="136743" cy="11746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22986" y="5909173"/>
              <a:ext cx="164465" cy="93345"/>
            </a:xfrm>
            <a:custGeom>
              <a:avLst/>
              <a:gdLst/>
              <a:ahLst/>
              <a:cxnLst/>
              <a:rect l="l" t="t" r="r" b="b"/>
              <a:pathLst>
                <a:path w="164464" h="93345">
                  <a:moveTo>
                    <a:pt x="163875" y="93197"/>
                  </a:moveTo>
                  <a:lnTo>
                    <a:pt x="0" y="0"/>
                  </a:lnTo>
                </a:path>
              </a:pathLst>
            </a:custGeom>
            <a:ln w="98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683" y="6302139"/>
              <a:ext cx="136743" cy="11746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22953" y="6237736"/>
              <a:ext cx="164465" cy="93345"/>
            </a:xfrm>
            <a:custGeom>
              <a:avLst/>
              <a:gdLst/>
              <a:ahLst/>
              <a:cxnLst/>
              <a:rect l="l" t="t" r="r" b="b"/>
              <a:pathLst>
                <a:path w="164464" h="93345">
                  <a:moveTo>
                    <a:pt x="163908" y="0"/>
                  </a:moveTo>
                  <a:lnTo>
                    <a:pt x="0" y="93189"/>
                  </a:lnTo>
                </a:path>
              </a:pathLst>
            </a:custGeom>
            <a:ln w="98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315249" y="6079825"/>
            <a:ext cx="1047115" cy="53975"/>
            <a:chOff x="3315249" y="6079825"/>
            <a:chExt cx="1047115" cy="53975"/>
          </a:xfrm>
        </p:grpSpPr>
        <p:sp>
          <p:nvSpPr>
            <p:cNvPr id="26" name="object 26"/>
            <p:cNvSpPr/>
            <p:nvPr/>
          </p:nvSpPr>
          <p:spPr>
            <a:xfrm>
              <a:off x="3315246" y="6081648"/>
              <a:ext cx="1045844" cy="51435"/>
            </a:xfrm>
            <a:custGeom>
              <a:avLst/>
              <a:gdLst/>
              <a:ahLst/>
              <a:cxnLst/>
              <a:rect l="l" t="t" r="r" b="b"/>
              <a:pathLst>
                <a:path w="1045845" h="51435">
                  <a:moveTo>
                    <a:pt x="1045476" y="26149"/>
                  </a:moveTo>
                  <a:lnTo>
                    <a:pt x="950226" y="469"/>
                  </a:lnTo>
                  <a:lnTo>
                    <a:pt x="946404" y="0"/>
                  </a:lnTo>
                  <a:lnTo>
                    <a:pt x="949896" y="4724"/>
                  </a:lnTo>
                  <a:lnTo>
                    <a:pt x="954366" y="12509"/>
                  </a:lnTo>
                  <a:lnTo>
                    <a:pt x="957707" y="21247"/>
                  </a:lnTo>
                  <a:lnTo>
                    <a:pt x="0" y="21247"/>
                  </a:lnTo>
                  <a:lnTo>
                    <a:pt x="0" y="31051"/>
                  </a:lnTo>
                  <a:lnTo>
                    <a:pt x="957554" y="31051"/>
                  </a:lnTo>
                  <a:lnTo>
                    <a:pt x="954366" y="38785"/>
                  </a:lnTo>
                  <a:lnTo>
                    <a:pt x="949896" y="46012"/>
                  </a:lnTo>
                  <a:lnTo>
                    <a:pt x="945908" y="50990"/>
                  </a:lnTo>
                  <a:lnTo>
                    <a:pt x="1045476" y="26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1161" y="6080972"/>
              <a:ext cx="99695" cy="52069"/>
            </a:xfrm>
            <a:custGeom>
              <a:avLst/>
              <a:gdLst/>
              <a:ahLst/>
              <a:cxnLst/>
              <a:rect l="l" t="t" r="r" b="b"/>
              <a:pathLst>
                <a:path w="99695" h="52070">
                  <a:moveTo>
                    <a:pt x="99569" y="26821"/>
                  </a:moveTo>
                  <a:lnTo>
                    <a:pt x="84011" y="30703"/>
                  </a:lnTo>
                  <a:lnTo>
                    <a:pt x="49784" y="39243"/>
                  </a:lnTo>
                  <a:lnTo>
                    <a:pt x="15557" y="47783"/>
                  </a:lnTo>
                  <a:lnTo>
                    <a:pt x="0" y="51665"/>
                  </a:lnTo>
                  <a:lnTo>
                    <a:pt x="1944" y="49312"/>
                  </a:lnTo>
                  <a:lnTo>
                    <a:pt x="6223" y="43319"/>
                  </a:lnTo>
                  <a:lnTo>
                    <a:pt x="10501" y="35289"/>
                  </a:lnTo>
                  <a:lnTo>
                    <a:pt x="12446" y="26821"/>
                  </a:lnTo>
                  <a:lnTo>
                    <a:pt x="10501" y="17679"/>
                  </a:lnTo>
                  <a:lnTo>
                    <a:pt x="6223" y="9010"/>
                  </a:lnTo>
                  <a:lnTo>
                    <a:pt x="1944" y="2540"/>
                  </a:lnTo>
                  <a:lnTo>
                    <a:pt x="0" y="0"/>
                  </a:lnTo>
                  <a:lnTo>
                    <a:pt x="15557" y="4190"/>
                  </a:lnTo>
                  <a:lnTo>
                    <a:pt x="49784" y="13410"/>
                  </a:lnTo>
                  <a:lnTo>
                    <a:pt x="84011" y="22630"/>
                  </a:lnTo>
                  <a:lnTo>
                    <a:pt x="99569" y="2682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360826" y="5880379"/>
            <a:ext cx="942340" cy="151130"/>
          </a:xfrm>
          <a:custGeom>
            <a:avLst/>
            <a:gdLst/>
            <a:ahLst/>
            <a:cxnLst/>
            <a:rect l="l" t="t" r="r" b="b"/>
            <a:pathLst>
              <a:path w="942339" h="151129">
                <a:moveTo>
                  <a:pt x="105016" y="79565"/>
                </a:moveTo>
                <a:lnTo>
                  <a:pt x="89306" y="75780"/>
                </a:lnTo>
                <a:lnTo>
                  <a:pt x="87122" y="85331"/>
                </a:lnTo>
                <a:lnTo>
                  <a:pt x="82994" y="92544"/>
                </a:lnTo>
                <a:lnTo>
                  <a:pt x="70802" y="102247"/>
                </a:lnTo>
                <a:lnTo>
                  <a:pt x="63347" y="104673"/>
                </a:lnTo>
                <a:lnTo>
                  <a:pt x="47294" y="104673"/>
                </a:lnTo>
                <a:lnTo>
                  <a:pt x="18681" y="77546"/>
                </a:lnTo>
                <a:lnTo>
                  <a:pt x="16205" y="57962"/>
                </a:lnTo>
                <a:lnTo>
                  <a:pt x="16205" y="50393"/>
                </a:lnTo>
                <a:lnTo>
                  <a:pt x="38989" y="15036"/>
                </a:lnTo>
                <a:lnTo>
                  <a:pt x="46621" y="12941"/>
                </a:lnTo>
                <a:lnTo>
                  <a:pt x="61087" y="12941"/>
                </a:lnTo>
                <a:lnTo>
                  <a:pt x="63690" y="12941"/>
                </a:lnTo>
                <a:lnTo>
                  <a:pt x="70281" y="14820"/>
                </a:lnTo>
                <a:lnTo>
                  <a:pt x="80759" y="22364"/>
                </a:lnTo>
                <a:lnTo>
                  <a:pt x="84759" y="28371"/>
                </a:lnTo>
                <a:lnTo>
                  <a:pt x="87503" y="36639"/>
                </a:lnTo>
                <a:lnTo>
                  <a:pt x="102997" y="33159"/>
                </a:lnTo>
                <a:lnTo>
                  <a:pt x="100139" y="25742"/>
                </a:lnTo>
                <a:lnTo>
                  <a:pt x="96367" y="19202"/>
                </a:lnTo>
                <a:lnTo>
                  <a:pt x="91668" y="13538"/>
                </a:lnTo>
                <a:lnTo>
                  <a:pt x="90944" y="12928"/>
                </a:lnTo>
                <a:lnTo>
                  <a:pt x="86042" y="8763"/>
                </a:lnTo>
                <a:lnTo>
                  <a:pt x="79616" y="4965"/>
                </a:lnTo>
                <a:lnTo>
                  <a:pt x="72478" y="2247"/>
                </a:lnTo>
                <a:lnTo>
                  <a:pt x="64630" y="622"/>
                </a:lnTo>
                <a:lnTo>
                  <a:pt x="56083" y="63"/>
                </a:lnTo>
                <a:lnTo>
                  <a:pt x="48374" y="508"/>
                </a:lnTo>
                <a:lnTo>
                  <a:pt x="11010" y="20789"/>
                </a:lnTo>
                <a:lnTo>
                  <a:pt x="0" y="57962"/>
                </a:lnTo>
                <a:lnTo>
                  <a:pt x="393" y="65963"/>
                </a:lnTo>
                <a:lnTo>
                  <a:pt x="18935" y="105905"/>
                </a:lnTo>
                <a:lnTo>
                  <a:pt x="55829" y="117538"/>
                </a:lnTo>
                <a:lnTo>
                  <a:pt x="64744" y="116928"/>
                </a:lnTo>
                <a:lnTo>
                  <a:pt x="98094" y="95897"/>
                </a:lnTo>
                <a:lnTo>
                  <a:pt x="102044" y="88277"/>
                </a:lnTo>
                <a:lnTo>
                  <a:pt x="105016" y="79565"/>
                </a:lnTo>
                <a:close/>
              </a:path>
              <a:path w="942339" h="151129">
                <a:moveTo>
                  <a:pt x="136740" y="2006"/>
                </a:moveTo>
                <a:lnTo>
                  <a:pt x="122161" y="2006"/>
                </a:lnTo>
                <a:lnTo>
                  <a:pt x="122161" y="115608"/>
                </a:lnTo>
                <a:lnTo>
                  <a:pt x="136740" y="115608"/>
                </a:lnTo>
                <a:lnTo>
                  <a:pt x="136740" y="2006"/>
                </a:lnTo>
                <a:close/>
              </a:path>
              <a:path w="942339" h="151129">
                <a:moveTo>
                  <a:pt x="261759" y="79565"/>
                </a:moveTo>
                <a:lnTo>
                  <a:pt x="245986" y="75780"/>
                </a:lnTo>
                <a:lnTo>
                  <a:pt x="243827" y="85331"/>
                </a:lnTo>
                <a:lnTo>
                  <a:pt x="239687" y="92544"/>
                </a:lnTo>
                <a:lnTo>
                  <a:pt x="233540" y="97396"/>
                </a:lnTo>
                <a:lnTo>
                  <a:pt x="227571" y="102247"/>
                </a:lnTo>
                <a:lnTo>
                  <a:pt x="220103" y="104673"/>
                </a:lnTo>
                <a:lnTo>
                  <a:pt x="204000" y="104673"/>
                </a:lnTo>
                <a:lnTo>
                  <a:pt x="197281" y="102895"/>
                </a:lnTo>
                <a:lnTo>
                  <a:pt x="174028" y="71450"/>
                </a:lnTo>
                <a:lnTo>
                  <a:pt x="172923" y="57962"/>
                </a:lnTo>
                <a:lnTo>
                  <a:pt x="172923" y="50393"/>
                </a:lnTo>
                <a:lnTo>
                  <a:pt x="195707" y="15036"/>
                </a:lnTo>
                <a:lnTo>
                  <a:pt x="203327" y="12941"/>
                </a:lnTo>
                <a:lnTo>
                  <a:pt x="217817" y="12941"/>
                </a:lnTo>
                <a:lnTo>
                  <a:pt x="220433" y="12941"/>
                </a:lnTo>
                <a:lnTo>
                  <a:pt x="226910" y="14820"/>
                </a:lnTo>
                <a:lnTo>
                  <a:pt x="237528" y="22364"/>
                </a:lnTo>
                <a:lnTo>
                  <a:pt x="241515" y="28371"/>
                </a:lnTo>
                <a:lnTo>
                  <a:pt x="244170" y="36639"/>
                </a:lnTo>
                <a:lnTo>
                  <a:pt x="259765" y="33159"/>
                </a:lnTo>
                <a:lnTo>
                  <a:pt x="256844" y="25742"/>
                </a:lnTo>
                <a:lnTo>
                  <a:pt x="253047" y="19202"/>
                </a:lnTo>
                <a:lnTo>
                  <a:pt x="248373" y="13538"/>
                </a:lnTo>
                <a:lnTo>
                  <a:pt x="247662" y="12928"/>
                </a:lnTo>
                <a:lnTo>
                  <a:pt x="242836" y="8763"/>
                </a:lnTo>
                <a:lnTo>
                  <a:pt x="236372" y="4965"/>
                </a:lnTo>
                <a:lnTo>
                  <a:pt x="229184" y="2247"/>
                </a:lnTo>
                <a:lnTo>
                  <a:pt x="221322" y="622"/>
                </a:lnTo>
                <a:lnTo>
                  <a:pt x="212801" y="63"/>
                </a:lnTo>
                <a:lnTo>
                  <a:pt x="205092" y="508"/>
                </a:lnTo>
                <a:lnTo>
                  <a:pt x="167716" y="20789"/>
                </a:lnTo>
                <a:lnTo>
                  <a:pt x="156705" y="57962"/>
                </a:lnTo>
                <a:lnTo>
                  <a:pt x="157099" y="65963"/>
                </a:lnTo>
                <a:lnTo>
                  <a:pt x="175641" y="105905"/>
                </a:lnTo>
                <a:lnTo>
                  <a:pt x="212471" y="117538"/>
                </a:lnTo>
                <a:lnTo>
                  <a:pt x="221437" y="116928"/>
                </a:lnTo>
                <a:lnTo>
                  <a:pt x="254800" y="95897"/>
                </a:lnTo>
                <a:lnTo>
                  <a:pt x="258775" y="88277"/>
                </a:lnTo>
                <a:lnTo>
                  <a:pt x="261759" y="79565"/>
                </a:lnTo>
                <a:close/>
              </a:path>
              <a:path w="942339" h="151129">
                <a:moveTo>
                  <a:pt x="374764" y="2006"/>
                </a:moveTo>
                <a:lnTo>
                  <a:pt x="359003" y="2006"/>
                </a:lnTo>
                <a:lnTo>
                  <a:pt x="359003" y="48653"/>
                </a:lnTo>
                <a:lnTo>
                  <a:pt x="297268" y="48653"/>
                </a:lnTo>
                <a:lnTo>
                  <a:pt x="297268" y="2006"/>
                </a:lnTo>
                <a:lnTo>
                  <a:pt x="281508" y="2006"/>
                </a:lnTo>
                <a:lnTo>
                  <a:pt x="281508" y="115608"/>
                </a:lnTo>
                <a:lnTo>
                  <a:pt x="297268" y="115608"/>
                </a:lnTo>
                <a:lnTo>
                  <a:pt x="297268" y="62064"/>
                </a:lnTo>
                <a:lnTo>
                  <a:pt x="359003" y="62064"/>
                </a:lnTo>
                <a:lnTo>
                  <a:pt x="359003" y="115608"/>
                </a:lnTo>
                <a:lnTo>
                  <a:pt x="374764" y="115608"/>
                </a:lnTo>
                <a:lnTo>
                  <a:pt x="374764" y="62064"/>
                </a:lnTo>
                <a:lnTo>
                  <a:pt x="374764" y="48653"/>
                </a:lnTo>
                <a:lnTo>
                  <a:pt x="374764" y="2006"/>
                </a:lnTo>
                <a:close/>
              </a:path>
              <a:path w="942339" h="151129">
                <a:moveTo>
                  <a:pt x="450773" y="140893"/>
                </a:moveTo>
                <a:lnTo>
                  <a:pt x="407123" y="140893"/>
                </a:lnTo>
                <a:lnTo>
                  <a:pt x="408292" y="139001"/>
                </a:lnTo>
                <a:lnTo>
                  <a:pt x="409778" y="137121"/>
                </a:lnTo>
                <a:lnTo>
                  <a:pt x="413600" y="133362"/>
                </a:lnTo>
                <a:lnTo>
                  <a:pt x="417753" y="129781"/>
                </a:lnTo>
                <a:lnTo>
                  <a:pt x="432181" y="118160"/>
                </a:lnTo>
                <a:lnTo>
                  <a:pt x="437832" y="113157"/>
                </a:lnTo>
                <a:lnTo>
                  <a:pt x="444627" y="105879"/>
                </a:lnTo>
                <a:lnTo>
                  <a:pt x="446951" y="102412"/>
                </a:lnTo>
                <a:lnTo>
                  <a:pt x="449948" y="95834"/>
                </a:lnTo>
                <a:lnTo>
                  <a:pt x="450608" y="92481"/>
                </a:lnTo>
                <a:lnTo>
                  <a:pt x="450608" y="82359"/>
                </a:lnTo>
                <a:lnTo>
                  <a:pt x="448119" y="76733"/>
                </a:lnTo>
                <a:lnTo>
                  <a:pt x="438162" y="67678"/>
                </a:lnTo>
                <a:lnTo>
                  <a:pt x="431520" y="65417"/>
                </a:lnTo>
                <a:lnTo>
                  <a:pt x="414426" y="65417"/>
                </a:lnTo>
                <a:lnTo>
                  <a:pt x="407619" y="67525"/>
                </a:lnTo>
                <a:lnTo>
                  <a:pt x="397662" y="75920"/>
                </a:lnTo>
                <a:lnTo>
                  <a:pt x="394677" y="82029"/>
                </a:lnTo>
                <a:lnTo>
                  <a:pt x="394017" y="90043"/>
                </a:lnTo>
                <a:lnTo>
                  <a:pt x="405130" y="91160"/>
                </a:lnTo>
                <a:lnTo>
                  <a:pt x="405307" y="85813"/>
                </a:lnTo>
                <a:lnTo>
                  <a:pt x="406793" y="81622"/>
                </a:lnTo>
                <a:lnTo>
                  <a:pt x="413105" y="75577"/>
                </a:lnTo>
                <a:lnTo>
                  <a:pt x="417410" y="74079"/>
                </a:lnTo>
                <a:lnTo>
                  <a:pt x="427710" y="74079"/>
                </a:lnTo>
                <a:lnTo>
                  <a:pt x="431685" y="75501"/>
                </a:lnTo>
                <a:lnTo>
                  <a:pt x="437832" y="81191"/>
                </a:lnTo>
                <a:lnTo>
                  <a:pt x="439483" y="84683"/>
                </a:lnTo>
                <a:lnTo>
                  <a:pt x="439483" y="92786"/>
                </a:lnTo>
                <a:lnTo>
                  <a:pt x="408457" y="124333"/>
                </a:lnTo>
                <a:lnTo>
                  <a:pt x="403644" y="128638"/>
                </a:lnTo>
                <a:lnTo>
                  <a:pt x="397002" y="136067"/>
                </a:lnTo>
                <a:lnTo>
                  <a:pt x="394677" y="139852"/>
                </a:lnTo>
                <a:lnTo>
                  <a:pt x="392188" y="146011"/>
                </a:lnTo>
                <a:lnTo>
                  <a:pt x="391858" y="148437"/>
                </a:lnTo>
                <a:lnTo>
                  <a:pt x="391858" y="150939"/>
                </a:lnTo>
                <a:lnTo>
                  <a:pt x="450773" y="150939"/>
                </a:lnTo>
                <a:lnTo>
                  <a:pt x="450773" y="140893"/>
                </a:lnTo>
                <a:close/>
              </a:path>
              <a:path w="942339" h="151129">
                <a:moveTo>
                  <a:pt x="570585" y="79565"/>
                </a:moveTo>
                <a:lnTo>
                  <a:pt x="554990" y="75780"/>
                </a:lnTo>
                <a:lnTo>
                  <a:pt x="552831" y="85331"/>
                </a:lnTo>
                <a:lnTo>
                  <a:pt x="548678" y="92544"/>
                </a:lnTo>
                <a:lnTo>
                  <a:pt x="536397" y="102247"/>
                </a:lnTo>
                <a:lnTo>
                  <a:pt x="528929" y="104673"/>
                </a:lnTo>
                <a:lnTo>
                  <a:pt x="512838" y="104673"/>
                </a:lnTo>
                <a:lnTo>
                  <a:pt x="484327" y="77546"/>
                </a:lnTo>
                <a:lnTo>
                  <a:pt x="481799" y="50393"/>
                </a:lnTo>
                <a:lnTo>
                  <a:pt x="483133" y="43116"/>
                </a:lnTo>
                <a:lnTo>
                  <a:pt x="512178" y="12941"/>
                </a:lnTo>
                <a:lnTo>
                  <a:pt x="526656" y="12941"/>
                </a:lnTo>
                <a:lnTo>
                  <a:pt x="529259" y="12941"/>
                </a:lnTo>
                <a:lnTo>
                  <a:pt x="553161" y="36639"/>
                </a:lnTo>
                <a:lnTo>
                  <a:pt x="568591" y="33159"/>
                </a:lnTo>
                <a:lnTo>
                  <a:pt x="565759" y="25742"/>
                </a:lnTo>
                <a:lnTo>
                  <a:pt x="562000" y="19202"/>
                </a:lnTo>
                <a:lnTo>
                  <a:pt x="557301" y="13538"/>
                </a:lnTo>
                <a:lnTo>
                  <a:pt x="556577" y="12928"/>
                </a:lnTo>
                <a:lnTo>
                  <a:pt x="551675" y="8763"/>
                </a:lnTo>
                <a:lnTo>
                  <a:pt x="545223" y="4965"/>
                </a:lnTo>
                <a:lnTo>
                  <a:pt x="538086" y="2247"/>
                </a:lnTo>
                <a:lnTo>
                  <a:pt x="530225" y="622"/>
                </a:lnTo>
                <a:lnTo>
                  <a:pt x="521627" y="63"/>
                </a:lnTo>
                <a:lnTo>
                  <a:pt x="513943" y="508"/>
                </a:lnTo>
                <a:lnTo>
                  <a:pt x="476631" y="20789"/>
                </a:lnTo>
                <a:lnTo>
                  <a:pt x="465543" y="57962"/>
                </a:lnTo>
                <a:lnTo>
                  <a:pt x="465937" y="65963"/>
                </a:lnTo>
                <a:lnTo>
                  <a:pt x="484568" y="105905"/>
                </a:lnTo>
                <a:lnTo>
                  <a:pt x="521462" y="117538"/>
                </a:lnTo>
                <a:lnTo>
                  <a:pt x="530339" y="116928"/>
                </a:lnTo>
                <a:lnTo>
                  <a:pt x="563702" y="95897"/>
                </a:lnTo>
                <a:lnTo>
                  <a:pt x="567626" y="88277"/>
                </a:lnTo>
                <a:lnTo>
                  <a:pt x="570585" y="79565"/>
                </a:lnTo>
                <a:close/>
              </a:path>
              <a:path w="942339" h="151129">
                <a:moveTo>
                  <a:pt x="698868" y="58877"/>
                </a:moveTo>
                <a:lnTo>
                  <a:pt x="688035" y="22123"/>
                </a:lnTo>
                <a:lnTo>
                  <a:pt x="682485" y="15709"/>
                </a:lnTo>
                <a:lnTo>
                  <a:pt x="682485" y="60502"/>
                </a:lnTo>
                <a:lnTo>
                  <a:pt x="681888" y="69215"/>
                </a:lnTo>
                <a:lnTo>
                  <a:pt x="658101" y="101688"/>
                </a:lnTo>
                <a:lnTo>
                  <a:pt x="641946" y="104673"/>
                </a:lnTo>
                <a:lnTo>
                  <a:pt x="633577" y="103924"/>
                </a:lnTo>
                <a:lnTo>
                  <a:pt x="604316" y="78867"/>
                </a:lnTo>
                <a:lnTo>
                  <a:pt x="601459" y="60502"/>
                </a:lnTo>
                <a:lnTo>
                  <a:pt x="602195" y="48602"/>
                </a:lnTo>
                <a:lnTo>
                  <a:pt x="626630" y="15684"/>
                </a:lnTo>
                <a:lnTo>
                  <a:pt x="642112" y="12928"/>
                </a:lnTo>
                <a:lnTo>
                  <a:pt x="649909" y="12941"/>
                </a:lnTo>
                <a:lnTo>
                  <a:pt x="657047" y="14846"/>
                </a:lnTo>
                <a:lnTo>
                  <a:pt x="669658" y="22428"/>
                </a:lnTo>
                <a:lnTo>
                  <a:pt x="674471" y="27774"/>
                </a:lnTo>
                <a:lnTo>
                  <a:pt x="677621" y="34671"/>
                </a:lnTo>
                <a:lnTo>
                  <a:pt x="680948" y="41567"/>
                </a:lnTo>
                <a:lnTo>
                  <a:pt x="682396" y="48602"/>
                </a:lnTo>
                <a:lnTo>
                  <a:pt x="682485" y="60502"/>
                </a:lnTo>
                <a:lnTo>
                  <a:pt x="682485" y="15709"/>
                </a:lnTo>
                <a:lnTo>
                  <a:pt x="642112" y="0"/>
                </a:lnTo>
                <a:lnTo>
                  <a:pt x="630110" y="1003"/>
                </a:lnTo>
                <a:lnTo>
                  <a:pt x="594156" y="24777"/>
                </a:lnTo>
                <a:lnTo>
                  <a:pt x="585203" y="60502"/>
                </a:lnTo>
                <a:lnTo>
                  <a:pt x="585622" y="67665"/>
                </a:lnTo>
                <a:lnTo>
                  <a:pt x="605853" y="105562"/>
                </a:lnTo>
                <a:lnTo>
                  <a:pt x="641946" y="117538"/>
                </a:lnTo>
                <a:lnTo>
                  <a:pt x="649541" y="117094"/>
                </a:lnTo>
                <a:lnTo>
                  <a:pt x="687489" y="96278"/>
                </a:lnTo>
                <a:lnTo>
                  <a:pt x="698398" y="67373"/>
                </a:lnTo>
                <a:lnTo>
                  <a:pt x="698868" y="58877"/>
                </a:lnTo>
                <a:close/>
              </a:path>
              <a:path w="942339" h="151129">
                <a:moveTo>
                  <a:pt x="827798" y="58877"/>
                </a:moveTo>
                <a:lnTo>
                  <a:pt x="817118" y="22123"/>
                </a:lnTo>
                <a:lnTo>
                  <a:pt x="811593" y="15773"/>
                </a:lnTo>
                <a:lnTo>
                  <a:pt x="811593" y="60502"/>
                </a:lnTo>
                <a:lnTo>
                  <a:pt x="810996" y="69215"/>
                </a:lnTo>
                <a:lnTo>
                  <a:pt x="787209" y="101688"/>
                </a:lnTo>
                <a:lnTo>
                  <a:pt x="771055" y="104673"/>
                </a:lnTo>
                <a:lnTo>
                  <a:pt x="762685" y="103924"/>
                </a:lnTo>
                <a:lnTo>
                  <a:pt x="733425" y="78867"/>
                </a:lnTo>
                <a:lnTo>
                  <a:pt x="730567" y="60502"/>
                </a:lnTo>
                <a:lnTo>
                  <a:pt x="731304" y="48602"/>
                </a:lnTo>
                <a:lnTo>
                  <a:pt x="755688" y="15684"/>
                </a:lnTo>
                <a:lnTo>
                  <a:pt x="771220" y="12928"/>
                </a:lnTo>
                <a:lnTo>
                  <a:pt x="779018" y="12941"/>
                </a:lnTo>
                <a:lnTo>
                  <a:pt x="786155" y="14846"/>
                </a:lnTo>
                <a:lnTo>
                  <a:pt x="798766" y="22428"/>
                </a:lnTo>
                <a:lnTo>
                  <a:pt x="803579" y="27774"/>
                </a:lnTo>
                <a:lnTo>
                  <a:pt x="806729" y="34671"/>
                </a:lnTo>
                <a:lnTo>
                  <a:pt x="810056" y="41567"/>
                </a:lnTo>
                <a:lnTo>
                  <a:pt x="811504" y="48602"/>
                </a:lnTo>
                <a:lnTo>
                  <a:pt x="811593" y="60502"/>
                </a:lnTo>
                <a:lnTo>
                  <a:pt x="811593" y="15773"/>
                </a:lnTo>
                <a:lnTo>
                  <a:pt x="771220" y="0"/>
                </a:lnTo>
                <a:lnTo>
                  <a:pt x="759218" y="1003"/>
                </a:lnTo>
                <a:lnTo>
                  <a:pt x="723265" y="24777"/>
                </a:lnTo>
                <a:lnTo>
                  <a:pt x="714311" y="60502"/>
                </a:lnTo>
                <a:lnTo>
                  <a:pt x="714730" y="67665"/>
                </a:lnTo>
                <a:lnTo>
                  <a:pt x="734898" y="105562"/>
                </a:lnTo>
                <a:lnTo>
                  <a:pt x="771055" y="117538"/>
                </a:lnTo>
                <a:lnTo>
                  <a:pt x="778649" y="117094"/>
                </a:lnTo>
                <a:lnTo>
                  <a:pt x="816597" y="96278"/>
                </a:lnTo>
                <a:lnTo>
                  <a:pt x="827366" y="67373"/>
                </a:lnTo>
                <a:lnTo>
                  <a:pt x="827798" y="58877"/>
                </a:lnTo>
                <a:close/>
              </a:path>
              <a:path w="942339" h="151129">
                <a:moveTo>
                  <a:pt x="941819" y="2006"/>
                </a:moveTo>
                <a:lnTo>
                  <a:pt x="926045" y="2006"/>
                </a:lnTo>
                <a:lnTo>
                  <a:pt x="926045" y="48653"/>
                </a:lnTo>
                <a:lnTo>
                  <a:pt x="864323" y="48653"/>
                </a:lnTo>
                <a:lnTo>
                  <a:pt x="864323" y="2006"/>
                </a:lnTo>
                <a:lnTo>
                  <a:pt x="848715" y="2006"/>
                </a:lnTo>
                <a:lnTo>
                  <a:pt x="848715" y="115608"/>
                </a:lnTo>
                <a:lnTo>
                  <a:pt x="864323" y="115608"/>
                </a:lnTo>
                <a:lnTo>
                  <a:pt x="864323" y="62064"/>
                </a:lnTo>
                <a:lnTo>
                  <a:pt x="926045" y="62064"/>
                </a:lnTo>
                <a:lnTo>
                  <a:pt x="926045" y="115608"/>
                </a:lnTo>
                <a:lnTo>
                  <a:pt x="941819" y="115608"/>
                </a:lnTo>
                <a:lnTo>
                  <a:pt x="941819" y="62064"/>
                </a:lnTo>
                <a:lnTo>
                  <a:pt x="941819" y="48653"/>
                </a:lnTo>
                <a:lnTo>
                  <a:pt x="941819" y="2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6570" y="6235872"/>
            <a:ext cx="434975" cy="118110"/>
          </a:xfrm>
          <a:custGeom>
            <a:avLst/>
            <a:gdLst/>
            <a:ahLst/>
            <a:cxnLst/>
            <a:rect l="l" t="t" r="r" b="b"/>
            <a:pathLst>
              <a:path w="434975" h="118110">
                <a:moveTo>
                  <a:pt x="16097" y="2010"/>
                </a:moveTo>
                <a:lnTo>
                  <a:pt x="0" y="2010"/>
                </a:lnTo>
                <a:lnTo>
                  <a:pt x="0" y="115600"/>
                </a:lnTo>
                <a:lnTo>
                  <a:pt x="15101" y="115600"/>
                </a:lnTo>
                <a:lnTo>
                  <a:pt x="15101" y="26331"/>
                </a:lnTo>
                <a:lnTo>
                  <a:pt x="33113" y="26331"/>
                </a:lnTo>
                <a:lnTo>
                  <a:pt x="16097" y="2010"/>
                </a:lnTo>
                <a:close/>
              </a:path>
              <a:path w="434975" h="118110">
                <a:moveTo>
                  <a:pt x="33113" y="26331"/>
                </a:moveTo>
                <a:lnTo>
                  <a:pt x="15101" y="26331"/>
                </a:lnTo>
                <a:lnTo>
                  <a:pt x="77498" y="115600"/>
                </a:lnTo>
                <a:lnTo>
                  <a:pt x="93595" y="115600"/>
                </a:lnTo>
                <a:lnTo>
                  <a:pt x="93595" y="91192"/>
                </a:lnTo>
                <a:lnTo>
                  <a:pt x="78494" y="91192"/>
                </a:lnTo>
                <a:lnTo>
                  <a:pt x="33113" y="26331"/>
                </a:lnTo>
                <a:close/>
              </a:path>
              <a:path w="434975" h="118110">
                <a:moveTo>
                  <a:pt x="93595" y="2010"/>
                </a:moveTo>
                <a:lnTo>
                  <a:pt x="78494" y="2010"/>
                </a:lnTo>
                <a:lnTo>
                  <a:pt x="78494" y="91192"/>
                </a:lnTo>
                <a:lnTo>
                  <a:pt x="93595" y="91192"/>
                </a:lnTo>
                <a:lnTo>
                  <a:pt x="93595" y="2010"/>
                </a:lnTo>
                <a:close/>
              </a:path>
              <a:path w="434975" h="118110">
                <a:moveTo>
                  <a:pt x="184855" y="43003"/>
                </a:moveTo>
                <a:lnTo>
                  <a:pt x="159809" y="43003"/>
                </a:lnTo>
                <a:lnTo>
                  <a:pt x="165285" y="44572"/>
                </a:lnTo>
                <a:lnTo>
                  <a:pt x="168936" y="47726"/>
                </a:lnTo>
                <a:lnTo>
                  <a:pt x="171757" y="50047"/>
                </a:lnTo>
                <a:lnTo>
                  <a:pt x="173085" y="54058"/>
                </a:lnTo>
                <a:lnTo>
                  <a:pt x="173085" y="63375"/>
                </a:lnTo>
                <a:lnTo>
                  <a:pt x="141222" y="68857"/>
                </a:lnTo>
                <a:lnTo>
                  <a:pt x="136908" y="69555"/>
                </a:lnTo>
                <a:lnTo>
                  <a:pt x="134087" y="70271"/>
                </a:lnTo>
                <a:lnTo>
                  <a:pt x="130270" y="71309"/>
                </a:lnTo>
                <a:lnTo>
                  <a:pt x="126619" y="72832"/>
                </a:lnTo>
                <a:lnTo>
                  <a:pt x="123632" y="74847"/>
                </a:lnTo>
                <a:lnTo>
                  <a:pt x="120479" y="76862"/>
                </a:lnTo>
                <a:lnTo>
                  <a:pt x="117969" y="79569"/>
                </a:lnTo>
                <a:lnTo>
                  <a:pt x="115998" y="82868"/>
                </a:lnTo>
                <a:lnTo>
                  <a:pt x="114173" y="86199"/>
                </a:lnTo>
                <a:lnTo>
                  <a:pt x="113177" y="89879"/>
                </a:lnTo>
                <a:lnTo>
                  <a:pt x="113177" y="100780"/>
                </a:lnTo>
                <a:lnTo>
                  <a:pt x="115666" y="106422"/>
                </a:lnTo>
                <a:lnTo>
                  <a:pt x="120811" y="110838"/>
                </a:lnTo>
                <a:lnTo>
                  <a:pt x="125789" y="115255"/>
                </a:lnTo>
                <a:lnTo>
                  <a:pt x="133091" y="117460"/>
                </a:lnTo>
                <a:lnTo>
                  <a:pt x="148358" y="117460"/>
                </a:lnTo>
                <a:lnTo>
                  <a:pt x="153669" y="116557"/>
                </a:lnTo>
                <a:lnTo>
                  <a:pt x="163626" y="112945"/>
                </a:lnTo>
                <a:lnTo>
                  <a:pt x="168936" y="109846"/>
                </a:lnTo>
                <a:lnTo>
                  <a:pt x="172932" y="106538"/>
                </a:lnTo>
                <a:lnTo>
                  <a:pt x="140393" y="106538"/>
                </a:lnTo>
                <a:lnTo>
                  <a:pt x="136078" y="105299"/>
                </a:lnTo>
                <a:lnTo>
                  <a:pt x="133091" y="102820"/>
                </a:lnTo>
                <a:lnTo>
                  <a:pt x="130270" y="100340"/>
                </a:lnTo>
                <a:lnTo>
                  <a:pt x="128876" y="97449"/>
                </a:lnTo>
                <a:lnTo>
                  <a:pt x="128776" y="91096"/>
                </a:lnTo>
                <a:lnTo>
                  <a:pt x="129440" y="88887"/>
                </a:lnTo>
                <a:lnTo>
                  <a:pt x="159809" y="78126"/>
                </a:lnTo>
                <a:lnTo>
                  <a:pt x="167774" y="76374"/>
                </a:lnTo>
                <a:lnTo>
                  <a:pt x="173085" y="74301"/>
                </a:lnTo>
                <a:lnTo>
                  <a:pt x="187854" y="74301"/>
                </a:lnTo>
                <a:lnTo>
                  <a:pt x="187854" y="56329"/>
                </a:lnTo>
                <a:lnTo>
                  <a:pt x="187522" y="52041"/>
                </a:lnTo>
                <a:lnTo>
                  <a:pt x="186195" y="45847"/>
                </a:lnTo>
                <a:lnTo>
                  <a:pt x="184855" y="43003"/>
                </a:lnTo>
                <a:close/>
              </a:path>
              <a:path w="434975" h="118110">
                <a:moveTo>
                  <a:pt x="188644" y="105449"/>
                </a:moveTo>
                <a:lnTo>
                  <a:pt x="174246" y="105449"/>
                </a:lnTo>
                <a:lnTo>
                  <a:pt x="174744" y="109328"/>
                </a:lnTo>
                <a:lnTo>
                  <a:pt x="175740" y="112713"/>
                </a:lnTo>
                <a:lnTo>
                  <a:pt x="177233" y="115600"/>
                </a:lnTo>
                <a:lnTo>
                  <a:pt x="192501" y="115600"/>
                </a:lnTo>
                <a:lnTo>
                  <a:pt x="190509" y="112452"/>
                </a:lnTo>
                <a:lnTo>
                  <a:pt x="189348" y="109163"/>
                </a:lnTo>
                <a:lnTo>
                  <a:pt x="188644" y="105449"/>
                </a:lnTo>
                <a:close/>
              </a:path>
              <a:path w="434975" h="118110">
                <a:moveTo>
                  <a:pt x="187854" y="74301"/>
                </a:moveTo>
                <a:lnTo>
                  <a:pt x="173085" y="74301"/>
                </a:lnTo>
                <a:lnTo>
                  <a:pt x="172972" y="86199"/>
                </a:lnTo>
                <a:lnTo>
                  <a:pt x="172255" y="90215"/>
                </a:lnTo>
                <a:lnTo>
                  <a:pt x="151677" y="106538"/>
                </a:lnTo>
                <a:lnTo>
                  <a:pt x="172932" y="106538"/>
                </a:lnTo>
                <a:lnTo>
                  <a:pt x="174246" y="105449"/>
                </a:lnTo>
                <a:lnTo>
                  <a:pt x="188644" y="105449"/>
                </a:lnTo>
                <a:lnTo>
                  <a:pt x="188186" y="102292"/>
                </a:lnTo>
                <a:lnTo>
                  <a:pt x="187854" y="94088"/>
                </a:lnTo>
                <a:lnTo>
                  <a:pt x="187854" y="74301"/>
                </a:lnTo>
                <a:close/>
              </a:path>
              <a:path w="434975" h="118110">
                <a:moveTo>
                  <a:pt x="154498" y="31447"/>
                </a:moveTo>
                <a:lnTo>
                  <a:pt x="119151" y="46239"/>
                </a:lnTo>
                <a:lnTo>
                  <a:pt x="115666" y="56789"/>
                </a:lnTo>
                <a:lnTo>
                  <a:pt x="129938" y="58648"/>
                </a:lnTo>
                <a:lnTo>
                  <a:pt x="131431" y="52809"/>
                </a:lnTo>
                <a:lnTo>
                  <a:pt x="133921" y="48756"/>
                </a:lnTo>
                <a:lnTo>
                  <a:pt x="137240" y="46451"/>
                </a:lnTo>
                <a:lnTo>
                  <a:pt x="140393" y="44147"/>
                </a:lnTo>
                <a:lnTo>
                  <a:pt x="145537" y="43003"/>
                </a:lnTo>
                <a:lnTo>
                  <a:pt x="184855" y="43003"/>
                </a:lnTo>
                <a:lnTo>
                  <a:pt x="184701" y="42676"/>
                </a:lnTo>
                <a:lnTo>
                  <a:pt x="180387" y="37674"/>
                </a:lnTo>
                <a:lnTo>
                  <a:pt x="177068" y="35598"/>
                </a:lnTo>
                <a:lnTo>
                  <a:pt x="167774" y="32280"/>
                </a:lnTo>
                <a:lnTo>
                  <a:pt x="161800" y="31463"/>
                </a:lnTo>
                <a:lnTo>
                  <a:pt x="154498" y="31447"/>
                </a:lnTo>
                <a:close/>
              </a:path>
              <a:path w="434975" h="118110">
                <a:moveTo>
                  <a:pt x="264357" y="0"/>
                </a:moveTo>
                <a:lnTo>
                  <a:pt x="223367" y="16001"/>
                </a:lnTo>
                <a:lnTo>
                  <a:pt x="207540" y="58882"/>
                </a:lnTo>
                <a:lnTo>
                  <a:pt x="207450" y="60508"/>
                </a:lnTo>
                <a:lnTo>
                  <a:pt x="207869" y="67659"/>
                </a:lnTo>
                <a:lnTo>
                  <a:pt x="228125" y="105567"/>
                </a:lnTo>
                <a:lnTo>
                  <a:pt x="264357" y="117536"/>
                </a:lnTo>
                <a:lnTo>
                  <a:pt x="271947" y="117099"/>
                </a:lnTo>
                <a:lnTo>
                  <a:pt x="301687" y="104675"/>
                </a:lnTo>
                <a:lnTo>
                  <a:pt x="264191" y="104675"/>
                </a:lnTo>
                <a:lnTo>
                  <a:pt x="255827" y="103931"/>
                </a:lnTo>
                <a:lnTo>
                  <a:pt x="226583" y="78868"/>
                </a:lnTo>
                <a:lnTo>
                  <a:pt x="223699" y="60508"/>
                </a:lnTo>
                <a:lnTo>
                  <a:pt x="224446" y="48604"/>
                </a:lnTo>
                <a:lnTo>
                  <a:pt x="248903" y="15678"/>
                </a:lnTo>
                <a:lnTo>
                  <a:pt x="264523" y="12928"/>
                </a:lnTo>
                <a:lnTo>
                  <a:pt x="301682" y="12928"/>
                </a:lnTo>
                <a:lnTo>
                  <a:pt x="300256" y="11643"/>
                </a:lnTo>
                <a:lnTo>
                  <a:pt x="294062" y="7518"/>
                </a:lnTo>
                <a:lnTo>
                  <a:pt x="287250" y="4226"/>
                </a:lnTo>
                <a:lnTo>
                  <a:pt x="280018" y="1877"/>
                </a:lnTo>
                <a:lnTo>
                  <a:pt x="272382" y="469"/>
                </a:lnTo>
                <a:lnTo>
                  <a:pt x="264357" y="0"/>
                </a:lnTo>
                <a:close/>
              </a:path>
              <a:path w="434975" h="118110">
                <a:moveTo>
                  <a:pt x="301682" y="12928"/>
                </a:moveTo>
                <a:lnTo>
                  <a:pt x="264523" y="12928"/>
                </a:lnTo>
                <a:lnTo>
                  <a:pt x="272322" y="12945"/>
                </a:lnTo>
                <a:lnTo>
                  <a:pt x="279292" y="14841"/>
                </a:lnTo>
                <a:lnTo>
                  <a:pt x="304636" y="48604"/>
                </a:lnTo>
                <a:lnTo>
                  <a:pt x="304736" y="60508"/>
                </a:lnTo>
                <a:lnTo>
                  <a:pt x="304133" y="69224"/>
                </a:lnTo>
                <a:lnTo>
                  <a:pt x="280350" y="101696"/>
                </a:lnTo>
                <a:lnTo>
                  <a:pt x="264191" y="104675"/>
                </a:lnTo>
                <a:lnTo>
                  <a:pt x="301687" y="104675"/>
                </a:lnTo>
                <a:lnTo>
                  <a:pt x="320647" y="67374"/>
                </a:lnTo>
                <a:lnTo>
                  <a:pt x="321108" y="58882"/>
                </a:lnTo>
                <a:lnTo>
                  <a:pt x="320676" y="50661"/>
                </a:lnTo>
                <a:lnTo>
                  <a:pt x="305658" y="16512"/>
                </a:lnTo>
                <a:lnTo>
                  <a:pt x="301682" y="12928"/>
                </a:lnTo>
                <a:close/>
              </a:path>
              <a:path w="434975" h="118110">
                <a:moveTo>
                  <a:pt x="357620" y="2010"/>
                </a:moveTo>
                <a:lnTo>
                  <a:pt x="341855" y="2010"/>
                </a:lnTo>
                <a:lnTo>
                  <a:pt x="341855" y="115600"/>
                </a:lnTo>
                <a:lnTo>
                  <a:pt x="357620" y="115600"/>
                </a:lnTo>
                <a:lnTo>
                  <a:pt x="357620" y="62057"/>
                </a:lnTo>
                <a:lnTo>
                  <a:pt x="434953" y="62057"/>
                </a:lnTo>
                <a:lnTo>
                  <a:pt x="434953" y="48658"/>
                </a:lnTo>
                <a:lnTo>
                  <a:pt x="357620" y="48658"/>
                </a:lnTo>
                <a:lnTo>
                  <a:pt x="357620" y="2010"/>
                </a:lnTo>
                <a:close/>
              </a:path>
              <a:path w="434975" h="118110">
                <a:moveTo>
                  <a:pt x="434953" y="62057"/>
                </a:moveTo>
                <a:lnTo>
                  <a:pt x="419354" y="62057"/>
                </a:lnTo>
                <a:lnTo>
                  <a:pt x="419354" y="115600"/>
                </a:lnTo>
                <a:lnTo>
                  <a:pt x="434953" y="115600"/>
                </a:lnTo>
                <a:lnTo>
                  <a:pt x="434953" y="62057"/>
                </a:lnTo>
                <a:close/>
              </a:path>
              <a:path w="434975" h="118110">
                <a:moveTo>
                  <a:pt x="434953" y="2010"/>
                </a:moveTo>
                <a:lnTo>
                  <a:pt x="419354" y="2010"/>
                </a:lnTo>
                <a:lnTo>
                  <a:pt x="419354" y="48658"/>
                </a:lnTo>
                <a:lnTo>
                  <a:pt x="434953" y="48658"/>
                </a:lnTo>
                <a:lnTo>
                  <a:pt x="434953" y="2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8266" y="6010870"/>
            <a:ext cx="518159" cy="139700"/>
          </a:xfrm>
          <a:custGeom>
            <a:avLst/>
            <a:gdLst/>
            <a:ahLst/>
            <a:cxnLst/>
            <a:rect l="l" t="t" r="r" b="b"/>
            <a:pathLst>
              <a:path w="518160" h="139700">
                <a:moveTo>
                  <a:pt x="77801" y="18060"/>
                </a:moveTo>
                <a:lnTo>
                  <a:pt x="46299" y="18060"/>
                </a:lnTo>
                <a:lnTo>
                  <a:pt x="50116" y="19368"/>
                </a:lnTo>
                <a:lnTo>
                  <a:pt x="52771" y="21983"/>
                </a:lnTo>
                <a:lnTo>
                  <a:pt x="55593" y="24582"/>
                </a:lnTo>
                <a:lnTo>
                  <a:pt x="56920" y="28325"/>
                </a:lnTo>
                <a:lnTo>
                  <a:pt x="56920" y="37560"/>
                </a:lnTo>
                <a:lnTo>
                  <a:pt x="33355" y="65101"/>
                </a:lnTo>
                <a:lnTo>
                  <a:pt x="24578" y="73164"/>
                </a:lnTo>
                <a:lnTo>
                  <a:pt x="829" y="106420"/>
                </a:lnTo>
                <a:lnTo>
                  <a:pt x="0" y="114070"/>
                </a:lnTo>
                <a:lnTo>
                  <a:pt x="79821" y="114070"/>
                </a:lnTo>
                <a:lnTo>
                  <a:pt x="79821" y="93835"/>
                </a:lnTo>
                <a:lnTo>
                  <a:pt x="34517" y="93835"/>
                </a:lnTo>
                <a:lnTo>
                  <a:pt x="35679" y="91890"/>
                </a:lnTo>
                <a:lnTo>
                  <a:pt x="52937" y="75251"/>
                </a:lnTo>
                <a:lnTo>
                  <a:pt x="60073" y="68942"/>
                </a:lnTo>
                <a:lnTo>
                  <a:pt x="65052" y="64120"/>
                </a:lnTo>
                <a:lnTo>
                  <a:pt x="67707" y="60753"/>
                </a:lnTo>
                <a:lnTo>
                  <a:pt x="72022" y="55703"/>
                </a:lnTo>
                <a:lnTo>
                  <a:pt x="75009" y="50848"/>
                </a:lnTo>
                <a:lnTo>
                  <a:pt x="76834" y="46223"/>
                </a:lnTo>
                <a:lnTo>
                  <a:pt x="78825" y="41613"/>
                </a:lnTo>
                <a:lnTo>
                  <a:pt x="79821" y="36743"/>
                </a:lnTo>
                <a:lnTo>
                  <a:pt x="79821" y="22637"/>
                </a:lnTo>
                <a:lnTo>
                  <a:pt x="77801" y="18060"/>
                </a:lnTo>
                <a:close/>
              </a:path>
              <a:path w="518160" h="139700">
                <a:moveTo>
                  <a:pt x="42151" y="0"/>
                </a:moveTo>
                <a:lnTo>
                  <a:pt x="6866" y="18204"/>
                </a:lnTo>
                <a:lnTo>
                  <a:pt x="2655" y="33637"/>
                </a:lnTo>
                <a:lnTo>
                  <a:pt x="25390" y="35811"/>
                </a:lnTo>
                <a:lnTo>
                  <a:pt x="25722" y="29453"/>
                </a:lnTo>
                <a:lnTo>
                  <a:pt x="27381" y="24909"/>
                </a:lnTo>
                <a:lnTo>
                  <a:pt x="33023" y="19433"/>
                </a:lnTo>
                <a:lnTo>
                  <a:pt x="36840" y="18060"/>
                </a:lnTo>
                <a:lnTo>
                  <a:pt x="77801" y="18060"/>
                </a:lnTo>
                <a:lnTo>
                  <a:pt x="76502" y="15118"/>
                </a:lnTo>
                <a:lnTo>
                  <a:pt x="69698" y="9071"/>
                </a:lnTo>
                <a:lnTo>
                  <a:pt x="64227" y="5111"/>
                </a:lnTo>
                <a:lnTo>
                  <a:pt x="57791" y="2280"/>
                </a:lnTo>
                <a:lnTo>
                  <a:pt x="50422" y="576"/>
                </a:lnTo>
                <a:lnTo>
                  <a:pt x="42151" y="0"/>
                </a:lnTo>
                <a:close/>
              </a:path>
              <a:path w="518160" h="139700">
                <a:moveTo>
                  <a:pt x="122304" y="92282"/>
                </a:moveTo>
                <a:lnTo>
                  <a:pt x="99403" y="92282"/>
                </a:lnTo>
                <a:lnTo>
                  <a:pt x="99403" y="114070"/>
                </a:lnTo>
                <a:lnTo>
                  <a:pt x="110522" y="114070"/>
                </a:lnTo>
                <a:lnTo>
                  <a:pt x="110356" y="118450"/>
                </a:lnTo>
                <a:lnTo>
                  <a:pt x="109360" y="121915"/>
                </a:lnTo>
                <a:lnTo>
                  <a:pt x="105377" y="126982"/>
                </a:lnTo>
                <a:lnTo>
                  <a:pt x="102224" y="128976"/>
                </a:lnTo>
                <a:lnTo>
                  <a:pt x="97578" y="130415"/>
                </a:lnTo>
                <a:lnTo>
                  <a:pt x="102058" y="139404"/>
                </a:lnTo>
                <a:lnTo>
                  <a:pt x="122304" y="114168"/>
                </a:lnTo>
                <a:lnTo>
                  <a:pt x="122304" y="92282"/>
                </a:lnTo>
                <a:close/>
              </a:path>
              <a:path w="518160" h="139700">
                <a:moveTo>
                  <a:pt x="207934" y="91203"/>
                </a:moveTo>
                <a:lnTo>
                  <a:pt x="185863" y="91203"/>
                </a:lnTo>
                <a:lnTo>
                  <a:pt x="185863" y="114070"/>
                </a:lnTo>
                <a:lnTo>
                  <a:pt x="207934" y="114070"/>
                </a:lnTo>
                <a:lnTo>
                  <a:pt x="207934" y="91203"/>
                </a:lnTo>
                <a:close/>
              </a:path>
              <a:path w="518160" h="139700">
                <a:moveTo>
                  <a:pt x="207934" y="0"/>
                </a:moveTo>
                <a:lnTo>
                  <a:pt x="188850" y="0"/>
                </a:lnTo>
                <a:lnTo>
                  <a:pt x="137298" y="72064"/>
                </a:lnTo>
                <a:lnTo>
                  <a:pt x="137240" y="91203"/>
                </a:lnTo>
                <a:lnTo>
                  <a:pt x="222704" y="91203"/>
                </a:lnTo>
                <a:lnTo>
                  <a:pt x="222704" y="72064"/>
                </a:lnTo>
                <a:lnTo>
                  <a:pt x="158647" y="72064"/>
                </a:lnTo>
                <a:lnTo>
                  <a:pt x="185863" y="33245"/>
                </a:lnTo>
                <a:lnTo>
                  <a:pt x="207934" y="33245"/>
                </a:lnTo>
                <a:lnTo>
                  <a:pt x="207934" y="0"/>
                </a:lnTo>
                <a:close/>
              </a:path>
              <a:path w="518160" h="139700">
                <a:moveTo>
                  <a:pt x="207934" y="33245"/>
                </a:moveTo>
                <a:lnTo>
                  <a:pt x="185863" y="33245"/>
                </a:lnTo>
                <a:lnTo>
                  <a:pt x="185863" y="72064"/>
                </a:lnTo>
                <a:lnTo>
                  <a:pt x="207934" y="72064"/>
                </a:lnTo>
                <a:lnTo>
                  <a:pt x="207934" y="33245"/>
                </a:lnTo>
                <a:close/>
              </a:path>
              <a:path w="518160" h="139700">
                <a:moveTo>
                  <a:pt x="260540" y="92282"/>
                </a:moveTo>
                <a:lnTo>
                  <a:pt x="237805" y="92282"/>
                </a:lnTo>
                <a:lnTo>
                  <a:pt x="237805" y="114070"/>
                </a:lnTo>
                <a:lnTo>
                  <a:pt x="248924" y="114070"/>
                </a:lnTo>
                <a:lnTo>
                  <a:pt x="248758" y="118450"/>
                </a:lnTo>
                <a:lnTo>
                  <a:pt x="247762" y="121915"/>
                </a:lnTo>
                <a:lnTo>
                  <a:pt x="243779" y="126982"/>
                </a:lnTo>
                <a:lnTo>
                  <a:pt x="240626" y="128976"/>
                </a:lnTo>
                <a:lnTo>
                  <a:pt x="235980" y="130415"/>
                </a:lnTo>
                <a:lnTo>
                  <a:pt x="240460" y="139404"/>
                </a:lnTo>
                <a:lnTo>
                  <a:pt x="260540" y="114168"/>
                </a:lnTo>
                <a:lnTo>
                  <a:pt x="260540" y="92282"/>
                </a:lnTo>
                <a:close/>
              </a:path>
              <a:path w="518160" h="139700">
                <a:moveTo>
                  <a:pt x="302691" y="82606"/>
                </a:moveTo>
                <a:lnTo>
                  <a:pt x="279956" y="84845"/>
                </a:lnTo>
                <a:lnTo>
                  <a:pt x="281481" y="91615"/>
                </a:lnTo>
                <a:lnTo>
                  <a:pt x="284063" y="97658"/>
                </a:lnTo>
                <a:lnTo>
                  <a:pt x="319120" y="115998"/>
                </a:lnTo>
                <a:lnTo>
                  <a:pt x="328888" y="115060"/>
                </a:lnTo>
                <a:lnTo>
                  <a:pt x="337520" y="112243"/>
                </a:lnTo>
                <a:lnTo>
                  <a:pt x="345001" y="107545"/>
                </a:lnTo>
                <a:lnTo>
                  <a:pt x="351314" y="100961"/>
                </a:lnTo>
                <a:lnTo>
                  <a:pt x="352869" y="98575"/>
                </a:lnTo>
                <a:lnTo>
                  <a:pt x="315303" y="98575"/>
                </a:lnTo>
                <a:lnTo>
                  <a:pt x="311652" y="97137"/>
                </a:lnTo>
                <a:lnTo>
                  <a:pt x="308334" y="94276"/>
                </a:lnTo>
                <a:lnTo>
                  <a:pt x="305180" y="91400"/>
                </a:lnTo>
                <a:lnTo>
                  <a:pt x="303355" y="87509"/>
                </a:lnTo>
                <a:lnTo>
                  <a:pt x="302691" y="82606"/>
                </a:lnTo>
                <a:close/>
              </a:path>
              <a:path w="518160" h="139700">
                <a:moveTo>
                  <a:pt x="319452" y="98559"/>
                </a:moveTo>
                <a:lnTo>
                  <a:pt x="315303" y="98575"/>
                </a:lnTo>
                <a:lnTo>
                  <a:pt x="324099" y="98575"/>
                </a:lnTo>
                <a:lnTo>
                  <a:pt x="319452" y="98559"/>
                </a:lnTo>
                <a:close/>
              </a:path>
              <a:path w="518160" h="139700">
                <a:moveTo>
                  <a:pt x="354481" y="55408"/>
                </a:moveTo>
                <a:lnTo>
                  <a:pt x="323933" y="55408"/>
                </a:lnTo>
                <a:lnTo>
                  <a:pt x="328247" y="57157"/>
                </a:lnTo>
                <a:lnTo>
                  <a:pt x="334885" y="64136"/>
                </a:lnTo>
                <a:lnTo>
                  <a:pt x="336379" y="69367"/>
                </a:lnTo>
                <a:lnTo>
                  <a:pt x="336379" y="83767"/>
                </a:lnTo>
                <a:lnTo>
                  <a:pt x="334719" y="89340"/>
                </a:lnTo>
                <a:lnTo>
                  <a:pt x="331566" y="93034"/>
                </a:lnTo>
                <a:lnTo>
                  <a:pt x="328247" y="96728"/>
                </a:lnTo>
                <a:lnTo>
                  <a:pt x="324099" y="98575"/>
                </a:lnTo>
                <a:lnTo>
                  <a:pt x="352869" y="98575"/>
                </a:lnTo>
                <a:lnTo>
                  <a:pt x="355017" y="95279"/>
                </a:lnTo>
                <a:lnTo>
                  <a:pt x="357662" y="89215"/>
                </a:lnTo>
                <a:lnTo>
                  <a:pt x="359249" y="82769"/>
                </a:lnTo>
                <a:lnTo>
                  <a:pt x="359778" y="75937"/>
                </a:lnTo>
                <a:lnTo>
                  <a:pt x="359124" y="67930"/>
                </a:lnTo>
                <a:lnTo>
                  <a:pt x="357164" y="60702"/>
                </a:lnTo>
                <a:lnTo>
                  <a:pt x="354481" y="55408"/>
                </a:lnTo>
                <a:close/>
              </a:path>
              <a:path w="518160" h="139700">
                <a:moveTo>
                  <a:pt x="354633" y="2026"/>
                </a:moveTo>
                <a:lnTo>
                  <a:pt x="294394" y="2026"/>
                </a:lnTo>
                <a:lnTo>
                  <a:pt x="282777" y="61145"/>
                </a:lnTo>
                <a:lnTo>
                  <a:pt x="301198" y="63695"/>
                </a:lnTo>
                <a:lnTo>
                  <a:pt x="306342" y="58171"/>
                </a:lnTo>
                <a:lnTo>
                  <a:pt x="312316" y="55408"/>
                </a:lnTo>
                <a:lnTo>
                  <a:pt x="354481" y="55408"/>
                </a:lnTo>
                <a:lnTo>
                  <a:pt x="353897" y="54256"/>
                </a:lnTo>
                <a:lnTo>
                  <a:pt x="349323" y="48593"/>
                </a:lnTo>
                <a:lnTo>
                  <a:pt x="343787" y="43980"/>
                </a:lnTo>
                <a:lnTo>
                  <a:pt x="339526" y="41695"/>
                </a:lnTo>
                <a:lnTo>
                  <a:pt x="308002" y="41695"/>
                </a:lnTo>
                <a:lnTo>
                  <a:pt x="311652" y="22392"/>
                </a:lnTo>
                <a:lnTo>
                  <a:pt x="354633" y="22392"/>
                </a:lnTo>
                <a:lnTo>
                  <a:pt x="354633" y="2026"/>
                </a:lnTo>
                <a:close/>
              </a:path>
              <a:path w="518160" h="139700">
                <a:moveTo>
                  <a:pt x="323601" y="38050"/>
                </a:moveTo>
                <a:lnTo>
                  <a:pt x="318290" y="38050"/>
                </a:lnTo>
                <a:lnTo>
                  <a:pt x="313146" y="39276"/>
                </a:lnTo>
                <a:lnTo>
                  <a:pt x="308002" y="41695"/>
                </a:lnTo>
                <a:lnTo>
                  <a:pt x="339526" y="41695"/>
                </a:lnTo>
                <a:lnTo>
                  <a:pt x="337644" y="40686"/>
                </a:lnTo>
                <a:lnTo>
                  <a:pt x="330910" y="38709"/>
                </a:lnTo>
                <a:lnTo>
                  <a:pt x="323601" y="38050"/>
                </a:lnTo>
                <a:close/>
              </a:path>
              <a:path w="518160" h="139700">
                <a:moveTo>
                  <a:pt x="418856" y="61995"/>
                </a:moveTo>
                <a:lnTo>
                  <a:pt x="374215" y="61995"/>
                </a:lnTo>
                <a:lnTo>
                  <a:pt x="374215" y="83767"/>
                </a:lnTo>
                <a:lnTo>
                  <a:pt x="418856" y="83767"/>
                </a:lnTo>
                <a:lnTo>
                  <a:pt x="418856" y="61995"/>
                </a:lnTo>
                <a:close/>
              </a:path>
              <a:path w="518160" h="139700">
                <a:moveTo>
                  <a:pt x="482912" y="19695"/>
                </a:moveTo>
                <a:lnTo>
                  <a:pt x="458850" y="19695"/>
                </a:lnTo>
                <a:lnTo>
                  <a:pt x="458850" y="114070"/>
                </a:lnTo>
                <a:lnTo>
                  <a:pt x="482912" y="114070"/>
                </a:lnTo>
                <a:lnTo>
                  <a:pt x="482912" y="19695"/>
                </a:lnTo>
                <a:close/>
              </a:path>
              <a:path w="518160" h="139700">
                <a:moveTo>
                  <a:pt x="518094" y="473"/>
                </a:moveTo>
                <a:lnTo>
                  <a:pt x="423668" y="473"/>
                </a:lnTo>
                <a:lnTo>
                  <a:pt x="423668" y="19695"/>
                </a:lnTo>
                <a:lnTo>
                  <a:pt x="518094" y="19695"/>
                </a:lnTo>
                <a:lnTo>
                  <a:pt x="518094" y="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3287" y="457200"/>
            <a:ext cx="7870190" cy="6060440"/>
            <a:chOff x="903287" y="457200"/>
            <a:chExt cx="7870190" cy="6060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8" y="3448050"/>
              <a:ext cx="6837044" cy="30690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287" y="457200"/>
              <a:ext cx="7870190" cy="2971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419855" y="2524861"/>
            <a:ext cx="1872614" cy="64643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90868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Orb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tals  </a:t>
            </a:r>
            <a:r>
              <a:rPr sz="1800" b="1" spc="-10" dirty="0">
                <a:latin typeface="Arial"/>
                <a:cs typeface="Arial"/>
              </a:rPr>
              <a:t>overlap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448" y="0"/>
            <a:ext cx="2208276" cy="7178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44366" y="0"/>
            <a:ext cx="1698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Benzyne</a:t>
            </a:r>
          </a:p>
        </p:txBody>
      </p:sp>
      <p:sp>
        <p:nvSpPr>
          <p:cNvPr id="8" name="object 8"/>
          <p:cNvSpPr/>
          <p:nvPr/>
        </p:nvSpPr>
        <p:spPr>
          <a:xfrm>
            <a:off x="2771775" y="4659477"/>
            <a:ext cx="1872614" cy="646430"/>
          </a:xfrm>
          <a:custGeom>
            <a:avLst/>
            <a:gdLst/>
            <a:ahLst/>
            <a:cxnLst/>
            <a:rect l="l" t="t" r="r" b="b"/>
            <a:pathLst>
              <a:path w="1872614" h="646429">
                <a:moveTo>
                  <a:pt x="1872233" y="0"/>
                </a:moveTo>
                <a:lnTo>
                  <a:pt x="0" y="0"/>
                </a:lnTo>
                <a:lnTo>
                  <a:pt x="0" y="646328"/>
                </a:lnTo>
                <a:lnTo>
                  <a:pt x="1872233" y="646328"/>
                </a:lnTo>
                <a:lnTo>
                  <a:pt x="187223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" y="1168653"/>
            <a:ext cx="86728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  <a:tabLst>
                <a:tab pos="1124585" algn="l"/>
                <a:tab pos="1885314" algn="l"/>
                <a:tab pos="2715895" algn="l"/>
                <a:tab pos="3220720" algn="l"/>
                <a:tab pos="4178935" algn="l"/>
                <a:tab pos="4810125" algn="l"/>
                <a:tab pos="5497830" algn="l"/>
                <a:tab pos="6214110" algn="l"/>
                <a:tab pos="6715759" algn="l"/>
                <a:tab pos="8013065" algn="l"/>
              </a:tabLst>
            </a:pPr>
            <a:r>
              <a:rPr sz="2000" dirty="0">
                <a:latin typeface="Arial MT"/>
                <a:cs typeface="Arial MT"/>
              </a:rPr>
              <a:t>Benzylic	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15" dirty="0">
                <a:latin typeface="Arial MT"/>
                <a:cs typeface="Arial MT"/>
              </a:rPr>
              <a:t>—</a:t>
            </a:r>
            <a:r>
              <a:rPr sz="2000" dirty="0">
                <a:latin typeface="Arial MT"/>
                <a:cs typeface="Arial MT"/>
              </a:rPr>
              <a:t>H	bo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ds	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	we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ker	t</a:t>
            </a:r>
            <a:r>
              <a:rPr sz="2000" spc="-20" dirty="0">
                <a:latin typeface="Arial MT"/>
                <a:cs typeface="Arial MT"/>
              </a:rPr>
              <a:t>h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	m</a:t>
            </a:r>
            <a:r>
              <a:rPr sz="2000" spc="-1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st	ot</a:t>
            </a:r>
            <a:r>
              <a:rPr sz="2000" spc="-1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er	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15" dirty="0">
                <a:latin typeface="Arial"/>
                <a:cs typeface="Arial"/>
              </a:rPr>
              <a:t>p</a:t>
            </a:r>
            <a:r>
              <a:rPr sz="1950" spc="22" baseline="25641" dirty="0">
                <a:latin typeface="Arial MT"/>
                <a:cs typeface="Arial MT"/>
              </a:rPr>
              <a:t>3</a:t>
            </a:r>
            <a:r>
              <a:rPr sz="1950" baseline="25641" dirty="0">
                <a:latin typeface="Arial MT"/>
                <a:cs typeface="Arial MT"/>
              </a:rPr>
              <a:t>	</a:t>
            </a:r>
            <a:r>
              <a:rPr sz="2000" dirty="0">
                <a:latin typeface="Arial MT"/>
                <a:cs typeface="Arial MT"/>
              </a:rPr>
              <a:t>hy</a:t>
            </a:r>
            <a:r>
              <a:rPr sz="2000" spc="-15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ridized	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15" dirty="0">
                <a:latin typeface="Arial MT"/>
                <a:cs typeface="Arial MT"/>
              </a:rPr>
              <a:t>—</a:t>
            </a:r>
            <a:r>
              <a:rPr sz="2000" dirty="0">
                <a:latin typeface="Arial MT"/>
                <a:cs typeface="Arial MT"/>
              </a:rPr>
              <a:t>H  bonds,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because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homolysis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resonance-stabilized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benzylic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radical.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8305800" cy="1717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9314" y="4751581"/>
            <a:ext cx="5011504" cy="14428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372242"/>
            <a:ext cx="8494776" cy="4167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9544" y="249377"/>
            <a:ext cx="8529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Side</a:t>
            </a:r>
            <a:r>
              <a:rPr sz="3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Chain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Reactivity:</a:t>
            </a:r>
            <a:r>
              <a:rPr sz="3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Radical</a:t>
            </a:r>
            <a:r>
              <a:rPr sz="3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Halogenation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75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725548"/>
            <a:ext cx="86213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  <a:buChar char="•"/>
              <a:tabLst>
                <a:tab pos="208279" algn="l"/>
                <a:tab pos="2585720" algn="l"/>
                <a:tab pos="6831965" algn="l"/>
              </a:tabLst>
            </a:pPr>
            <a:r>
              <a:rPr sz="2100" spc="-5" dirty="0">
                <a:latin typeface="Arial MT"/>
                <a:cs typeface="Arial MT"/>
              </a:rPr>
              <a:t>Benzene</a:t>
            </a:r>
            <a:r>
              <a:rPr sz="2100" spc="4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does</a:t>
            </a:r>
            <a:r>
              <a:rPr sz="2100" spc="44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not	</a:t>
            </a:r>
            <a:r>
              <a:rPr sz="2100" spc="-10" dirty="0">
                <a:latin typeface="Arial MT"/>
                <a:cs typeface="Arial MT"/>
              </a:rPr>
              <a:t>undergo</a:t>
            </a:r>
            <a:r>
              <a:rPr sz="2100" spc="42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addition</a:t>
            </a:r>
            <a:r>
              <a:rPr sz="2100" spc="42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reactions</a:t>
            </a:r>
            <a:r>
              <a:rPr sz="2100" spc="434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typical	of</a:t>
            </a:r>
            <a:r>
              <a:rPr sz="2100" spc="38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other</a:t>
            </a:r>
            <a:r>
              <a:rPr sz="2100" spc="37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highly </a:t>
            </a:r>
            <a:r>
              <a:rPr sz="2100" spc="-57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unsaturated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compounds,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including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conjugated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dienes.</a:t>
            </a:r>
            <a:endParaRPr sz="21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429000"/>
            <a:ext cx="8077200" cy="20620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77111" y="320040"/>
            <a:ext cx="6722745" cy="902335"/>
            <a:chOff x="1277111" y="320040"/>
            <a:chExt cx="6722745" cy="902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11" y="549026"/>
              <a:ext cx="1591056" cy="4167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2051" y="320040"/>
              <a:ext cx="920496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7351" y="320040"/>
              <a:ext cx="2208276" cy="902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908" y="320040"/>
              <a:ext cx="672084" cy="902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7320" y="320040"/>
              <a:ext cx="2772155" cy="90220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52524" y="426846"/>
            <a:ext cx="6478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Stability</a:t>
            </a:r>
            <a:r>
              <a:rPr spc="-5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dirty="0"/>
              <a:t>Benzene</a:t>
            </a:r>
            <a:r>
              <a:rPr spc="-5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Aromaticity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182" y="2076671"/>
            <a:ext cx="8539899" cy="23375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91511" y="143255"/>
            <a:ext cx="4399915" cy="902335"/>
            <a:chOff x="2191511" y="143255"/>
            <a:chExt cx="4399915" cy="902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1511" y="372242"/>
              <a:ext cx="864108" cy="33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599" y="143255"/>
              <a:ext cx="1665731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6135" y="143255"/>
              <a:ext cx="2455164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6873" y="249377"/>
            <a:ext cx="415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Side</a:t>
            </a:r>
            <a:r>
              <a:rPr spc="-40" dirty="0"/>
              <a:t> </a:t>
            </a:r>
            <a:r>
              <a:rPr dirty="0"/>
              <a:t>Chain</a:t>
            </a:r>
            <a:r>
              <a:rPr spc="-35" dirty="0"/>
              <a:t> </a:t>
            </a:r>
            <a:r>
              <a:rPr spc="-5" dirty="0"/>
              <a:t>Reactivity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76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65325"/>
            <a:ext cx="6629400" cy="20050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4953000"/>
            <a:ext cx="3581400" cy="1755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463" y="372242"/>
            <a:ext cx="6240780" cy="4167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635" y="249377"/>
            <a:ext cx="6274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Side</a:t>
            </a:r>
            <a:r>
              <a:rPr spc="-45" dirty="0"/>
              <a:t> </a:t>
            </a:r>
            <a:r>
              <a:rPr dirty="0"/>
              <a:t>Chain</a:t>
            </a:r>
            <a:r>
              <a:rPr spc="-30" dirty="0"/>
              <a:t> </a:t>
            </a:r>
            <a:r>
              <a:rPr spc="-5" dirty="0"/>
              <a:t>Reactivity:</a:t>
            </a:r>
            <a:r>
              <a:rPr spc="-40" dirty="0"/>
              <a:t> </a:t>
            </a:r>
            <a:r>
              <a:rPr dirty="0"/>
              <a:t>Oxidation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77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016" y="372242"/>
            <a:ext cx="6353676" cy="416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247" y="249377"/>
            <a:ext cx="6386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Side</a:t>
            </a:r>
            <a:r>
              <a:rPr spc="-40" dirty="0"/>
              <a:t> </a:t>
            </a:r>
            <a:r>
              <a:rPr dirty="0"/>
              <a:t>Chain</a:t>
            </a:r>
            <a:r>
              <a:rPr spc="-30" dirty="0"/>
              <a:t> </a:t>
            </a:r>
            <a:r>
              <a:rPr spc="-5" dirty="0"/>
              <a:t>Reactivity:</a:t>
            </a:r>
            <a:r>
              <a:rPr spc="-40" dirty="0"/>
              <a:t> </a:t>
            </a:r>
            <a:r>
              <a:rPr dirty="0"/>
              <a:t>Reduction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4150" y="3303201"/>
            <a:ext cx="8099425" cy="3173730"/>
            <a:chOff x="184150" y="3303201"/>
            <a:chExt cx="8099425" cy="3173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95" y="3303201"/>
              <a:ext cx="7831633" cy="28318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150" y="4254525"/>
              <a:ext cx="5033010" cy="2222500"/>
            </a:xfrm>
            <a:custGeom>
              <a:avLst/>
              <a:gdLst/>
              <a:ahLst/>
              <a:cxnLst/>
              <a:rect l="l" t="t" r="r" b="b"/>
              <a:pathLst>
                <a:path w="5033010" h="2222500">
                  <a:moveTo>
                    <a:pt x="5032883" y="0"/>
                  </a:moveTo>
                  <a:lnTo>
                    <a:pt x="0" y="0"/>
                  </a:lnTo>
                  <a:lnTo>
                    <a:pt x="0" y="2222373"/>
                  </a:lnTo>
                  <a:lnTo>
                    <a:pt x="5032883" y="2222373"/>
                  </a:lnTo>
                  <a:lnTo>
                    <a:pt x="5032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5066" y="1756362"/>
            <a:ext cx="3328437" cy="9397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dirty="0"/>
              <a:t>78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47" y="3811250"/>
            <a:ext cx="50181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1168653"/>
            <a:ext cx="8050530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Four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structural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criteria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satisfied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compound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 be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aromatic.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[1]	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molecule</a:t>
            </a:r>
            <a:r>
              <a:rPr sz="2400" spc="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must</a:t>
            </a:r>
            <a:r>
              <a:rPr sz="24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be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cyclic.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975" y="513200"/>
            <a:ext cx="4623681" cy="365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6795" y="404825"/>
            <a:ext cx="462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The</a:t>
            </a:r>
            <a:r>
              <a:rPr sz="2800" spc="10" dirty="0"/>
              <a:t> </a:t>
            </a:r>
            <a:r>
              <a:rPr sz="2800" spc="-5" dirty="0"/>
              <a:t>Criteria</a:t>
            </a:r>
            <a:r>
              <a:rPr sz="2800" spc="10" dirty="0"/>
              <a:t> </a:t>
            </a:r>
            <a:r>
              <a:rPr sz="2800" spc="-5" dirty="0"/>
              <a:t>for</a:t>
            </a:r>
            <a:r>
              <a:rPr sz="2800" dirty="0"/>
              <a:t> </a:t>
            </a:r>
            <a:r>
              <a:rPr sz="2800" spc="-5" dirty="0"/>
              <a:t>Aromaticity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809875"/>
            <a:ext cx="5867400" cy="26003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4064965"/>
            <a:ext cx="4279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500" algn="l"/>
              </a:tabLst>
            </a:pP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[3]	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molecule</a:t>
            </a:r>
            <a:r>
              <a:rPr sz="2400" spc="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must</a:t>
            </a:r>
            <a:r>
              <a:rPr sz="24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be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planar.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84" y="4541515"/>
            <a:ext cx="8421900" cy="16480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975" y="513200"/>
            <a:ext cx="4623681" cy="3650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6795" y="404825"/>
            <a:ext cx="462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The</a:t>
            </a:r>
            <a:r>
              <a:rPr sz="2800" spc="10" dirty="0"/>
              <a:t> </a:t>
            </a:r>
            <a:r>
              <a:rPr sz="2800" spc="-5" dirty="0"/>
              <a:t>Criteria</a:t>
            </a:r>
            <a:r>
              <a:rPr sz="2800" spc="10" dirty="0"/>
              <a:t> </a:t>
            </a:r>
            <a:r>
              <a:rPr sz="2800" spc="-5" dirty="0"/>
              <a:t>for</a:t>
            </a:r>
            <a:r>
              <a:rPr sz="2800" dirty="0"/>
              <a:t> </a:t>
            </a:r>
            <a:r>
              <a:rPr sz="2800" spc="-5" dirty="0"/>
              <a:t>Aromaticity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48920" y="1016253"/>
            <a:ext cx="8531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93725" algn="l"/>
              </a:tabLst>
            </a:pP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[2]	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molecule</a:t>
            </a:r>
            <a:r>
              <a:rPr sz="240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must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 be</a:t>
            </a:r>
            <a:r>
              <a:rPr sz="2400" spc="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completely</a:t>
            </a:r>
            <a:r>
              <a:rPr sz="2400" spc="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conjugated</a:t>
            </a:r>
            <a:r>
              <a:rPr sz="2400" spc="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(all</a:t>
            </a:r>
            <a:r>
              <a:rPr sz="2400" spc="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atoms</a:t>
            </a:r>
            <a:r>
              <a:rPr sz="24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sp</a:t>
            </a:r>
            <a:r>
              <a:rPr sz="2400" spc="-7" baseline="24305" dirty="0">
                <a:solidFill>
                  <a:srgbClr val="C00000"/>
                </a:solidFill>
                <a:latin typeface="Arial MT"/>
                <a:cs typeface="Arial MT"/>
              </a:rPr>
              <a:t>2</a:t>
            </a:r>
            <a:r>
              <a:rPr sz="2400" spc="-5" dirty="0">
                <a:solidFill>
                  <a:srgbClr val="C00000"/>
                </a:solidFill>
                <a:latin typeface="Arial MT"/>
                <a:cs typeface="Arial MT"/>
              </a:rPr>
              <a:t>).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732026"/>
            <a:ext cx="7696200" cy="20017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1512</Words>
  <Application>Microsoft Office PowerPoint</Application>
  <PresentationFormat>On-screen Show (4:3)</PresentationFormat>
  <Paragraphs>375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Benzene and Its                                     Reactivity</vt:lpstr>
      <vt:lpstr>Background</vt:lpstr>
      <vt:lpstr>Background</vt:lpstr>
      <vt:lpstr>The Structure of Benzene: Resonance</vt:lpstr>
      <vt:lpstr>The Structure of Benzene: MO</vt:lpstr>
      <vt:lpstr>Aromaticity – Resonance Energy</vt:lpstr>
      <vt:lpstr>Stability of Benzene - Aromaticity</vt:lpstr>
      <vt:lpstr>The Criteria for Aromaticity</vt:lpstr>
      <vt:lpstr>The Criteria for Aromaticity</vt:lpstr>
      <vt:lpstr>Slide 10</vt:lpstr>
      <vt:lpstr>The Criteria for Aromaticity—Hückel’s Rule</vt:lpstr>
      <vt:lpstr>Examples of Aromatic Rings</vt:lpstr>
      <vt:lpstr>Polycyclic Aromatic Hydrocarbons</vt:lpstr>
      <vt:lpstr>Other Aromatic Compounds</vt:lpstr>
      <vt:lpstr>Other Aromatic Compounds</vt:lpstr>
      <vt:lpstr>Aromatic Heterocycles</vt:lpstr>
      <vt:lpstr>Aromatic Heterocycles</vt:lpstr>
      <vt:lpstr>Nomenclature: 1 Substituent</vt:lpstr>
      <vt:lpstr>Nomenclature: 2 Substituents</vt:lpstr>
      <vt:lpstr>Nomenclature: 3 or More Substituents</vt:lpstr>
      <vt:lpstr>Nomenclature</vt:lpstr>
      <vt:lpstr>Interesting Aromatic Compounds</vt:lpstr>
      <vt:lpstr>Interesting Aromatic Compounds</vt:lpstr>
      <vt:lpstr>Interesting Aromatic Compounds</vt:lpstr>
      <vt:lpstr>Electrophilic Aromatic  Substitution</vt:lpstr>
      <vt:lpstr>Introduction</vt:lpstr>
      <vt:lpstr>Introduction</vt:lpstr>
      <vt:lpstr>Mechanism</vt:lpstr>
      <vt:lpstr>Halogenation</vt:lpstr>
      <vt:lpstr>Nitration</vt:lpstr>
      <vt:lpstr>Slide 31</vt:lpstr>
      <vt:lpstr>Sulfonation</vt:lpstr>
      <vt:lpstr>Friedel-Crafts Alkylation</vt:lpstr>
      <vt:lpstr>Slide 34</vt:lpstr>
      <vt:lpstr>Limitations</vt:lpstr>
      <vt:lpstr>Limitations</vt:lpstr>
      <vt:lpstr>Friedel-Crafts Acylation</vt:lpstr>
      <vt:lpstr>intramolecular Friedel-Crafts reactions.</vt:lpstr>
      <vt:lpstr>Nitration of Substituted Benzenes</vt:lpstr>
      <vt:lpstr>Substituted Benzenes</vt:lpstr>
      <vt:lpstr>Substituted Benzenes</vt:lpstr>
      <vt:lpstr>Substituted Benzenes: Activation</vt:lpstr>
      <vt:lpstr>Substituted Benzenes: Activation</vt:lpstr>
      <vt:lpstr>Substituted Benzenes: Orientation</vt:lpstr>
      <vt:lpstr>Substituted Benzenes: Orientation</vt:lpstr>
      <vt:lpstr>Substituted Benzenes: Orientation</vt:lpstr>
      <vt:lpstr>Substituted Benzenes: Orientation</vt:lpstr>
      <vt:lpstr>Substituted Benzenes: Orientation</vt:lpstr>
      <vt:lpstr>Substituent Effects. Summary</vt:lpstr>
      <vt:lpstr>Disubstituted Benzenes</vt:lpstr>
      <vt:lpstr>Further Examples</vt:lpstr>
      <vt:lpstr>Synthesis of Polysubstituted Benzenes</vt:lpstr>
      <vt:lpstr>Synthesis of Polysubstituted Benzenes</vt:lpstr>
      <vt:lpstr>Reaction of Amines with Nitrous Acid</vt:lpstr>
      <vt:lpstr>Reaction of Amines with Nitrous Acid</vt:lpstr>
      <vt:lpstr>Substitution Reactions of Aryl Diazonium  Salts</vt:lpstr>
      <vt:lpstr>Substitution Reactions of Aryl Diazonium</vt:lpstr>
      <vt:lpstr>Substitution Reactions of Aryl Diazonium</vt:lpstr>
      <vt:lpstr>Substitution Reactions of Aryl Diazonium</vt:lpstr>
      <vt:lpstr>Substitution Reactions of Aryl Diazonium  Salts</vt:lpstr>
      <vt:lpstr>Substitution Reactions of Aryl Diazonium  Salts</vt:lpstr>
      <vt:lpstr>Coupling Reactions of Aryl Diazonium Salts</vt:lpstr>
      <vt:lpstr>Azo Dyes</vt:lpstr>
      <vt:lpstr>SEAr in Polyciclic Aromatic Compounds</vt:lpstr>
      <vt:lpstr>Nucleophilic Aromatic Substitutions, SNAr</vt:lpstr>
      <vt:lpstr>Examples of SNAr</vt:lpstr>
      <vt:lpstr>Slide 67</vt:lpstr>
      <vt:lpstr>Benzyne</vt:lpstr>
      <vt:lpstr>Slide 69</vt:lpstr>
      <vt:lpstr>Side Chain Reactivity</vt:lpstr>
      <vt:lpstr>Side Chain Reactivity: Oxidation</vt:lpstr>
      <vt:lpstr>Side Chain Reactivity: Reduction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tecilla</dc:creator>
  <cp:lastModifiedBy>admin</cp:lastModifiedBy>
  <cp:revision>1</cp:revision>
  <dcterms:created xsi:type="dcterms:W3CDTF">2024-06-22T05:19:12Z</dcterms:created>
  <dcterms:modified xsi:type="dcterms:W3CDTF">2024-06-22T05:24:35Z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2024-06-22T00:00:00Z</vt:filetime>
  </property>
</Properties>
</file>