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5854700" cy="3295650"/>
  <p:notesSz cx="5854700" cy="32956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2" y="8"/>
            <a:ext cx="5845240" cy="32879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9465" y="247853"/>
            <a:ext cx="4135768" cy="1764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72675" y="2592401"/>
            <a:ext cx="5109348" cy="5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92735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015170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12" y="8"/>
            <a:ext cx="5845810" cy="3288029"/>
          </a:xfrm>
          <a:custGeom>
            <a:avLst/>
            <a:gdLst/>
            <a:ahLst/>
            <a:cxnLst/>
            <a:rect l="l" t="t" r="r" b="b"/>
            <a:pathLst>
              <a:path w="5845810" h="3288029">
                <a:moveTo>
                  <a:pt x="0" y="3287938"/>
                </a:moveTo>
                <a:lnTo>
                  <a:pt x="5845240" y="3287938"/>
                </a:lnTo>
                <a:lnTo>
                  <a:pt x="5845240" y="0"/>
                </a:lnTo>
                <a:lnTo>
                  <a:pt x="0" y="0"/>
                </a:lnTo>
                <a:lnTo>
                  <a:pt x="0" y="3287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2525" y="610989"/>
            <a:ext cx="1510664" cy="427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735" y="757999"/>
            <a:ext cx="5269230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 marR="5080" indent="-635">
              <a:lnSpc>
                <a:spcPct val="100000"/>
              </a:lnSpc>
              <a:spcBef>
                <a:spcPts val="110"/>
              </a:spcBef>
            </a:pPr>
            <a:r>
              <a:rPr dirty="0" spc="15"/>
              <a:t>Advancing </a:t>
            </a:r>
            <a:r>
              <a:rPr dirty="0" spc="20"/>
              <a:t> </a:t>
            </a:r>
            <a:r>
              <a:rPr dirty="0" spc="5"/>
              <a:t>Sustainability: </a:t>
            </a:r>
            <a:r>
              <a:rPr dirty="0" spc="-10"/>
              <a:t>Unveiling </a:t>
            </a:r>
            <a:r>
              <a:rPr dirty="0" spc="-615"/>
              <a:t> </a:t>
            </a:r>
            <a:r>
              <a:rPr dirty="0" spc="-25"/>
              <a:t>the</a:t>
            </a:r>
            <a:r>
              <a:rPr dirty="0" spc="25"/>
              <a:t> </a:t>
            </a:r>
            <a:r>
              <a:rPr dirty="0" spc="-30"/>
              <a:t>Power </a:t>
            </a:r>
            <a:r>
              <a:rPr dirty="0" spc="30"/>
              <a:t>of </a:t>
            </a:r>
            <a:r>
              <a:rPr dirty="0" spc="20"/>
              <a:t>Green </a:t>
            </a:r>
            <a:r>
              <a:rPr dirty="0" spc="25"/>
              <a:t> </a:t>
            </a:r>
            <a:r>
              <a:rPr dirty="0" spc="35"/>
              <a:t>Chemistry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58229" y="2592401"/>
            <a:ext cx="2423795" cy="530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23189">
              <a:lnSpc>
                <a:spcPct val="100000"/>
              </a:lnSpc>
              <a:spcBef>
                <a:spcPts val="105"/>
              </a:spcBef>
            </a:pPr>
            <a:r>
              <a:rPr dirty="0" sz="1650" spc="-65" b="1">
                <a:latin typeface="Times New Roman"/>
                <a:cs typeface="Times New Roman"/>
              </a:rPr>
              <a:t>A</a:t>
            </a:r>
            <a:r>
              <a:rPr dirty="0" sz="1650" spc="-35" b="1">
                <a:latin typeface="Times New Roman"/>
                <a:cs typeface="Times New Roman"/>
              </a:rPr>
              <a:t> </a:t>
            </a:r>
            <a:r>
              <a:rPr dirty="0" sz="1650" spc="65" b="1">
                <a:latin typeface="Times New Roman"/>
                <a:cs typeface="Times New Roman"/>
              </a:rPr>
              <a:t>P</a:t>
            </a:r>
            <a:r>
              <a:rPr dirty="0" sz="1650" spc="-30" b="1">
                <a:latin typeface="Times New Roman"/>
                <a:cs typeface="Times New Roman"/>
              </a:rPr>
              <a:t>R</a:t>
            </a:r>
            <a:r>
              <a:rPr dirty="0" sz="1650" spc="-45" b="1">
                <a:latin typeface="Times New Roman"/>
                <a:cs typeface="Times New Roman"/>
              </a:rPr>
              <a:t>E</a:t>
            </a:r>
            <a:r>
              <a:rPr dirty="0" sz="1650" spc="65" b="1">
                <a:latin typeface="Times New Roman"/>
                <a:cs typeface="Times New Roman"/>
              </a:rPr>
              <a:t>S</a:t>
            </a:r>
            <a:r>
              <a:rPr dirty="0" sz="1650" spc="-45" b="1">
                <a:latin typeface="Times New Roman"/>
                <a:cs typeface="Times New Roman"/>
              </a:rPr>
              <a:t>E</a:t>
            </a:r>
            <a:r>
              <a:rPr dirty="0" sz="1650" spc="5" b="1">
                <a:latin typeface="Times New Roman"/>
                <a:cs typeface="Times New Roman"/>
              </a:rPr>
              <a:t>N</a:t>
            </a:r>
            <a:r>
              <a:rPr dirty="0" sz="1650" spc="-75" b="1">
                <a:latin typeface="Times New Roman"/>
                <a:cs typeface="Times New Roman"/>
              </a:rPr>
              <a:t>T</a:t>
            </a:r>
            <a:r>
              <a:rPr dirty="0" sz="1650" spc="-190" b="1">
                <a:latin typeface="Times New Roman"/>
                <a:cs typeface="Times New Roman"/>
              </a:rPr>
              <a:t>A</a:t>
            </a:r>
            <a:r>
              <a:rPr dirty="0" sz="1650" spc="25" b="1">
                <a:latin typeface="Times New Roman"/>
                <a:cs typeface="Times New Roman"/>
              </a:rPr>
              <a:t>T</a:t>
            </a:r>
            <a:r>
              <a:rPr dirty="0" sz="1650" spc="-15" b="1">
                <a:latin typeface="Times New Roman"/>
                <a:cs typeface="Times New Roman"/>
              </a:rPr>
              <a:t>I</a:t>
            </a:r>
            <a:r>
              <a:rPr dirty="0" sz="1650" spc="40" b="1">
                <a:latin typeface="Times New Roman"/>
                <a:cs typeface="Times New Roman"/>
              </a:rPr>
              <a:t>O</a:t>
            </a:r>
            <a:r>
              <a:rPr dirty="0" sz="1650" spc="10" b="1">
                <a:latin typeface="Times New Roman"/>
                <a:cs typeface="Times New Roman"/>
              </a:rPr>
              <a:t>N</a:t>
            </a:r>
            <a:r>
              <a:rPr dirty="0" sz="1650" spc="-35" b="1">
                <a:latin typeface="Times New Roman"/>
                <a:cs typeface="Times New Roman"/>
              </a:rPr>
              <a:t> </a:t>
            </a:r>
            <a:r>
              <a:rPr dirty="0" sz="1650" spc="-5" b="1">
                <a:latin typeface="Times New Roman"/>
                <a:cs typeface="Times New Roman"/>
              </a:rPr>
              <a:t>B</a:t>
            </a:r>
            <a:r>
              <a:rPr dirty="0" sz="1650" spc="-85" b="1">
                <a:latin typeface="Times New Roman"/>
                <a:cs typeface="Times New Roman"/>
              </a:rPr>
              <a:t>Y  </a:t>
            </a:r>
            <a:r>
              <a:rPr dirty="0" sz="1650" spc="-20" b="1">
                <a:latin typeface="Times New Roman"/>
                <a:cs typeface="Times New Roman"/>
              </a:rPr>
              <a:t>C</a:t>
            </a:r>
            <a:r>
              <a:rPr dirty="0" sz="1650" spc="60" b="1">
                <a:latin typeface="Times New Roman"/>
                <a:cs typeface="Times New Roman"/>
              </a:rPr>
              <a:t>H</a:t>
            </a:r>
            <a:r>
              <a:rPr dirty="0" sz="1650" spc="-5" b="1">
                <a:latin typeface="Times New Roman"/>
                <a:cs typeface="Times New Roman"/>
              </a:rPr>
              <a:t>I</a:t>
            </a:r>
            <a:r>
              <a:rPr dirty="0" sz="1650" spc="5" b="1">
                <a:latin typeface="Times New Roman"/>
                <a:cs typeface="Times New Roman"/>
              </a:rPr>
              <a:t>N</a:t>
            </a:r>
            <a:r>
              <a:rPr dirty="0" sz="1650" spc="-75" b="1">
                <a:latin typeface="Times New Roman"/>
                <a:cs typeface="Times New Roman"/>
              </a:rPr>
              <a:t>T</a:t>
            </a:r>
            <a:r>
              <a:rPr dirty="0" sz="1650" spc="-65" b="1">
                <a:latin typeface="Times New Roman"/>
                <a:cs typeface="Times New Roman"/>
              </a:rPr>
              <a:t>A</a:t>
            </a:r>
            <a:r>
              <a:rPr dirty="0" sz="1650" spc="-35" b="1">
                <a:latin typeface="Times New Roman"/>
                <a:cs typeface="Times New Roman"/>
              </a:rPr>
              <a:t> </a:t>
            </a:r>
            <a:r>
              <a:rPr dirty="0" sz="1650" spc="60" b="1">
                <a:latin typeface="Times New Roman"/>
                <a:cs typeface="Times New Roman"/>
              </a:rPr>
              <a:t>H</a:t>
            </a:r>
            <a:r>
              <a:rPr dirty="0" sz="1650" spc="-45" b="1">
                <a:latin typeface="Times New Roman"/>
                <a:cs typeface="Times New Roman"/>
              </a:rPr>
              <a:t>E</a:t>
            </a:r>
            <a:r>
              <a:rPr dirty="0" sz="1650" spc="5" b="1">
                <a:latin typeface="Times New Roman"/>
                <a:cs typeface="Times New Roman"/>
              </a:rPr>
              <a:t>M</a:t>
            </a:r>
            <a:r>
              <a:rPr dirty="0" sz="1650" spc="-70" b="1">
                <a:latin typeface="Times New Roman"/>
                <a:cs typeface="Times New Roman"/>
              </a:rPr>
              <a:t>A</a:t>
            </a:r>
            <a:r>
              <a:rPr dirty="0" sz="1650" spc="65" b="1">
                <a:latin typeface="Times New Roman"/>
                <a:cs typeface="Times New Roman"/>
              </a:rPr>
              <a:t>S</a:t>
            </a:r>
            <a:r>
              <a:rPr dirty="0" sz="1650" spc="-55" b="1">
                <a:latin typeface="Times New Roman"/>
                <a:cs typeface="Times New Roman"/>
              </a:rPr>
              <a:t>U</a:t>
            </a:r>
            <a:r>
              <a:rPr dirty="0" sz="1650" spc="5" b="1">
                <a:latin typeface="Times New Roman"/>
                <a:cs typeface="Times New Roman"/>
              </a:rPr>
              <a:t>N</a:t>
            </a:r>
            <a:r>
              <a:rPr dirty="0" sz="1650" spc="65" b="1">
                <a:latin typeface="Times New Roman"/>
                <a:cs typeface="Times New Roman"/>
              </a:rPr>
              <a:t>D</a:t>
            </a:r>
            <a:r>
              <a:rPr dirty="0" sz="1650" spc="-100" b="1">
                <a:latin typeface="Times New Roman"/>
                <a:cs typeface="Times New Roman"/>
              </a:rPr>
              <a:t>A</a:t>
            </a:r>
            <a:r>
              <a:rPr dirty="0" sz="1650" spc="-25" b="1">
                <a:latin typeface="Times New Roman"/>
                <a:cs typeface="Times New Roman"/>
              </a:rPr>
              <a:t>R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964" y="806370"/>
            <a:ext cx="2294890" cy="97916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750" spc="125">
                <a:solidFill>
                  <a:srgbClr val="FFFFFF"/>
                </a:solidFill>
              </a:rPr>
              <a:t>T</a:t>
            </a:r>
            <a:r>
              <a:rPr dirty="0" sz="4750" spc="-25">
                <a:solidFill>
                  <a:srgbClr val="FFFFFF"/>
                </a:solidFill>
              </a:rPr>
              <a:t>hanks!</a:t>
            </a:r>
            <a:endParaRPr sz="4750"/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850" spc="30" b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50" spc="70" b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850" spc="-5" b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50" spc="-15" b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50" spc="-55" b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50" spc="50" b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50" spc="-7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50" spc="70" b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850" spc="45" b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50" spc="114" b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850" spc="45" b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50" spc="-45" b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850" spc="75" b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850" spc="70" b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50" spc="60" b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50" spc="45" b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50" spc="45" b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4126" y="8"/>
            <a:ext cx="2922905" cy="3288029"/>
            <a:chOff x="2924126" y="8"/>
            <a:chExt cx="2922905" cy="3288029"/>
          </a:xfrm>
        </p:grpSpPr>
        <p:sp>
          <p:nvSpPr>
            <p:cNvPr id="3" name="object 3"/>
            <p:cNvSpPr/>
            <p:nvPr/>
          </p:nvSpPr>
          <p:spPr>
            <a:xfrm>
              <a:off x="2924126" y="8"/>
              <a:ext cx="2922905" cy="3288029"/>
            </a:xfrm>
            <a:custGeom>
              <a:avLst/>
              <a:gdLst/>
              <a:ahLst/>
              <a:cxnLst/>
              <a:rect l="l" t="t" r="r" b="b"/>
              <a:pathLst>
                <a:path w="2922904" h="3288029">
                  <a:moveTo>
                    <a:pt x="2922614" y="0"/>
                  </a:moveTo>
                  <a:lnTo>
                    <a:pt x="0" y="0"/>
                  </a:lnTo>
                  <a:lnTo>
                    <a:pt x="0" y="3287938"/>
                  </a:lnTo>
                  <a:lnTo>
                    <a:pt x="2922614" y="3287938"/>
                  </a:lnTo>
                  <a:lnTo>
                    <a:pt x="29226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2589" y="365330"/>
              <a:ext cx="2076270" cy="254510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2532" y="614038"/>
            <a:ext cx="1518285" cy="32893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950" spc="40"/>
              <a:t>I</a:t>
            </a:r>
            <a:r>
              <a:rPr dirty="0" sz="1950" spc="65"/>
              <a:t>n</a:t>
            </a:r>
            <a:r>
              <a:rPr dirty="0" sz="1950" spc="-15"/>
              <a:t>t</a:t>
            </a:r>
            <a:r>
              <a:rPr dirty="0" sz="1950" spc="-5"/>
              <a:t>r</a:t>
            </a:r>
            <a:r>
              <a:rPr dirty="0" sz="1950" spc="25"/>
              <a:t>oduct</a:t>
            </a:r>
            <a:r>
              <a:rPr dirty="0" sz="1950" spc="20"/>
              <a:t>ion</a:t>
            </a:r>
            <a:endParaRPr sz="195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2149" y="1057717"/>
            <a:ext cx="295512" cy="7570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916" y="1194148"/>
            <a:ext cx="520884" cy="987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0977" y="1000175"/>
            <a:ext cx="1931035" cy="869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dirty="0" sz="800" spc="35">
                <a:latin typeface="Verdana"/>
                <a:cs typeface="Verdana"/>
              </a:rPr>
              <a:t>U</a:t>
            </a:r>
            <a:r>
              <a:rPr dirty="0" sz="800" spc="20">
                <a:latin typeface="Verdana"/>
                <a:cs typeface="Verdana"/>
              </a:rPr>
              <a:t>n</a:t>
            </a:r>
            <a:r>
              <a:rPr dirty="0" sz="800" spc="-60">
                <a:latin typeface="Verdana"/>
                <a:cs typeface="Verdana"/>
              </a:rPr>
              <a:t>v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>
                <a:latin typeface="Verdana"/>
                <a:cs typeface="Verdana"/>
              </a:rPr>
              <a:t>ilin</a:t>
            </a:r>
            <a:r>
              <a:rPr dirty="0" sz="800" spc="40">
                <a:latin typeface="Verdana"/>
                <a:cs typeface="Verdana"/>
              </a:rPr>
              <a:t>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0">
                <a:latin typeface="Verdana"/>
                <a:cs typeface="Verdana"/>
              </a:rPr>
              <a:t>po</a:t>
            </a:r>
            <a:r>
              <a:rPr dirty="0" sz="800" spc="-10">
                <a:latin typeface="Verdana"/>
                <a:cs typeface="Verdana"/>
              </a:rPr>
              <a:t>t</a:t>
            </a:r>
            <a:r>
              <a:rPr dirty="0" sz="800">
                <a:latin typeface="Verdana"/>
                <a:cs typeface="Verdana"/>
              </a:rPr>
              <a:t>ential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-15">
                <a:latin typeface="Verdana"/>
                <a:cs typeface="Verdana"/>
              </a:rPr>
              <a:t>f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25">
                <a:latin typeface="Verdana"/>
                <a:cs typeface="Verdana"/>
              </a:rPr>
              <a:t>G</a:t>
            </a:r>
            <a:r>
              <a:rPr dirty="0" sz="800" spc="-3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10">
                <a:latin typeface="Verdana"/>
                <a:cs typeface="Verdana"/>
              </a:rPr>
              <a:t>en  </a:t>
            </a:r>
            <a:r>
              <a:rPr dirty="0" sz="800">
                <a:latin typeface="Verdana"/>
                <a:cs typeface="Verdana"/>
              </a:rPr>
              <a:t>Chemistry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in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advancing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20">
                <a:latin typeface="Verdana"/>
                <a:cs typeface="Verdana"/>
              </a:rPr>
              <a:t>sustainability. </a:t>
            </a:r>
            <a:r>
              <a:rPr dirty="0" sz="800" spc="-26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E</a:t>
            </a:r>
            <a:r>
              <a:rPr dirty="0" sz="800" spc="-10">
                <a:latin typeface="Verdana"/>
                <a:cs typeface="Verdana"/>
              </a:rPr>
              <a:t>xplo</a:t>
            </a:r>
            <a:r>
              <a:rPr dirty="0" sz="800" spc="-20">
                <a:latin typeface="Verdana"/>
                <a:cs typeface="Verdana"/>
              </a:rPr>
              <a:t>r</a:t>
            </a:r>
            <a:r>
              <a:rPr dirty="0" sz="800" spc="10">
                <a:latin typeface="Verdana"/>
                <a:cs typeface="Verdana"/>
              </a:rPr>
              <a:t>in</a:t>
            </a:r>
            <a:r>
              <a:rPr dirty="0" sz="800" spc="40">
                <a:latin typeface="Verdana"/>
                <a:cs typeface="Verdana"/>
              </a:rPr>
              <a:t>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inn</a:t>
            </a:r>
            <a:r>
              <a:rPr dirty="0" sz="800" spc="-5">
                <a:latin typeface="Verdana"/>
                <a:cs typeface="Verdana"/>
              </a:rPr>
              <a:t>o</a:t>
            </a:r>
            <a:r>
              <a:rPr dirty="0" sz="800" spc="-60">
                <a:latin typeface="Verdana"/>
                <a:cs typeface="Verdana"/>
              </a:rPr>
              <a:t>v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-5">
                <a:latin typeface="Verdana"/>
                <a:cs typeface="Verdana"/>
              </a:rPr>
              <a:t>t</a:t>
            </a:r>
            <a:r>
              <a:rPr dirty="0" sz="800" spc="-10">
                <a:latin typeface="Verdana"/>
                <a:cs typeface="Verdana"/>
              </a:rPr>
              <a:t>i</a:t>
            </a:r>
            <a:r>
              <a:rPr dirty="0" sz="800" spc="-60">
                <a:latin typeface="Verdana"/>
                <a:cs typeface="Verdana"/>
              </a:rPr>
              <a:t>v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app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25">
                <a:latin typeface="Verdana"/>
                <a:cs typeface="Verdana"/>
              </a:rPr>
              <a:t>h</a:t>
            </a:r>
            <a:r>
              <a:rPr dirty="0" sz="800" spc="-15">
                <a:latin typeface="Verdana"/>
                <a:cs typeface="Verdana"/>
              </a:rPr>
              <a:t>es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0">
                <a:latin typeface="Verdana"/>
                <a:cs typeface="Verdana"/>
              </a:rPr>
              <a:t>t</a:t>
            </a:r>
            <a:r>
              <a:rPr dirty="0" sz="800" spc="5">
                <a:latin typeface="Verdana"/>
                <a:cs typeface="Verdana"/>
              </a:rPr>
              <a:t>o  </a:t>
            </a:r>
            <a:r>
              <a:rPr dirty="0" sz="800" spc="40">
                <a:latin typeface="Verdana"/>
                <a:cs typeface="Verdana"/>
              </a:rPr>
              <a:t>m</a:t>
            </a:r>
            <a:r>
              <a:rPr dirty="0" sz="800" spc="5">
                <a:latin typeface="Verdana"/>
                <a:cs typeface="Verdana"/>
              </a:rPr>
              <a:t>i</a:t>
            </a:r>
            <a:r>
              <a:rPr dirty="0" sz="800" spc="20">
                <a:latin typeface="Verdana"/>
                <a:cs typeface="Verdana"/>
              </a:rPr>
              <a:t>nim</a:t>
            </a:r>
            <a:r>
              <a:rPr dirty="0" sz="800">
                <a:latin typeface="Verdana"/>
                <a:cs typeface="Verdana"/>
              </a:rPr>
              <a:t>i</a:t>
            </a:r>
            <a:r>
              <a:rPr dirty="0" sz="800" spc="-30">
                <a:latin typeface="Verdana"/>
                <a:cs typeface="Verdana"/>
              </a:rPr>
              <a:t>z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15">
                <a:latin typeface="Verdana"/>
                <a:cs typeface="Verdana"/>
              </a:rPr>
              <a:t>n</a:t>
            </a:r>
            <a:r>
              <a:rPr dirty="0" sz="800" spc="-45">
                <a:latin typeface="Verdana"/>
                <a:cs typeface="Verdana"/>
              </a:rPr>
              <a:t>v</a:t>
            </a:r>
            <a:r>
              <a:rPr dirty="0" sz="800" spc="-15">
                <a:latin typeface="Verdana"/>
                <a:cs typeface="Verdana"/>
              </a:rPr>
              <a:t>i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30">
                <a:latin typeface="Verdana"/>
                <a:cs typeface="Verdana"/>
              </a:rPr>
              <a:t>onm</a:t>
            </a:r>
            <a:r>
              <a:rPr dirty="0" sz="800">
                <a:latin typeface="Verdana"/>
                <a:cs typeface="Verdana"/>
              </a:rPr>
              <a:t>ental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30">
                <a:latin typeface="Verdana"/>
                <a:cs typeface="Verdana"/>
              </a:rPr>
              <a:t>im</a:t>
            </a:r>
            <a:r>
              <a:rPr dirty="0" sz="800" spc="25">
                <a:latin typeface="Verdana"/>
                <a:cs typeface="Verdana"/>
              </a:rPr>
              <a:t>p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25">
                <a:latin typeface="Verdana"/>
                <a:cs typeface="Verdana"/>
              </a:rPr>
              <a:t>c</a:t>
            </a:r>
            <a:r>
              <a:rPr dirty="0" sz="800" spc="5">
                <a:latin typeface="Verdana"/>
                <a:cs typeface="Verdana"/>
              </a:rPr>
              <a:t>t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25">
                <a:latin typeface="Verdana"/>
                <a:cs typeface="Verdana"/>
              </a:rPr>
              <a:t>d  </a:t>
            </a:r>
            <a:r>
              <a:rPr dirty="0" sz="800" spc="5">
                <a:latin typeface="Verdana"/>
                <a:cs typeface="Verdana"/>
              </a:rPr>
              <a:t>p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60">
                <a:latin typeface="Verdana"/>
                <a:cs typeface="Verdana"/>
              </a:rPr>
              <a:t>m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-15">
                <a:latin typeface="Verdana"/>
                <a:cs typeface="Verdana"/>
              </a:rPr>
              <a:t>t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 i="1">
                <a:latin typeface="Verdana"/>
                <a:cs typeface="Verdana"/>
              </a:rPr>
              <a:t>sustain</a:t>
            </a:r>
            <a:r>
              <a:rPr dirty="0" sz="800" spc="-15" i="1">
                <a:latin typeface="Verdana"/>
                <a:cs typeface="Verdana"/>
              </a:rPr>
              <a:t>a</a:t>
            </a:r>
            <a:r>
              <a:rPr dirty="0" sz="800" spc="20" i="1">
                <a:latin typeface="Verdana"/>
                <a:cs typeface="Verdana"/>
              </a:rPr>
              <a:t>b</a:t>
            </a:r>
            <a:r>
              <a:rPr dirty="0" sz="800" i="1">
                <a:latin typeface="Verdana"/>
                <a:cs typeface="Verdana"/>
              </a:rPr>
              <a:t>l</a:t>
            </a:r>
            <a:r>
              <a:rPr dirty="0" sz="800" i="1">
                <a:latin typeface="Verdana"/>
                <a:cs typeface="Verdana"/>
              </a:rPr>
              <a:t>e</a:t>
            </a:r>
            <a:r>
              <a:rPr dirty="0" sz="800" spc="-75" i="1">
                <a:latin typeface="Verdana"/>
                <a:cs typeface="Verdana"/>
              </a:rPr>
              <a:t> </a:t>
            </a:r>
            <a:r>
              <a:rPr dirty="0" sz="800" spc="5" i="1">
                <a:latin typeface="Verdana"/>
                <a:cs typeface="Verdana"/>
              </a:rPr>
              <a:t>p</a:t>
            </a:r>
            <a:r>
              <a:rPr dirty="0" sz="800" spc="-5" i="1">
                <a:latin typeface="Verdana"/>
                <a:cs typeface="Verdana"/>
              </a:rPr>
              <a:t>r</a:t>
            </a:r>
            <a:r>
              <a:rPr dirty="0" sz="800" spc="-15" i="1">
                <a:latin typeface="Verdana"/>
                <a:cs typeface="Verdana"/>
              </a:rPr>
              <a:t>a</a:t>
            </a:r>
            <a:r>
              <a:rPr dirty="0" sz="800" spc="25" i="1">
                <a:latin typeface="Verdana"/>
                <a:cs typeface="Verdana"/>
              </a:rPr>
              <a:t>c</a:t>
            </a:r>
            <a:r>
              <a:rPr dirty="0" sz="800" spc="5" i="1">
                <a:latin typeface="Verdana"/>
                <a:cs typeface="Verdana"/>
              </a:rPr>
              <a:t>ti</a:t>
            </a:r>
            <a:r>
              <a:rPr dirty="0" sz="800" i="1">
                <a:latin typeface="Verdana"/>
                <a:cs typeface="Verdana"/>
              </a:rPr>
              <a:t>c</a:t>
            </a:r>
            <a:r>
              <a:rPr dirty="0" sz="800" spc="-15" i="1">
                <a:latin typeface="Verdana"/>
                <a:cs typeface="Verdana"/>
              </a:rPr>
              <a:t>es</a:t>
            </a:r>
            <a:r>
              <a:rPr dirty="0" sz="800" spc="-75" i="1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in  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25">
                <a:latin typeface="Verdana"/>
                <a:cs typeface="Verdana"/>
              </a:rPr>
              <a:t>h</a:t>
            </a:r>
            <a:r>
              <a:rPr dirty="0" sz="800" spc="20">
                <a:latin typeface="Verdana"/>
                <a:cs typeface="Verdana"/>
              </a:rPr>
              <a:t>em</a:t>
            </a:r>
            <a:r>
              <a:rPr dirty="0" sz="800">
                <a:latin typeface="Verdana"/>
                <a:cs typeface="Verdana"/>
              </a:rPr>
              <a:t>i</a:t>
            </a:r>
            <a:r>
              <a:rPr dirty="0" sz="800" spc="5">
                <a:latin typeface="Verdana"/>
                <a:cs typeface="Verdana"/>
              </a:rPr>
              <a:t>ca</a:t>
            </a:r>
            <a:r>
              <a:rPr dirty="0" sz="800" spc="-10">
                <a:latin typeface="Verdana"/>
                <a:cs typeface="Verdana"/>
              </a:rPr>
              <a:t>l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p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 spc="20">
                <a:latin typeface="Verdana"/>
                <a:cs typeface="Verdana"/>
              </a:rPr>
              <a:t>o</a:t>
            </a:r>
            <a:r>
              <a:rPr dirty="0" sz="800" spc="5">
                <a:latin typeface="Verdana"/>
                <a:cs typeface="Verdana"/>
              </a:rPr>
              <a:t>c</a:t>
            </a:r>
            <a:r>
              <a:rPr dirty="0" sz="800" spc="-40">
                <a:latin typeface="Verdana"/>
                <a:cs typeface="Verdana"/>
              </a:rPr>
              <a:t>esses.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8685" y="642244"/>
            <a:ext cx="1480185" cy="3492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0"/>
              </a:spcBef>
            </a:pPr>
            <a:r>
              <a:rPr dirty="0" sz="1050">
                <a:solidFill>
                  <a:srgbClr val="FFFFFF"/>
                </a:solidFill>
              </a:rPr>
              <a:t>Fundamentals </a:t>
            </a:r>
            <a:r>
              <a:rPr dirty="0" sz="1050" spc="10">
                <a:solidFill>
                  <a:srgbClr val="FFFFFF"/>
                </a:solidFill>
              </a:rPr>
              <a:t>of Green </a:t>
            </a:r>
            <a:r>
              <a:rPr dirty="0" sz="1050" spc="-220">
                <a:solidFill>
                  <a:srgbClr val="FFFFFF"/>
                </a:solidFill>
              </a:rPr>
              <a:t> </a:t>
            </a:r>
            <a:r>
              <a:rPr dirty="0" sz="1050" spc="15">
                <a:solidFill>
                  <a:srgbClr val="FFFFFF"/>
                </a:solidFill>
                <a:latin typeface="Trebuchet MS"/>
                <a:cs typeface="Trebuchet MS"/>
              </a:rPr>
              <a:t>Chemistry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6500" y="1155762"/>
            <a:ext cx="853226" cy="987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28585" y="999533"/>
            <a:ext cx="1806575" cy="8769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Understanding the </a:t>
            </a:r>
            <a:r>
              <a:rPr dirty="0" sz="800" spc="-145">
                <a:solidFill>
                  <a:srgbClr val="FFFFFF"/>
                </a:solidFill>
                <a:latin typeface="Verdana"/>
                <a:cs typeface="Verdana"/>
              </a:rPr>
              <a:t>12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principles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latin typeface="Verdana"/>
                <a:cs typeface="Verdana"/>
              </a:rPr>
              <a:t>G</a:t>
            </a:r>
            <a:r>
              <a:rPr dirty="0" sz="800" spc="-3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15">
                <a:latin typeface="Verdana"/>
                <a:cs typeface="Verdana"/>
              </a:rPr>
              <a:t>en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Ch</a:t>
            </a:r>
            <a:r>
              <a:rPr dirty="0" sz="800" spc="20">
                <a:latin typeface="Verdana"/>
                <a:cs typeface="Verdana"/>
              </a:rPr>
              <a:t>em</a:t>
            </a:r>
            <a:r>
              <a:rPr dirty="0" sz="800">
                <a:latin typeface="Verdana"/>
                <a:cs typeface="Verdana"/>
              </a:rPr>
              <a:t>i</a:t>
            </a:r>
            <a:r>
              <a:rPr dirty="0" sz="800" spc="-30">
                <a:latin typeface="Verdana"/>
                <a:cs typeface="Verdana"/>
              </a:rPr>
              <a:t>s</a:t>
            </a:r>
            <a:r>
              <a:rPr dirty="0" sz="800">
                <a:latin typeface="Verdana"/>
                <a:cs typeface="Verdana"/>
              </a:rPr>
              <a:t>t</a:t>
            </a:r>
            <a:r>
              <a:rPr dirty="0" sz="800" spc="-15">
                <a:latin typeface="Verdana"/>
                <a:cs typeface="Verdana"/>
              </a:rPr>
              <a:t>r</a:t>
            </a:r>
            <a:r>
              <a:rPr dirty="0" sz="800" spc="-45">
                <a:latin typeface="Verdana"/>
                <a:cs typeface="Verdana"/>
              </a:rPr>
              <a:t>y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sign 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environmentally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friendly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processes. </a:t>
            </a:r>
            <a:r>
              <a:rPr dirty="0" sz="8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Mini</a:t>
            </a:r>
            <a:r>
              <a:rPr dirty="0" sz="800" spc="4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izin</a:t>
            </a:r>
            <a:r>
              <a:rPr dirty="0" sz="800" spc="4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800" spc="-3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-65">
                <a:solidFill>
                  <a:srgbClr val="FFFFFF"/>
                </a:solidFill>
                <a:latin typeface="Verdana"/>
                <a:cs typeface="Verdana"/>
              </a:rPr>
              <a:t>e,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800" spc="-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4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dirty="0" sz="800" spc="-2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er  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sol</a:t>
            </a:r>
            <a:r>
              <a:rPr dirty="0" sz="800" spc="-4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-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800" spc="-12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3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6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tin</a:t>
            </a:r>
            <a:r>
              <a:rPr dirty="0" sz="800" spc="4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40" i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15" i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800" spc="-10" i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25" i="1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800" i="1">
                <a:solidFill>
                  <a:srgbClr val="FFFFFF"/>
                </a:solidFill>
                <a:latin typeface="Verdana"/>
                <a:cs typeface="Verdana"/>
              </a:rPr>
              <a:t>able  </a:t>
            </a:r>
            <a:r>
              <a:rPr dirty="0" sz="800" spc="-15" i="1">
                <a:solidFill>
                  <a:srgbClr val="FFFFFF"/>
                </a:solidFill>
                <a:latin typeface="Verdana"/>
                <a:cs typeface="Verdana"/>
              </a:rPr>
              <a:t>resources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sustainable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 production.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5" y="8"/>
            <a:ext cx="2922611" cy="32879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4126" y="8"/>
            <a:ext cx="2922905" cy="3288029"/>
            <a:chOff x="2924126" y="8"/>
            <a:chExt cx="2922905" cy="3288029"/>
          </a:xfrm>
        </p:grpSpPr>
        <p:sp>
          <p:nvSpPr>
            <p:cNvPr id="3" name="object 3"/>
            <p:cNvSpPr/>
            <p:nvPr/>
          </p:nvSpPr>
          <p:spPr>
            <a:xfrm>
              <a:off x="2924126" y="8"/>
              <a:ext cx="2922905" cy="3288029"/>
            </a:xfrm>
            <a:custGeom>
              <a:avLst/>
              <a:gdLst/>
              <a:ahLst/>
              <a:cxnLst/>
              <a:rect l="l" t="t" r="r" b="b"/>
              <a:pathLst>
                <a:path w="2922904" h="3288029">
                  <a:moveTo>
                    <a:pt x="2922614" y="0"/>
                  </a:moveTo>
                  <a:lnTo>
                    <a:pt x="0" y="0"/>
                  </a:lnTo>
                  <a:lnTo>
                    <a:pt x="0" y="3287938"/>
                  </a:lnTo>
                  <a:lnTo>
                    <a:pt x="2922614" y="3287938"/>
                  </a:lnTo>
                  <a:lnTo>
                    <a:pt x="29226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2589" y="365330"/>
              <a:ext cx="2076270" cy="254510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dirty="0" spc="15"/>
              <a:t>Green</a:t>
            </a:r>
            <a:r>
              <a:rPr dirty="0" spc="-15"/>
              <a:t> </a:t>
            </a:r>
            <a:r>
              <a:rPr dirty="0" spc="5"/>
              <a:t>Solvents</a:t>
            </a:r>
            <a:r>
              <a:rPr dirty="0" spc="-15"/>
              <a:t> </a:t>
            </a:r>
            <a:r>
              <a:rPr dirty="0" spc="5"/>
              <a:t>and </a:t>
            </a:r>
            <a:r>
              <a:rPr dirty="0" spc="-270"/>
              <a:t> </a:t>
            </a:r>
            <a:r>
              <a:rPr dirty="0" spc="10">
                <a:latin typeface="Trebuchet MS"/>
                <a:cs typeface="Trebuchet MS"/>
              </a:rPr>
              <a:t>Catalysts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1140" y="1054108"/>
            <a:ext cx="730651" cy="9870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0988" y="1003749"/>
            <a:ext cx="2037714" cy="72517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65"/>
              </a:spcBef>
            </a:pPr>
            <a:r>
              <a:rPr dirty="0" sz="800" spc="5">
                <a:latin typeface="Verdana"/>
                <a:cs typeface="Verdana"/>
              </a:rPr>
              <a:t>E</a:t>
            </a:r>
            <a:r>
              <a:rPr dirty="0" sz="800" spc="-10">
                <a:latin typeface="Verdana"/>
                <a:cs typeface="Verdana"/>
              </a:rPr>
              <a:t>xplo</a:t>
            </a:r>
            <a:r>
              <a:rPr dirty="0" sz="800" spc="-20">
                <a:latin typeface="Verdana"/>
                <a:cs typeface="Verdana"/>
              </a:rPr>
              <a:t>r</a:t>
            </a:r>
            <a:r>
              <a:rPr dirty="0" sz="800" spc="10">
                <a:latin typeface="Verdana"/>
                <a:cs typeface="Verdana"/>
              </a:rPr>
              <a:t>in</a:t>
            </a:r>
            <a:r>
              <a:rPr dirty="0" sz="800" spc="40">
                <a:latin typeface="Verdana"/>
                <a:cs typeface="Verdana"/>
              </a:rPr>
              <a:t>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-5">
                <a:latin typeface="Verdana"/>
                <a:cs typeface="Verdana"/>
              </a:rPr>
              <a:t>le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of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g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15">
                <a:latin typeface="Verdana"/>
                <a:cs typeface="Verdana"/>
              </a:rPr>
              <a:t>en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20">
                <a:latin typeface="Verdana"/>
                <a:cs typeface="Verdana"/>
              </a:rPr>
              <a:t>sol</a:t>
            </a:r>
            <a:r>
              <a:rPr dirty="0" sz="800" spc="-40">
                <a:latin typeface="Verdana"/>
                <a:cs typeface="Verdana"/>
              </a:rPr>
              <a:t>v</a:t>
            </a:r>
            <a:r>
              <a:rPr dirty="0" sz="800">
                <a:latin typeface="Verdana"/>
                <a:cs typeface="Verdana"/>
              </a:rPr>
              <a:t>ents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an</a:t>
            </a:r>
            <a:r>
              <a:rPr dirty="0" sz="800" spc="25">
                <a:latin typeface="Verdana"/>
                <a:cs typeface="Verdana"/>
              </a:rPr>
              <a:t>d  </a:t>
            </a:r>
            <a:r>
              <a:rPr dirty="0" sz="800" spc="-10" i="1">
                <a:latin typeface="Verdana"/>
                <a:cs typeface="Verdana"/>
              </a:rPr>
              <a:t>catal</a:t>
            </a:r>
            <a:r>
              <a:rPr dirty="0" sz="800" spc="-15" i="1">
                <a:latin typeface="Verdana"/>
                <a:cs typeface="Verdana"/>
              </a:rPr>
              <a:t>y</a:t>
            </a:r>
            <a:r>
              <a:rPr dirty="0" sz="800" spc="-20" i="1">
                <a:latin typeface="Verdana"/>
                <a:cs typeface="Verdana"/>
              </a:rPr>
              <a:t>sts</a:t>
            </a:r>
            <a:r>
              <a:rPr dirty="0" sz="800" spc="-75" i="1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in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15">
                <a:latin typeface="Verdana"/>
                <a:cs typeface="Verdana"/>
              </a:rPr>
              <a:t>educin</a:t>
            </a:r>
            <a:r>
              <a:rPr dirty="0" sz="800" spc="40">
                <a:latin typeface="Verdana"/>
                <a:cs typeface="Verdana"/>
              </a:rPr>
              <a:t>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15">
                <a:latin typeface="Verdana"/>
                <a:cs typeface="Verdana"/>
              </a:rPr>
              <a:t>n</a:t>
            </a:r>
            <a:r>
              <a:rPr dirty="0" sz="800" spc="-45">
                <a:latin typeface="Verdana"/>
                <a:cs typeface="Verdana"/>
              </a:rPr>
              <a:t>v</a:t>
            </a:r>
            <a:r>
              <a:rPr dirty="0" sz="800" spc="-15">
                <a:latin typeface="Verdana"/>
                <a:cs typeface="Verdana"/>
              </a:rPr>
              <a:t>i</a:t>
            </a:r>
            <a:r>
              <a:rPr dirty="0" sz="800" spc="-35">
                <a:latin typeface="Verdana"/>
                <a:cs typeface="Verdana"/>
              </a:rPr>
              <a:t>r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45">
                <a:latin typeface="Verdana"/>
                <a:cs typeface="Verdana"/>
              </a:rPr>
              <a:t>nm</a:t>
            </a:r>
            <a:r>
              <a:rPr dirty="0" sz="800" spc="5">
                <a:latin typeface="Verdana"/>
                <a:cs typeface="Verdana"/>
              </a:rPr>
              <a:t>enta</a:t>
            </a:r>
            <a:r>
              <a:rPr dirty="0" sz="800" spc="-10">
                <a:latin typeface="Verdana"/>
                <a:cs typeface="Verdana"/>
              </a:rPr>
              <a:t>l  </a:t>
            </a:r>
            <a:r>
              <a:rPr dirty="0" sz="800" spc="-5">
                <a:latin typeface="Verdana"/>
                <a:cs typeface="Verdana"/>
              </a:rPr>
              <a:t>impact.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Utilizing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bio-based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solvents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and </a:t>
            </a:r>
            <a:r>
              <a:rPr dirty="0" sz="800" spc="-270">
                <a:latin typeface="Verdana"/>
                <a:cs typeface="Verdana"/>
              </a:rPr>
              <a:t> </a:t>
            </a:r>
            <a:r>
              <a:rPr dirty="0" sz="800" spc="-10">
                <a:latin typeface="Verdana"/>
                <a:cs typeface="Verdana"/>
              </a:rPr>
              <a:t>catal</a:t>
            </a:r>
            <a:r>
              <a:rPr dirty="0" sz="800" spc="-15">
                <a:latin typeface="Verdana"/>
                <a:cs typeface="Verdana"/>
              </a:rPr>
              <a:t>y</a:t>
            </a:r>
            <a:r>
              <a:rPr dirty="0" sz="800" spc="-20">
                <a:latin typeface="Verdana"/>
                <a:cs typeface="Verdana"/>
              </a:rPr>
              <a:t>sts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t</a:t>
            </a:r>
            <a:r>
              <a:rPr dirty="0" sz="800" spc="10">
                <a:latin typeface="Verdana"/>
                <a:cs typeface="Verdana"/>
              </a:rPr>
              <a:t>o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15">
                <a:latin typeface="Verdana"/>
                <a:cs typeface="Verdana"/>
              </a:rPr>
              <a:t>nha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efﬁci</a:t>
            </a:r>
            <a:r>
              <a:rPr dirty="0" sz="800" spc="5">
                <a:latin typeface="Verdana"/>
                <a:cs typeface="Verdana"/>
              </a:rPr>
              <a:t>e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-45">
                <a:latin typeface="Verdana"/>
                <a:cs typeface="Verdana"/>
              </a:rPr>
              <a:t>y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an</a:t>
            </a:r>
            <a:r>
              <a:rPr dirty="0" sz="800" spc="25">
                <a:latin typeface="Verdana"/>
                <a:cs typeface="Verdana"/>
              </a:rPr>
              <a:t>d  </a:t>
            </a:r>
            <a:r>
              <a:rPr dirty="0" sz="800" spc="10">
                <a:latin typeface="Verdana"/>
                <a:cs typeface="Verdana"/>
              </a:rPr>
              <a:t>minimize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0">
                <a:latin typeface="Verdana"/>
                <a:cs typeface="Verdana"/>
              </a:rPr>
              <a:t>waste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in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chemical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20">
                <a:latin typeface="Verdana"/>
                <a:cs typeface="Verdana"/>
              </a:rPr>
              <a:t>reactions.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2" y="8"/>
            <a:ext cx="5845810" cy="3288029"/>
          </a:xfrm>
          <a:custGeom>
            <a:avLst/>
            <a:gdLst/>
            <a:ahLst/>
            <a:cxnLst/>
            <a:rect l="l" t="t" r="r" b="b"/>
            <a:pathLst>
              <a:path w="5845810" h="3288029">
                <a:moveTo>
                  <a:pt x="0" y="3287938"/>
                </a:moveTo>
                <a:lnTo>
                  <a:pt x="5845240" y="3287938"/>
                </a:lnTo>
                <a:lnTo>
                  <a:pt x="5845240" y="0"/>
                </a:lnTo>
                <a:lnTo>
                  <a:pt x="0" y="0"/>
                </a:lnTo>
                <a:lnTo>
                  <a:pt x="0" y="3287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8706" y="642252"/>
            <a:ext cx="1823720" cy="1949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>
                <a:solidFill>
                  <a:srgbClr val="FFFFFF"/>
                </a:solidFill>
              </a:rPr>
              <a:t>Sustainable</a:t>
            </a:r>
            <a:r>
              <a:rPr dirty="0" sz="1100" spc="-10">
                <a:solidFill>
                  <a:srgbClr val="FFFFFF"/>
                </a:solidFill>
              </a:rPr>
              <a:t> </a:t>
            </a:r>
            <a:r>
              <a:rPr dirty="0" sz="1100" spc="5">
                <a:solidFill>
                  <a:srgbClr val="FFFFFF"/>
                </a:solidFill>
              </a:rPr>
              <a:t>Product</a:t>
            </a:r>
            <a:r>
              <a:rPr dirty="0" sz="1100" spc="-15">
                <a:solidFill>
                  <a:srgbClr val="FFFFFF"/>
                </a:solidFill>
              </a:rPr>
              <a:t> </a:t>
            </a:r>
            <a:r>
              <a:rPr dirty="0" sz="1100" spc="20">
                <a:solidFill>
                  <a:srgbClr val="FFFFFF"/>
                </a:solidFill>
              </a:rPr>
              <a:t>Design</a:t>
            </a:r>
            <a:endParaRPr sz="11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8998" y="1033473"/>
            <a:ext cx="1037112" cy="992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28583" y="999533"/>
            <a:ext cx="1788795" cy="8769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800" spc="-3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tin</a:t>
            </a:r>
            <a:r>
              <a:rPr dirty="0" sz="800" spc="4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l</a:t>
            </a:r>
            <a:r>
              <a:rPr dirty="0" sz="800" spc="-10">
                <a:latin typeface="Verdana"/>
                <a:cs typeface="Verdana"/>
              </a:rPr>
              <a:t>i</a:t>
            </a:r>
            <a:r>
              <a:rPr dirty="0" sz="800" spc="-25">
                <a:latin typeface="Verdana"/>
                <a:cs typeface="Verdana"/>
              </a:rPr>
              <a:t>f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-60">
                <a:latin typeface="Verdana"/>
                <a:cs typeface="Verdana"/>
              </a:rPr>
              <a:t>y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-5">
                <a:latin typeface="Verdana"/>
                <a:cs typeface="Verdana"/>
              </a:rPr>
              <a:t>le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-10">
                <a:latin typeface="Verdana"/>
                <a:cs typeface="Verdana"/>
              </a:rPr>
              <a:t>ssessm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10">
                <a:latin typeface="Verdana"/>
                <a:cs typeface="Verdana"/>
              </a:rPr>
              <a:t>nt  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 sz="800" spc="3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0" i="1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800" spc="-10" i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i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5" i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25" i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-7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00" spc="10" i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5" i="1">
                <a:solidFill>
                  <a:srgbClr val="FFFFFF"/>
                </a:solidFill>
                <a:latin typeface="Verdana"/>
                <a:cs typeface="Verdana"/>
              </a:rPr>
              <a:t>sign</a:t>
            </a:r>
            <a:r>
              <a:rPr dirty="0" sz="800" spc="-7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5" i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800" spc="-5" i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10" i="1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800" spc="10" i="1">
                <a:solidFill>
                  <a:srgbClr val="FFFFFF"/>
                </a:solidFill>
                <a:latin typeface="Verdana"/>
                <a:cs typeface="Verdana"/>
              </a:rPr>
              <a:t>cipl</a:t>
            </a:r>
            <a:r>
              <a:rPr dirty="0" sz="800" spc="5" i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30" i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800" spc="-7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o  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6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op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sustaina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ble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uc</a:t>
            </a:r>
            <a:r>
              <a:rPr dirty="0" sz="800" spc="-50">
                <a:solidFill>
                  <a:srgbClr val="FFFFFF"/>
                </a:solidFill>
                <a:latin typeface="Verdana"/>
                <a:cs typeface="Verdana"/>
              </a:rPr>
              <a:t>ts.</a:t>
            </a:r>
            <a:endParaRPr sz="800">
              <a:latin typeface="Verdana"/>
              <a:cs typeface="Verdana"/>
            </a:endParaRPr>
          </a:p>
          <a:p>
            <a:pPr marL="12700" marR="31115">
              <a:lnSpc>
                <a:spcPts val="960"/>
              </a:lnSpc>
              <a:spcBef>
                <a:spcPts val="30"/>
              </a:spcBef>
            </a:pP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Empha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siz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4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mpo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tan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eco-friendly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materials</a:t>
            </a:r>
            <a:r>
              <a:rPr dirty="0" sz="8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energy- </a:t>
            </a:r>
            <a:r>
              <a:rPr dirty="0" sz="8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efﬁci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nt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3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800" spc="-4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3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od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t 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development.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5" y="8"/>
            <a:ext cx="2922611" cy="32879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3893" y="448216"/>
            <a:ext cx="1450975" cy="40449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ts val="1495"/>
              </a:lnSpc>
              <a:spcBef>
                <a:spcPts val="95"/>
              </a:spcBef>
            </a:pPr>
            <a:r>
              <a:rPr dirty="0" sz="1250"/>
              <a:t>Green</a:t>
            </a:r>
            <a:r>
              <a:rPr dirty="0" sz="1250" spc="-15"/>
              <a:t> </a:t>
            </a:r>
            <a:r>
              <a:rPr dirty="0" sz="1250" spc="10"/>
              <a:t>Chemistry</a:t>
            </a:r>
            <a:r>
              <a:rPr dirty="0" sz="1250" spc="-45"/>
              <a:t> </a:t>
            </a:r>
            <a:r>
              <a:rPr dirty="0" sz="1250" spc="5"/>
              <a:t>in</a:t>
            </a:r>
            <a:endParaRPr sz="1250"/>
          </a:p>
          <a:p>
            <a:pPr algn="r" marR="5080">
              <a:lnSpc>
                <a:spcPts val="1495"/>
              </a:lnSpc>
            </a:pPr>
            <a:r>
              <a:rPr dirty="0" sz="1250"/>
              <a:t>Industry</a:t>
            </a:r>
            <a:endParaRPr sz="12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3641" y="936809"/>
            <a:ext cx="853214" cy="987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0857" y="882870"/>
            <a:ext cx="1823720" cy="1009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48895" marR="5080" indent="148590">
              <a:lnSpc>
                <a:spcPct val="114900"/>
              </a:lnSpc>
              <a:spcBef>
                <a:spcPts val="100"/>
              </a:spcBef>
            </a:pPr>
            <a:r>
              <a:rPr dirty="0" sz="800" spc="-100">
                <a:latin typeface="Verdana"/>
                <a:cs typeface="Verdana"/>
              </a:rPr>
              <a:t>I</a:t>
            </a:r>
            <a:r>
              <a:rPr dirty="0" sz="800" spc="55">
                <a:latin typeface="Verdana"/>
                <a:cs typeface="Verdana"/>
              </a:rPr>
              <a:t>m</a:t>
            </a:r>
            <a:r>
              <a:rPr dirty="0" sz="800" spc="20">
                <a:latin typeface="Verdana"/>
                <a:cs typeface="Verdana"/>
              </a:rPr>
              <a:t>plem</a:t>
            </a:r>
            <a:r>
              <a:rPr dirty="0" sz="800" spc="10">
                <a:latin typeface="Verdana"/>
                <a:cs typeface="Verdana"/>
              </a:rPr>
              <a:t>entin</a:t>
            </a:r>
            <a:r>
              <a:rPr dirty="0" sz="800" spc="40">
                <a:latin typeface="Verdana"/>
                <a:cs typeface="Verdana"/>
              </a:rPr>
              <a:t>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G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Ch</a:t>
            </a:r>
            <a:r>
              <a:rPr dirty="0" sz="800" spc="20">
                <a:latin typeface="Verdana"/>
                <a:cs typeface="Verdana"/>
              </a:rPr>
              <a:t>e</a:t>
            </a:r>
            <a:r>
              <a:rPr dirty="0" sz="800" spc="30">
                <a:latin typeface="Verdana"/>
                <a:cs typeface="Verdana"/>
              </a:rPr>
              <a:t>m</a:t>
            </a:r>
            <a:r>
              <a:rPr dirty="0" sz="800" spc="-15">
                <a:latin typeface="Verdana"/>
                <a:cs typeface="Verdana"/>
              </a:rPr>
              <a:t>ist</a:t>
            </a:r>
            <a:r>
              <a:rPr dirty="0" sz="800" spc="-5">
                <a:latin typeface="Verdana"/>
                <a:cs typeface="Verdana"/>
              </a:rPr>
              <a:t>r</a:t>
            </a:r>
            <a:r>
              <a:rPr dirty="0" sz="800" spc="-35">
                <a:latin typeface="Verdana"/>
                <a:cs typeface="Verdana"/>
              </a:rPr>
              <a:t>y  </a:t>
            </a:r>
            <a:r>
              <a:rPr dirty="0" sz="800">
                <a:latin typeface="Verdana"/>
                <a:cs typeface="Verdana"/>
              </a:rPr>
              <a:t>principles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in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industrial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-10">
                <a:latin typeface="Verdana"/>
                <a:cs typeface="Verdana"/>
              </a:rPr>
              <a:t>processes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to </a:t>
            </a:r>
            <a:r>
              <a:rPr dirty="0" sz="800" spc="-265">
                <a:latin typeface="Verdana"/>
                <a:cs typeface="Verdana"/>
              </a:rPr>
              <a:t> 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30">
                <a:latin typeface="Verdana"/>
                <a:cs typeface="Verdana"/>
              </a:rPr>
              <a:t>du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e</a:t>
            </a:r>
            <a:r>
              <a:rPr dirty="0" sz="800" spc="5">
                <a:latin typeface="Verdana"/>
                <a:cs typeface="Verdana"/>
              </a:rPr>
              <a:t>n</a:t>
            </a:r>
            <a:r>
              <a:rPr dirty="0" sz="800" spc="-30">
                <a:latin typeface="Verdana"/>
                <a:cs typeface="Verdana"/>
              </a:rPr>
              <a:t>vi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30">
                <a:latin typeface="Verdana"/>
                <a:cs typeface="Verdana"/>
              </a:rPr>
              <a:t>onm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>
                <a:latin typeface="Verdana"/>
                <a:cs typeface="Verdana"/>
              </a:rPr>
              <a:t>ntal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i</a:t>
            </a:r>
            <a:r>
              <a:rPr dirty="0" sz="800" spc="60">
                <a:latin typeface="Verdana"/>
                <a:cs typeface="Verdana"/>
              </a:rPr>
              <a:t>m</a:t>
            </a:r>
            <a:r>
              <a:rPr dirty="0" sz="800" spc="30">
                <a:latin typeface="Verdana"/>
                <a:cs typeface="Verdana"/>
              </a:rPr>
              <a:t>p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25">
                <a:latin typeface="Verdana"/>
                <a:cs typeface="Verdana"/>
              </a:rPr>
              <a:t>c</a:t>
            </a:r>
            <a:r>
              <a:rPr dirty="0" sz="800" spc="10">
                <a:latin typeface="Verdana"/>
                <a:cs typeface="Verdana"/>
              </a:rPr>
              <a:t>t</a:t>
            </a:r>
            <a:r>
              <a:rPr dirty="0" sz="800" spc="-125">
                <a:latin typeface="Verdana"/>
                <a:cs typeface="Verdana"/>
              </a:rPr>
              <a:t>.</a:t>
            </a:r>
            <a:endParaRPr sz="800">
              <a:latin typeface="Verdana"/>
              <a:cs typeface="Verdana"/>
            </a:endParaRPr>
          </a:p>
          <a:p>
            <a:pPr algn="just" marL="12700" marR="5080" indent="7620">
              <a:lnSpc>
                <a:spcPct val="114900"/>
              </a:lnSpc>
              <a:spcBef>
                <a:spcPts val="25"/>
              </a:spcBef>
            </a:pPr>
            <a:r>
              <a:rPr dirty="0" sz="800">
                <a:latin typeface="Verdana"/>
                <a:cs typeface="Verdana"/>
              </a:rPr>
              <a:t>Showcasing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successful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case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studies </a:t>
            </a:r>
            <a:r>
              <a:rPr dirty="0" sz="800" spc="-270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an</a:t>
            </a:r>
            <a:r>
              <a:rPr dirty="0" sz="800" spc="35">
                <a:latin typeface="Verdana"/>
                <a:cs typeface="Verdana"/>
              </a:rPr>
              <a:t>d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h</a:t>
            </a:r>
            <a:r>
              <a:rPr dirty="0" sz="800">
                <a:latin typeface="Verdana"/>
                <a:cs typeface="Verdana"/>
              </a:rPr>
              <a:t>i</a:t>
            </a:r>
            <a:r>
              <a:rPr dirty="0" sz="800" spc="15">
                <a:latin typeface="Verdana"/>
                <a:cs typeface="Verdana"/>
              </a:rPr>
              <a:t>ghlightin</a:t>
            </a:r>
            <a:r>
              <a:rPr dirty="0" sz="800" spc="40">
                <a:latin typeface="Verdana"/>
                <a:cs typeface="Verdana"/>
              </a:rPr>
              <a:t>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15">
                <a:latin typeface="Verdana"/>
                <a:cs typeface="Verdana"/>
              </a:rPr>
              <a:t>on</a:t>
            </a:r>
            <a:r>
              <a:rPr dirty="0" sz="800" spc="25">
                <a:latin typeface="Verdana"/>
                <a:cs typeface="Verdana"/>
              </a:rPr>
              <a:t>om</a:t>
            </a:r>
            <a:r>
              <a:rPr dirty="0" sz="800">
                <a:latin typeface="Verdana"/>
                <a:cs typeface="Verdana"/>
              </a:rPr>
              <a:t>i</a:t>
            </a:r>
            <a:r>
              <a:rPr dirty="0" sz="800" spc="25">
                <a:latin typeface="Verdana"/>
                <a:cs typeface="Verdana"/>
              </a:rPr>
              <a:t>c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an</a:t>
            </a:r>
            <a:r>
              <a:rPr dirty="0" sz="800" spc="25">
                <a:latin typeface="Verdana"/>
                <a:cs typeface="Verdana"/>
              </a:rPr>
              <a:t>d  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15">
                <a:latin typeface="Verdana"/>
                <a:cs typeface="Verdana"/>
              </a:rPr>
              <a:t>n</a:t>
            </a:r>
            <a:r>
              <a:rPr dirty="0" sz="800" spc="-30">
                <a:latin typeface="Verdana"/>
                <a:cs typeface="Verdana"/>
              </a:rPr>
              <a:t>vi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45">
                <a:latin typeface="Verdana"/>
                <a:cs typeface="Verdana"/>
              </a:rPr>
              <a:t>nm</a:t>
            </a:r>
            <a:r>
              <a:rPr dirty="0" sz="800" spc="10">
                <a:latin typeface="Verdana"/>
                <a:cs typeface="Verdana"/>
              </a:rPr>
              <a:t>en</a:t>
            </a:r>
            <a:r>
              <a:rPr dirty="0" sz="800">
                <a:latin typeface="Verdana"/>
                <a:cs typeface="Verdana"/>
              </a:rPr>
              <a:t>t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-10">
                <a:latin typeface="Verdana"/>
                <a:cs typeface="Verdana"/>
              </a:rPr>
              <a:t>l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0">
                <a:latin typeface="Verdana"/>
                <a:cs typeface="Verdana"/>
              </a:rPr>
              <a:t>ben</a:t>
            </a:r>
            <a:r>
              <a:rPr dirty="0" sz="800" spc="5">
                <a:latin typeface="Verdana"/>
                <a:cs typeface="Verdana"/>
              </a:rPr>
              <a:t>eﬁts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of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25">
                <a:latin typeface="Verdana"/>
                <a:cs typeface="Verdana"/>
              </a:rPr>
              <a:t>dop</a:t>
            </a:r>
            <a:r>
              <a:rPr dirty="0" sz="800" spc="10">
                <a:latin typeface="Verdana"/>
                <a:cs typeface="Verdana"/>
              </a:rPr>
              <a:t>t</a:t>
            </a:r>
            <a:r>
              <a:rPr dirty="0" sz="800" spc="10">
                <a:latin typeface="Verdana"/>
                <a:cs typeface="Verdana"/>
              </a:rPr>
              <a:t>in</a:t>
            </a:r>
            <a:r>
              <a:rPr dirty="0" sz="800" spc="40">
                <a:latin typeface="Verdana"/>
                <a:cs typeface="Verdana"/>
              </a:rPr>
              <a:t>g</a:t>
            </a:r>
            <a:endParaRPr sz="800">
              <a:latin typeface="Verdana"/>
              <a:cs typeface="Verdana"/>
            </a:endParaRPr>
          </a:p>
          <a:p>
            <a:pPr algn="just" marL="1008380">
              <a:lnSpc>
                <a:spcPct val="100000"/>
              </a:lnSpc>
              <a:spcBef>
                <a:spcPts val="140"/>
              </a:spcBef>
            </a:pPr>
            <a:r>
              <a:rPr dirty="0" sz="800" spc="10">
                <a:latin typeface="Verdana"/>
                <a:cs typeface="Verdana"/>
              </a:rPr>
              <a:t>g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30">
                <a:latin typeface="Verdana"/>
                <a:cs typeface="Verdana"/>
              </a:rPr>
              <a:t>p</a:t>
            </a:r>
            <a:r>
              <a:rPr dirty="0" sz="800" spc="-35">
                <a:latin typeface="Verdana"/>
                <a:cs typeface="Verdana"/>
              </a:rPr>
              <a:t>r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25">
                <a:latin typeface="Verdana"/>
                <a:cs typeface="Verdana"/>
              </a:rPr>
              <a:t>c</a:t>
            </a:r>
            <a:r>
              <a:rPr dirty="0" sz="800" spc="-5">
                <a:latin typeface="Verdana"/>
                <a:cs typeface="Verdana"/>
              </a:rPr>
              <a:t>t</a:t>
            </a:r>
            <a:r>
              <a:rPr dirty="0" sz="800" spc="-10">
                <a:latin typeface="Verdana"/>
                <a:cs typeface="Verdana"/>
              </a:rPr>
              <a:t>i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-55">
                <a:latin typeface="Verdana"/>
                <a:cs typeface="Verdana"/>
              </a:rPr>
              <a:t>es.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6047" y="10116"/>
            <a:ext cx="2493488" cy="32777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2" y="8"/>
            <a:ext cx="2924175" cy="3288029"/>
            <a:chOff x="1512" y="8"/>
            <a:chExt cx="2924175" cy="3288029"/>
          </a:xfrm>
        </p:grpSpPr>
        <p:sp>
          <p:nvSpPr>
            <p:cNvPr id="3" name="object 3"/>
            <p:cNvSpPr/>
            <p:nvPr/>
          </p:nvSpPr>
          <p:spPr>
            <a:xfrm>
              <a:off x="1512" y="8"/>
              <a:ext cx="2924175" cy="3288029"/>
            </a:xfrm>
            <a:custGeom>
              <a:avLst/>
              <a:gdLst/>
              <a:ahLst/>
              <a:cxnLst/>
              <a:rect l="l" t="t" r="r" b="b"/>
              <a:pathLst>
                <a:path w="2924175" h="3288029">
                  <a:moveTo>
                    <a:pt x="2923757" y="0"/>
                  </a:moveTo>
                  <a:lnTo>
                    <a:pt x="0" y="0"/>
                  </a:lnTo>
                  <a:lnTo>
                    <a:pt x="0" y="3287938"/>
                  </a:lnTo>
                  <a:lnTo>
                    <a:pt x="2923757" y="3287938"/>
                  </a:lnTo>
                  <a:lnTo>
                    <a:pt x="2923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210" y="365330"/>
              <a:ext cx="2067135" cy="255728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65927" y="468939"/>
            <a:ext cx="2007235" cy="2628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50" spc="5"/>
              <a:t>Policy</a:t>
            </a:r>
            <a:r>
              <a:rPr dirty="0" sz="1550" spc="-55"/>
              <a:t> </a:t>
            </a:r>
            <a:r>
              <a:rPr dirty="0" sz="1550"/>
              <a:t>and</a:t>
            </a:r>
            <a:r>
              <a:rPr dirty="0" sz="1550" spc="-5"/>
              <a:t> </a:t>
            </a:r>
            <a:r>
              <a:rPr dirty="0" sz="1550" spc="5"/>
              <a:t>Regulation</a:t>
            </a:r>
            <a:endParaRPr sz="155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0628" y="1166728"/>
            <a:ext cx="1109990" cy="9870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65897" y="888716"/>
            <a:ext cx="1950085" cy="7550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800" spc="10">
                <a:latin typeface="Verdana"/>
                <a:cs typeface="Verdana"/>
              </a:rPr>
              <a:t>Ana</a:t>
            </a:r>
            <a:r>
              <a:rPr dirty="0" sz="800" spc="-20">
                <a:latin typeface="Verdana"/>
                <a:cs typeface="Verdana"/>
              </a:rPr>
              <a:t>l</a:t>
            </a:r>
            <a:r>
              <a:rPr dirty="0" sz="800" spc="-50">
                <a:latin typeface="Verdana"/>
                <a:cs typeface="Verdana"/>
              </a:rPr>
              <a:t>y</a:t>
            </a:r>
            <a:r>
              <a:rPr dirty="0" sz="800" spc="-25">
                <a:latin typeface="Verdana"/>
                <a:cs typeface="Verdana"/>
              </a:rPr>
              <a:t>z</a:t>
            </a:r>
            <a:r>
              <a:rPr dirty="0" sz="800" spc="10">
                <a:latin typeface="Verdana"/>
                <a:cs typeface="Verdana"/>
              </a:rPr>
              <a:t>in</a:t>
            </a:r>
            <a:r>
              <a:rPr dirty="0" sz="800" spc="40">
                <a:latin typeface="Verdana"/>
                <a:cs typeface="Verdana"/>
              </a:rPr>
              <a:t>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ole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of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5">
                <a:latin typeface="Verdana"/>
                <a:cs typeface="Verdana"/>
              </a:rPr>
              <a:t>g</a:t>
            </a:r>
            <a:r>
              <a:rPr dirty="0" sz="800" spc="10">
                <a:latin typeface="Verdana"/>
                <a:cs typeface="Verdana"/>
              </a:rPr>
              <a:t>o</a:t>
            </a:r>
            <a:r>
              <a:rPr dirty="0" sz="800" spc="-60">
                <a:latin typeface="Verdana"/>
                <a:cs typeface="Verdana"/>
              </a:rPr>
              <a:t>v</a:t>
            </a:r>
            <a:r>
              <a:rPr dirty="0" sz="800" spc="-15">
                <a:latin typeface="Verdana"/>
                <a:cs typeface="Verdana"/>
              </a:rPr>
              <a:t>e</a:t>
            </a:r>
            <a:r>
              <a:rPr dirty="0" sz="800" spc="-20">
                <a:latin typeface="Verdana"/>
                <a:cs typeface="Verdana"/>
              </a:rPr>
              <a:t>r</a:t>
            </a:r>
            <a:r>
              <a:rPr dirty="0" sz="800" spc="45">
                <a:latin typeface="Verdana"/>
                <a:cs typeface="Verdana"/>
              </a:rPr>
              <a:t>nm</a:t>
            </a:r>
            <a:r>
              <a:rPr dirty="0" sz="800" spc="10">
                <a:latin typeface="Verdana"/>
                <a:cs typeface="Verdana"/>
              </a:rPr>
              <a:t>ent  </a:t>
            </a:r>
            <a:r>
              <a:rPr dirty="0" sz="800" spc="20">
                <a:latin typeface="Verdana"/>
                <a:cs typeface="Verdana"/>
              </a:rPr>
              <a:t>p</a:t>
            </a:r>
            <a:r>
              <a:rPr dirty="0" sz="800" spc="15">
                <a:latin typeface="Verdana"/>
                <a:cs typeface="Verdana"/>
              </a:rPr>
              <a:t>o</a:t>
            </a:r>
            <a:r>
              <a:rPr dirty="0" sz="800">
                <a:latin typeface="Verdana"/>
                <a:cs typeface="Verdana"/>
              </a:rPr>
              <a:t>lic</a:t>
            </a:r>
            <a:r>
              <a:rPr dirty="0" sz="800" spc="-5">
                <a:latin typeface="Verdana"/>
                <a:cs typeface="Verdana"/>
              </a:rPr>
              <a:t>i</a:t>
            </a:r>
            <a:r>
              <a:rPr dirty="0" sz="800" spc="-15">
                <a:latin typeface="Verdana"/>
                <a:cs typeface="Verdana"/>
              </a:rPr>
              <a:t>es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an</a:t>
            </a:r>
            <a:r>
              <a:rPr dirty="0" sz="800" spc="35">
                <a:latin typeface="Verdana"/>
                <a:cs typeface="Verdana"/>
              </a:rPr>
              <a:t>d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5">
                <a:latin typeface="Verdana"/>
                <a:cs typeface="Verdana"/>
              </a:rPr>
              <a:t>egulations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in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p</a:t>
            </a:r>
            <a:r>
              <a:rPr dirty="0" sz="800" spc="-10">
                <a:latin typeface="Verdana"/>
                <a:cs typeface="Verdana"/>
              </a:rPr>
              <a:t>r</a:t>
            </a:r>
            <a:r>
              <a:rPr dirty="0" sz="800" spc="35">
                <a:latin typeface="Verdana"/>
                <a:cs typeface="Verdana"/>
              </a:rPr>
              <a:t>om</a:t>
            </a:r>
            <a:r>
              <a:rPr dirty="0" sz="800" spc="5">
                <a:latin typeface="Verdana"/>
                <a:cs typeface="Verdana"/>
              </a:rPr>
              <a:t>otin</a:t>
            </a:r>
            <a:r>
              <a:rPr dirty="0" sz="800" spc="30">
                <a:latin typeface="Verdana"/>
                <a:cs typeface="Verdana"/>
              </a:rPr>
              <a:t>g  </a:t>
            </a:r>
            <a:r>
              <a:rPr dirty="0" sz="800" spc="-5">
                <a:latin typeface="Verdana"/>
                <a:cs typeface="Verdana"/>
              </a:rPr>
              <a:t>sustaina</a:t>
            </a:r>
            <a:r>
              <a:rPr dirty="0" sz="800" spc="10">
                <a:latin typeface="Verdana"/>
                <a:cs typeface="Verdana"/>
              </a:rPr>
              <a:t>ble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25">
                <a:latin typeface="Verdana"/>
                <a:cs typeface="Verdana"/>
              </a:rPr>
              <a:t>h</a:t>
            </a:r>
            <a:r>
              <a:rPr dirty="0" sz="800">
                <a:latin typeface="Verdana"/>
                <a:cs typeface="Verdana"/>
              </a:rPr>
              <a:t>emist</a:t>
            </a:r>
            <a:r>
              <a:rPr dirty="0" sz="800" spc="10">
                <a:latin typeface="Verdana"/>
                <a:cs typeface="Verdana"/>
              </a:rPr>
              <a:t>r</a:t>
            </a:r>
            <a:r>
              <a:rPr dirty="0" sz="800" spc="-45">
                <a:latin typeface="Verdana"/>
                <a:cs typeface="Verdana"/>
              </a:rPr>
              <a:t>y</a:t>
            </a:r>
            <a:r>
              <a:rPr dirty="0" sz="800" spc="-125">
                <a:latin typeface="Verdana"/>
                <a:cs typeface="Verdana"/>
              </a:rPr>
              <a:t>.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35">
                <a:latin typeface="Verdana"/>
                <a:cs typeface="Verdana"/>
              </a:rPr>
              <a:t>Un</a:t>
            </a:r>
            <a:r>
              <a:rPr dirty="0" sz="800" spc="5">
                <a:latin typeface="Verdana"/>
                <a:cs typeface="Verdana"/>
              </a:rPr>
              <a:t>de</a:t>
            </a:r>
            <a:r>
              <a:rPr dirty="0" sz="800" spc="-5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stan</a:t>
            </a:r>
            <a:r>
              <a:rPr dirty="0" sz="800" spc="20">
                <a:latin typeface="Verdana"/>
                <a:cs typeface="Verdana"/>
              </a:rPr>
              <a:t>d</a:t>
            </a:r>
            <a:r>
              <a:rPr dirty="0" sz="800">
                <a:latin typeface="Verdana"/>
                <a:cs typeface="Verdana"/>
              </a:rPr>
              <a:t>i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30">
                <a:latin typeface="Verdana"/>
                <a:cs typeface="Verdana"/>
              </a:rPr>
              <a:t>g  </a:t>
            </a:r>
            <a:r>
              <a:rPr dirty="0" sz="800" spc="15">
                <a:latin typeface="Verdana"/>
                <a:cs typeface="Verdana"/>
              </a:rPr>
              <a:t>th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25">
                <a:latin typeface="Verdana"/>
                <a:cs typeface="Verdana"/>
              </a:rPr>
              <a:t>imp</a:t>
            </a:r>
            <a:r>
              <a:rPr dirty="0" sz="800" spc="20">
                <a:latin typeface="Verdana"/>
                <a:cs typeface="Verdana"/>
              </a:rPr>
              <a:t>o</a:t>
            </a:r>
            <a:r>
              <a:rPr dirty="0" sz="800" spc="-15">
                <a:latin typeface="Verdana"/>
                <a:cs typeface="Verdana"/>
              </a:rPr>
              <a:t>r</a:t>
            </a:r>
            <a:r>
              <a:rPr dirty="0" sz="800">
                <a:latin typeface="Verdana"/>
                <a:cs typeface="Verdana"/>
              </a:rPr>
              <a:t>t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of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c</a:t>
            </a:r>
            <a:r>
              <a:rPr dirty="0" sz="800" spc="5">
                <a:latin typeface="Verdana"/>
                <a:cs typeface="Verdana"/>
              </a:rPr>
              <a:t>o</a:t>
            </a:r>
            <a:r>
              <a:rPr dirty="0" sz="800" spc="-5">
                <a:latin typeface="Verdana"/>
                <a:cs typeface="Verdana"/>
              </a:rPr>
              <a:t>llabo</a:t>
            </a:r>
            <a:r>
              <a:rPr dirty="0" sz="800" spc="-15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ati</a:t>
            </a:r>
            <a:r>
              <a:rPr dirty="0" sz="800" spc="-10">
                <a:latin typeface="Verdana"/>
                <a:cs typeface="Verdana"/>
              </a:rPr>
              <a:t>o</a:t>
            </a:r>
            <a:r>
              <a:rPr dirty="0" sz="800" spc="20">
                <a:latin typeface="Verdana"/>
                <a:cs typeface="Verdana"/>
              </a:rPr>
              <a:t>n  </a:t>
            </a:r>
            <a:r>
              <a:rPr dirty="0" sz="800" spc="20">
                <a:latin typeface="Verdana"/>
                <a:cs typeface="Verdana"/>
              </a:rPr>
              <a:t>b</a:t>
            </a:r>
            <a:r>
              <a:rPr dirty="0" sz="800" spc="10">
                <a:latin typeface="Verdana"/>
                <a:cs typeface="Verdana"/>
              </a:rPr>
              <a:t>e</a:t>
            </a:r>
            <a:r>
              <a:rPr dirty="0" sz="800" spc="-5">
                <a:latin typeface="Verdana"/>
                <a:cs typeface="Verdana"/>
              </a:rPr>
              <a:t>t</a:t>
            </a:r>
            <a:r>
              <a:rPr dirty="0" sz="800" spc="25">
                <a:latin typeface="Verdana"/>
                <a:cs typeface="Verdana"/>
              </a:rPr>
              <a:t>w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i</a:t>
            </a:r>
            <a:r>
              <a:rPr dirty="0" sz="800" spc="25">
                <a:latin typeface="Verdana"/>
                <a:cs typeface="Verdana"/>
              </a:rPr>
              <a:t>n</a:t>
            </a:r>
            <a:r>
              <a:rPr dirty="0" sz="800" spc="10">
                <a:latin typeface="Verdana"/>
                <a:cs typeface="Verdana"/>
              </a:rPr>
              <a:t>dus</a:t>
            </a:r>
            <a:r>
              <a:rPr dirty="0" sz="800">
                <a:latin typeface="Verdana"/>
                <a:cs typeface="Verdana"/>
              </a:rPr>
              <a:t>t</a:t>
            </a:r>
            <a:r>
              <a:rPr dirty="0" sz="800" spc="-15">
                <a:latin typeface="Verdana"/>
                <a:cs typeface="Verdana"/>
              </a:rPr>
              <a:t>r</a:t>
            </a:r>
            <a:r>
              <a:rPr dirty="0" sz="800" spc="-45">
                <a:latin typeface="Verdana"/>
                <a:cs typeface="Verdana"/>
              </a:rPr>
              <a:t>y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an</a:t>
            </a:r>
            <a:r>
              <a:rPr dirty="0" sz="800" spc="35">
                <a:latin typeface="Verdana"/>
                <a:cs typeface="Verdana"/>
              </a:rPr>
              <a:t>d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40">
                <a:latin typeface="Verdana"/>
                <a:cs typeface="Verdana"/>
              </a:rPr>
              <a:t>r</a:t>
            </a:r>
            <a:r>
              <a:rPr dirty="0" sz="800" spc="10">
                <a:latin typeface="Verdana"/>
                <a:cs typeface="Verdana"/>
              </a:rPr>
              <a:t>egula</a:t>
            </a:r>
            <a:r>
              <a:rPr dirty="0" sz="800" spc="-10">
                <a:latin typeface="Verdana"/>
                <a:cs typeface="Verdana"/>
              </a:rPr>
              <a:t>t</a:t>
            </a:r>
            <a:r>
              <a:rPr dirty="0" sz="800" spc="-10">
                <a:latin typeface="Verdana"/>
                <a:cs typeface="Verdana"/>
              </a:rPr>
              <a:t>o</a:t>
            </a:r>
            <a:r>
              <a:rPr dirty="0" sz="800">
                <a:latin typeface="Verdana"/>
                <a:cs typeface="Verdana"/>
              </a:rPr>
              <a:t>r</a:t>
            </a:r>
            <a:r>
              <a:rPr dirty="0" sz="800" spc="-35">
                <a:latin typeface="Verdana"/>
                <a:cs typeface="Verdana"/>
              </a:rPr>
              <a:t>y  </a:t>
            </a:r>
            <a:r>
              <a:rPr dirty="0" sz="800" spc="20">
                <a:latin typeface="Verdana"/>
                <a:cs typeface="Verdana"/>
              </a:rPr>
              <a:t>b</a:t>
            </a:r>
            <a:r>
              <a:rPr dirty="0" sz="800" spc="15">
                <a:latin typeface="Verdana"/>
                <a:cs typeface="Verdana"/>
              </a:rPr>
              <a:t>o</a:t>
            </a:r>
            <a:r>
              <a:rPr dirty="0" sz="800">
                <a:latin typeface="Verdana"/>
                <a:cs typeface="Verdana"/>
              </a:rPr>
              <a:t>dies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t</a:t>
            </a:r>
            <a:r>
              <a:rPr dirty="0" sz="800" spc="10">
                <a:latin typeface="Verdana"/>
                <a:cs typeface="Verdana"/>
              </a:rPr>
              <a:t>o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30">
                <a:latin typeface="Verdana"/>
                <a:cs typeface="Verdana"/>
              </a:rPr>
              <a:t>d</a:t>
            </a:r>
            <a:r>
              <a:rPr dirty="0" sz="800" spc="-35">
                <a:latin typeface="Verdana"/>
                <a:cs typeface="Verdana"/>
              </a:rPr>
              <a:t>r</a:t>
            </a:r>
            <a:r>
              <a:rPr dirty="0" sz="800" spc="-15">
                <a:latin typeface="Verdana"/>
                <a:cs typeface="Verdana"/>
              </a:rPr>
              <a:t>i</a:t>
            </a:r>
            <a:r>
              <a:rPr dirty="0" sz="800" spc="-60">
                <a:latin typeface="Verdana"/>
                <a:cs typeface="Verdana"/>
              </a:rPr>
              <a:t>v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s</a:t>
            </a:r>
            <a:r>
              <a:rPr dirty="0" sz="800" spc="-10">
                <a:latin typeface="Verdana"/>
                <a:cs typeface="Verdana"/>
              </a:rPr>
              <a:t>u</a:t>
            </a:r>
            <a:r>
              <a:rPr dirty="0" sz="800" spc="-30">
                <a:latin typeface="Verdana"/>
                <a:cs typeface="Verdana"/>
              </a:rPr>
              <a:t>s</a:t>
            </a:r>
            <a:r>
              <a:rPr dirty="0" sz="800">
                <a:latin typeface="Verdana"/>
                <a:cs typeface="Verdana"/>
              </a:rPr>
              <a:t>t</a:t>
            </a:r>
            <a:r>
              <a:rPr dirty="0" sz="800" spc="-15">
                <a:latin typeface="Verdana"/>
                <a:cs typeface="Verdana"/>
              </a:rPr>
              <a:t>a</a:t>
            </a:r>
            <a:r>
              <a:rPr dirty="0" sz="800">
                <a:latin typeface="Verdana"/>
                <a:cs typeface="Verdana"/>
              </a:rPr>
              <a:t>ina</a:t>
            </a:r>
            <a:r>
              <a:rPr dirty="0" sz="800" spc="20">
                <a:latin typeface="Verdana"/>
                <a:cs typeface="Verdana"/>
              </a:rPr>
              <a:t>b</a:t>
            </a:r>
            <a:r>
              <a:rPr dirty="0" sz="800">
                <a:latin typeface="Verdana"/>
                <a:cs typeface="Verdana"/>
              </a:rPr>
              <a:t>l</a:t>
            </a:r>
            <a:r>
              <a:rPr dirty="0" sz="800">
                <a:latin typeface="Verdana"/>
                <a:cs typeface="Verdana"/>
              </a:rPr>
              <a:t>e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inn</a:t>
            </a:r>
            <a:r>
              <a:rPr dirty="0" sz="800" spc="-5">
                <a:latin typeface="Verdana"/>
                <a:cs typeface="Verdana"/>
              </a:rPr>
              <a:t>o</a:t>
            </a:r>
            <a:r>
              <a:rPr dirty="0" sz="800" spc="-60">
                <a:latin typeface="Verdana"/>
                <a:cs typeface="Verdana"/>
              </a:rPr>
              <a:t>v</a:t>
            </a:r>
            <a:r>
              <a:rPr dirty="0" sz="800" spc="-20">
                <a:latin typeface="Verdana"/>
                <a:cs typeface="Verdana"/>
              </a:rPr>
              <a:t>ation.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8683" y="645296"/>
            <a:ext cx="1460500" cy="26797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00" spc="-10">
                <a:solidFill>
                  <a:srgbClr val="FFFFFF"/>
                </a:solidFill>
              </a:rPr>
              <a:t>Future</a:t>
            </a:r>
            <a:r>
              <a:rPr dirty="0" sz="1600" spc="-35">
                <a:solidFill>
                  <a:srgbClr val="FFFFFF"/>
                </a:solidFill>
              </a:rPr>
              <a:t> </a:t>
            </a:r>
            <a:r>
              <a:rPr dirty="0" sz="1600" spc="5">
                <a:solidFill>
                  <a:srgbClr val="FFFFFF"/>
                </a:solidFill>
              </a:rPr>
              <a:t>Outlook</a:t>
            </a:r>
            <a:endParaRPr sz="1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9305" y="1155762"/>
            <a:ext cx="853226" cy="987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28596" y="999534"/>
            <a:ext cx="1755139" cy="9988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ici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4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fut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800" spc="-4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-2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ds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d  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opp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tun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ties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latin typeface="Verdana"/>
                <a:cs typeface="Verdana"/>
              </a:rPr>
              <a:t>G</a:t>
            </a:r>
            <a:r>
              <a:rPr dirty="0" sz="800" spc="-30">
                <a:latin typeface="Verdana"/>
                <a:cs typeface="Verdana"/>
              </a:rPr>
              <a:t>r</a:t>
            </a:r>
            <a:r>
              <a:rPr dirty="0" sz="800" spc="-5">
                <a:latin typeface="Verdana"/>
                <a:cs typeface="Verdana"/>
              </a:rPr>
              <a:t>e</a:t>
            </a:r>
            <a:r>
              <a:rPr dirty="0" sz="800" spc="15">
                <a:latin typeface="Verdana"/>
                <a:cs typeface="Verdana"/>
              </a:rPr>
              <a:t>en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Ch</a:t>
            </a:r>
            <a:r>
              <a:rPr dirty="0" sz="800" spc="20">
                <a:latin typeface="Verdana"/>
                <a:cs typeface="Verdana"/>
              </a:rPr>
              <a:t>em</a:t>
            </a:r>
            <a:r>
              <a:rPr dirty="0" sz="800">
                <a:latin typeface="Verdana"/>
                <a:cs typeface="Verdana"/>
              </a:rPr>
              <a:t>i</a:t>
            </a:r>
            <a:r>
              <a:rPr dirty="0" sz="800" spc="-30">
                <a:latin typeface="Verdana"/>
                <a:cs typeface="Verdana"/>
              </a:rPr>
              <a:t>s</a:t>
            </a:r>
            <a:r>
              <a:rPr dirty="0" sz="800">
                <a:latin typeface="Verdana"/>
                <a:cs typeface="Verdana"/>
              </a:rPr>
              <a:t>t</a:t>
            </a:r>
            <a:r>
              <a:rPr dirty="0" sz="800" spc="-15">
                <a:latin typeface="Verdana"/>
                <a:cs typeface="Verdana"/>
              </a:rPr>
              <a:t>r</a:t>
            </a:r>
            <a:r>
              <a:rPr dirty="0" sz="800" spc="-45">
                <a:latin typeface="Verdana"/>
                <a:cs typeface="Verdana"/>
              </a:rPr>
              <a:t>y</a:t>
            </a:r>
            <a:r>
              <a:rPr dirty="0" sz="800" spc="-125">
                <a:solidFill>
                  <a:srgbClr val="FFFFFF"/>
                </a:solidFill>
                <a:latin typeface="Verdana"/>
                <a:cs typeface="Verdana"/>
              </a:rPr>
              <a:t>.  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Emb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800" spc="4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hn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logical 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30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ents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3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3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800" spc="30">
                <a:solidFill>
                  <a:srgbClr val="FFFFFF"/>
                </a:solidFill>
                <a:latin typeface="Verdana"/>
                <a:cs typeface="Verdana"/>
              </a:rPr>
              <a:t>g 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llabo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ati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cc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3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ansi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ion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dirty="0" sz="800" spc="-2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-3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ds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6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-4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sustainable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3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800" spc="-3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800" spc="-4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45">
                <a:solidFill>
                  <a:srgbClr val="FFFFFF"/>
                </a:solidFill>
                <a:latin typeface="Verdana"/>
                <a:cs typeface="Verdana"/>
              </a:rPr>
              <a:t>nm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80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800" spc="-35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800" spc="5">
                <a:solidFill>
                  <a:srgbClr val="FFFFFF"/>
                </a:solidFill>
                <a:latin typeface="Verdana"/>
                <a:cs typeface="Verdana"/>
              </a:rPr>
              <a:t>nsc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ous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800" spc="2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800" spc="20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cal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dust</a:t>
            </a:r>
            <a:r>
              <a:rPr dirty="0" sz="800" spc="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7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800" spc="-12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5" y="8"/>
            <a:ext cx="2922611" cy="32879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2" y="0"/>
            <a:ext cx="5845810" cy="3288029"/>
            <a:chOff x="1512" y="0"/>
            <a:chExt cx="5845810" cy="3288029"/>
          </a:xfrm>
        </p:grpSpPr>
        <p:sp>
          <p:nvSpPr>
            <p:cNvPr id="3" name="object 3"/>
            <p:cNvSpPr/>
            <p:nvPr/>
          </p:nvSpPr>
          <p:spPr>
            <a:xfrm>
              <a:off x="1511" y="0"/>
              <a:ext cx="5845810" cy="3288029"/>
            </a:xfrm>
            <a:custGeom>
              <a:avLst/>
              <a:gdLst/>
              <a:ahLst/>
              <a:cxnLst/>
              <a:rect l="l" t="t" r="r" b="b"/>
              <a:pathLst>
                <a:path w="5845810" h="3288029">
                  <a:moveTo>
                    <a:pt x="5845213" y="0"/>
                  </a:moveTo>
                  <a:lnTo>
                    <a:pt x="5453367" y="0"/>
                  </a:lnTo>
                  <a:lnTo>
                    <a:pt x="5453367" y="391160"/>
                  </a:lnTo>
                  <a:lnTo>
                    <a:pt x="5453367" y="2895600"/>
                  </a:lnTo>
                  <a:lnTo>
                    <a:pt x="3865029" y="2895600"/>
                  </a:lnTo>
                  <a:lnTo>
                    <a:pt x="3865029" y="2894457"/>
                  </a:lnTo>
                  <a:lnTo>
                    <a:pt x="1980222" y="2894457"/>
                  </a:lnTo>
                  <a:lnTo>
                    <a:pt x="1980222" y="2895600"/>
                  </a:lnTo>
                  <a:lnTo>
                    <a:pt x="391858" y="2895600"/>
                  </a:lnTo>
                  <a:lnTo>
                    <a:pt x="391858" y="391160"/>
                  </a:lnTo>
                  <a:lnTo>
                    <a:pt x="1980222" y="391160"/>
                  </a:lnTo>
                  <a:lnTo>
                    <a:pt x="1980222" y="392595"/>
                  </a:lnTo>
                  <a:lnTo>
                    <a:pt x="3865029" y="392595"/>
                  </a:lnTo>
                  <a:lnTo>
                    <a:pt x="3865029" y="391160"/>
                  </a:lnTo>
                  <a:lnTo>
                    <a:pt x="5453367" y="391160"/>
                  </a:lnTo>
                  <a:lnTo>
                    <a:pt x="5453367" y="0"/>
                  </a:lnTo>
                  <a:lnTo>
                    <a:pt x="3776573" y="0"/>
                  </a:lnTo>
                  <a:lnTo>
                    <a:pt x="2068664" y="25"/>
                  </a:lnTo>
                  <a:lnTo>
                    <a:pt x="0" y="0"/>
                  </a:lnTo>
                  <a:lnTo>
                    <a:pt x="0" y="391160"/>
                  </a:lnTo>
                  <a:lnTo>
                    <a:pt x="0" y="2895600"/>
                  </a:lnTo>
                  <a:lnTo>
                    <a:pt x="0" y="3288030"/>
                  </a:lnTo>
                  <a:lnTo>
                    <a:pt x="2068664" y="3288030"/>
                  </a:lnTo>
                  <a:lnTo>
                    <a:pt x="2068664" y="3287014"/>
                  </a:lnTo>
                  <a:lnTo>
                    <a:pt x="3776573" y="3287014"/>
                  </a:lnTo>
                  <a:lnTo>
                    <a:pt x="3776573" y="3288030"/>
                  </a:lnTo>
                  <a:lnTo>
                    <a:pt x="5845213" y="3288030"/>
                  </a:lnTo>
                  <a:lnTo>
                    <a:pt x="5845213" y="2895600"/>
                  </a:lnTo>
                  <a:lnTo>
                    <a:pt x="5845213" y="391160"/>
                  </a:lnTo>
                  <a:lnTo>
                    <a:pt x="58452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8428" y="1521369"/>
              <a:ext cx="853226" cy="98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9644" y="766646"/>
            <a:ext cx="2165985" cy="51498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420"/>
              <a:t>C</a:t>
            </a:r>
            <a:r>
              <a:rPr dirty="0" sz="3200" spc="-15"/>
              <a:t>o</a:t>
            </a:r>
            <a:r>
              <a:rPr dirty="0" sz="3200" spc="30"/>
              <a:t>n</a:t>
            </a:r>
            <a:r>
              <a:rPr dirty="0" sz="3200" spc="85"/>
              <a:t>c</a:t>
            </a:r>
            <a:r>
              <a:rPr dirty="0" sz="3200" spc="15"/>
              <a:t>l</a:t>
            </a:r>
            <a:r>
              <a:rPr dirty="0" sz="3200" spc="25"/>
              <a:t>u</a:t>
            </a:r>
            <a:r>
              <a:rPr dirty="0" sz="3200" spc="5"/>
              <a:t>s</a:t>
            </a:r>
            <a:r>
              <a:rPr dirty="0" sz="3200" spc="-5"/>
              <a:t>i</a:t>
            </a:r>
            <a:r>
              <a:rPr dirty="0" sz="3200" spc="-10"/>
              <a:t>o</a:t>
            </a:r>
            <a:r>
              <a:rPr dirty="0" sz="3200" spc="35"/>
              <a:t>n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345977" y="1486909"/>
            <a:ext cx="3153410" cy="51180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0"/>
              </a:spcBef>
            </a:pPr>
            <a:r>
              <a:rPr dirty="0" sz="800" spc="5">
                <a:latin typeface="Verdana"/>
                <a:cs typeface="Verdana"/>
              </a:rPr>
              <a:t>Summarizing</a:t>
            </a:r>
            <a:r>
              <a:rPr dirty="0" sz="800" spc="-7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the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-10">
                <a:latin typeface="Verdana"/>
                <a:cs typeface="Verdana"/>
              </a:rPr>
              <a:t>transformative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potential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of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Green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Chemistry </a:t>
            </a:r>
            <a:r>
              <a:rPr dirty="0" sz="800" spc="-265">
                <a:latin typeface="Verdana"/>
                <a:cs typeface="Verdana"/>
              </a:rPr>
              <a:t> </a:t>
            </a:r>
            <a:r>
              <a:rPr dirty="0" sz="800" spc="10">
                <a:latin typeface="Verdana"/>
                <a:cs typeface="Verdana"/>
              </a:rPr>
              <a:t>in </a:t>
            </a:r>
            <a:r>
              <a:rPr dirty="0" sz="800" spc="5">
                <a:latin typeface="Verdana"/>
                <a:cs typeface="Verdana"/>
              </a:rPr>
              <a:t>advancing </a:t>
            </a:r>
            <a:r>
              <a:rPr dirty="0" sz="800" spc="-15">
                <a:latin typeface="Verdana"/>
                <a:cs typeface="Verdana"/>
              </a:rPr>
              <a:t>sustainability. </a:t>
            </a:r>
            <a:r>
              <a:rPr dirty="0" sz="800" spc="10">
                <a:latin typeface="Verdana"/>
                <a:cs typeface="Verdana"/>
              </a:rPr>
              <a:t>Emphasizing the </a:t>
            </a:r>
            <a:r>
              <a:rPr dirty="0" sz="800" spc="-5">
                <a:latin typeface="Verdana"/>
                <a:cs typeface="Verdana"/>
              </a:rPr>
              <a:t>imperative of </a:t>
            </a:r>
            <a:r>
              <a:rPr dirty="0" sz="80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collective </a:t>
            </a:r>
            <a:r>
              <a:rPr dirty="0" sz="800" spc="5">
                <a:latin typeface="Verdana"/>
                <a:cs typeface="Verdana"/>
              </a:rPr>
              <a:t>action </a:t>
            </a:r>
            <a:r>
              <a:rPr dirty="0" sz="800" spc="15">
                <a:latin typeface="Verdana"/>
                <a:cs typeface="Verdana"/>
              </a:rPr>
              <a:t>and </a:t>
            </a:r>
            <a:r>
              <a:rPr dirty="0" sz="800" spc="10">
                <a:latin typeface="Verdana"/>
                <a:cs typeface="Verdana"/>
              </a:rPr>
              <a:t>continuous </a:t>
            </a:r>
            <a:r>
              <a:rPr dirty="0" sz="800">
                <a:latin typeface="Verdana"/>
                <a:cs typeface="Verdana"/>
              </a:rPr>
              <a:t>innovation to </a:t>
            </a:r>
            <a:r>
              <a:rPr dirty="0" sz="800" spc="-15">
                <a:latin typeface="Verdana"/>
                <a:cs typeface="Verdana"/>
              </a:rPr>
              <a:t>drive </a:t>
            </a:r>
            <a:r>
              <a:rPr dirty="0" sz="800" spc="-10">
                <a:latin typeface="Verdana"/>
                <a:cs typeface="Verdana"/>
              </a:rPr>
              <a:t>positive </a:t>
            </a:r>
            <a:r>
              <a:rPr dirty="0" sz="800" spc="-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environmental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impact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15">
                <a:latin typeface="Verdana"/>
                <a:cs typeface="Verdana"/>
              </a:rPr>
              <a:t>and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promote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sustainable</a:t>
            </a:r>
            <a:r>
              <a:rPr dirty="0" sz="800" spc="-70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practices.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2023-12-15T05:07:29Z</dcterms:created>
  <dcterms:modified xsi:type="dcterms:W3CDTF">2023-12-15T05:07:29Z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2023-12-15T00:00:00Z</vt:filetime>
  </property>
  <property fmtid="{D5CDD505-2E9C-101B-9397-08002B2CF9AE}" pid="3" name="LastSaved">
    <vt:filetime>2023-12-15T00:00:00Z</vt:filetime>
  </property>
</Properties>
</file>