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6" r:id="rId22"/>
    <p:sldId id="288" r:id="rId23"/>
    <p:sldId id="279" r:id="rId24"/>
    <p:sldId id="280" r:id="rId25"/>
    <p:sldId id="287" r:id="rId26"/>
    <p:sldId id="281" r:id="rId27"/>
    <p:sldId id="282" r:id="rId28"/>
    <p:sldId id="283" r:id="rId29"/>
    <p:sldId id="284" r:id="rId30"/>
    <p:sldId id="285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02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99CD7-2E7E-4916-AB6F-7FD9EA3ECE18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80D6-04A3-402E-8F75-26D0D92A2D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99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0D6-04A3-402E-8F75-26D0D92A2DF2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06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090E6-81C7-4CE9-BF3E-82A88676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341101-3445-47A5-9061-B7E0300D5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7FAB81-C8A1-42CE-9459-BBA3700C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16D086-A966-4B2F-BBF3-EC9C32A8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70F09F-3C5D-4115-9808-AB0EA53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5100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04D6E-C644-4DF1-A514-8AC47C7A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58876F-4735-4426-A0E5-AC747CE02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CA4FA-2A53-4292-9EE2-FF87C2F1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3A4F1-B59A-448F-8B46-E85E6E4F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E102B1-056B-47B2-B5E2-97FA59E0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96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C4943A-F4EC-4169-A4F0-2432DBE7E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92B68B-7CA8-4998-A704-22A54A10B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33923-12D1-4113-B145-394B3D54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9FFEC-B8BF-45FD-A69C-10A9F10B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4E1D5-AB36-4A89-8695-159E65A8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914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E9A28-4A9E-4331-B2DE-6C9D8C07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461ED2-2C06-4567-8642-105FC7509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D1B-683C-4979-A959-0CCEE83C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55A5B-41F3-4C7A-8720-041D6F5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33414-DD40-473F-BFE0-C10C49E1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14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EA1CB-7CEE-49C0-ACD7-5299007F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80F20-FE2B-4BBD-8D6B-593E7E59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FF9AE-20AB-4A23-9932-E15781E6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F873B-1B20-46E3-B31D-ACB7CFB2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2FAB53-F76D-4AB8-9BD0-D9BD8503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078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BAA7B-692F-4DF5-BD1F-B45585EF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61BA6-2F5A-4454-817C-968F3D27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C8799E-9E55-42B7-881C-1A6A51237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B861E3-2DC7-44BC-BEF3-0125C1EC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EC5C60-59C5-4006-8BD9-48FADCB7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79595-CCA0-433A-BCA8-2E8430E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569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36350-10DD-4CCB-9FB2-12BFB7A1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872DE0-7AC1-4595-88C8-F695F009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B6A8FA-83DB-4878-A513-6EFDD54AC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3BB566-B9B3-415C-9487-8BB0E0AA0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785EDF-19C7-4681-8AAB-1E793E33A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3004AD-70A2-4CFF-B486-E48B5DB1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777ADF-A141-493D-94B9-BC00D3B7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72853E-01B2-40A2-B6A1-06B5DC3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636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C3EC2-6A35-4400-9411-153A6D14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C2A9CF-967C-4F2A-A90B-70C12427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3D7EB9-32DA-4F43-9A6E-3CFAF8CC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ABC0C2-A0E2-44F2-A3A0-6BDC7AF4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282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EC2761-8D5A-4C2D-8C4F-971B5DBE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46C9CA-E7D7-403E-BC41-5170B3A0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95BC93-4636-4296-AF12-8327FE88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938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90A2C-3697-47D4-861A-ED3CDBD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87716D-056C-4BAF-A437-A267CBD4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17C395-EF97-46BA-B8D8-DC46521E2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F2C06F-203E-42A5-85C6-F75371FD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307EE-22FD-4D4E-992A-2C0E94DC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C766D2-6220-409D-9C38-0DA6118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778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DEC1B-363C-4C7D-8D4F-8F60C063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2B278A-F713-44D0-BFEE-BA9B774F8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7AE2D1-3405-4EFB-98F1-050E5BD9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670F99-3A0E-4AB3-BE8F-276F15AE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AF8A0-4391-410B-BBA6-CDA6B59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DC1FB2-2E67-4282-BBC3-E8362F35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177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93830F-3B3B-4CD4-A632-58FFD043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FBD801-1154-48C8-9CCA-20F86F6A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BEC4F4-E388-416D-BA10-CC826BEAE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58EB-4E63-426B-A8C2-4D5DABB2F88B}" type="datetimeFigureOut">
              <a:rPr lang="en-IN" smtClean="0"/>
              <a:pPr/>
              <a:t>22-06-2024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741A65-BC64-4558-BA19-23D68C5C0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6AB24-750A-4C3B-B669-738C3DF2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551D-15D5-4782-A52B-9FBB884B70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791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CB3DC-1D03-4545-979C-D56731A52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7123"/>
            <a:ext cx="11996530" cy="1214235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BONDING IN METALS</a:t>
            </a:r>
            <a:endParaRPr lang="en-IN" sz="8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Title 7"/>
          <p:cNvSpPr>
            <a:spLocks noGrp="1"/>
          </p:cNvSpPr>
          <p:nvPr/>
        </p:nvSpPr>
        <p:spPr>
          <a:xfrm>
            <a:off x="6967923" y="4350360"/>
            <a:ext cx="388335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Dr. N. </a:t>
            </a:r>
            <a:r>
              <a:rPr lang="en-US" sz="3200" b="1" dirty="0" err="1" smtClean="0">
                <a:solidFill>
                  <a:srgbClr val="FF0000"/>
                </a:solidFill>
              </a:rPr>
              <a:t>Vijaya</a:t>
            </a:r>
            <a:r>
              <a:rPr lang="en-US" sz="3200" b="1" dirty="0" smtClean="0">
                <a:solidFill>
                  <a:srgbClr val="FF0000"/>
                </a:solidFill>
              </a:rPr>
              <a:t> Kumar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Lecturer in Chemistry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DNR College (A)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0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34787C-1A8B-47C6-A435-8BDB0C974E5E}"/>
              </a:ext>
            </a:extLst>
          </p:cNvPr>
          <p:cNvSpPr/>
          <p:nvPr/>
        </p:nvSpPr>
        <p:spPr>
          <a:xfrm>
            <a:off x="0" y="128002"/>
            <a:ext cx="11881445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Thermal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conductivity: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When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 part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metal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is</a:t>
            </a:r>
            <a:r>
              <a:rPr lang="en-US"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heated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24511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electrons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that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absorb energy from  the source of</a:t>
            </a:r>
            <a:r>
              <a:rPr lang="en-US" sz="2800" b="1" spc="-3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heat.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21209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These energetic electrons move to the cooler 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parts and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transfer the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kinetic energy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the  electrons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present in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that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collision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with 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them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process goes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on till the temperature</a:t>
            </a:r>
            <a:r>
              <a:rPr lang="en-US" sz="2800" b="1" spc="-12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all parts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the metal becomes</a:t>
            </a:r>
            <a:r>
              <a:rPr lang="en-US" sz="2800" b="1" spc="-3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same.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26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5F0C13-FE33-423D-B93D-E5FFAD2A2404}"/>
              </a:ext>
            </a:extLst>
          </p:cNvPr>
          <p:cNvSpPr/>
          <p:nvPr/>
        </p:nvSpPr>
        <p:spPr>
          <a:xfrm>
            <a:off x="0" y="153215"/>
            <a:ext cx="513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9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Electrical </a:t>
            </a:r>
            <a:r>
              <a:rPr lang="en-IN" sz="2800" b="1" spc="-9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conductivity</a:t>
            </a:r>
            <a:r>
              <a:rPr lang="en-IN" sz="2800" b="1" spc="-38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28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lang="en-IN" sz="2800" b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METALS</a:t>
            </a:r>
            <a:endParaRPr lang="en-I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66B03A-38CF-4270-8DC6-2357EB083897}"/>
              </a:ext>
            </a:extLst>
          </p:cNvPr>
          <p:cNvSpPr/>
          <p:nvPr/>
        </p:nvSpPr>
        <p:spPr>
          <a:xfrm>
            <a:off x="131975" y="910421"/>
            <a:ext cx="11774079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210185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good conductors of electricity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 the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presence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mobile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lang="en-US" sz="2400" b="1" spc="-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6858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potential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difference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applied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across a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 sheet, free electrons start moving towards  anode.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New electrons are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discharged from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negative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electrode leading to continuous flow of electrons 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i.e.,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current starts flows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negative to</a:t>
            </a:r>
            <a:r>
              <a:rPr lang="en-US" sz="2400" b="1" spc="-9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</a:t>
            </a:r>
          </a:p>
        </p:txBody>
      </p:sp>
      <p:pic>
        <p:nvPicPr>
          <p:cNvPr id="1028" name="Picture 4" descr="What is metallic bond? - QS Study">
            <a:extLst>
              <a:ext uri="{FF2B5EF4-FFF2-40B4-BE49-F238E27FC236}">
                <a16:creationId xmlns:a16="http://schemas.microsoft.com/office/drawing/2014/main" xmlns="" id="{976A486B-F5E8-45BD-BB73-98BFF3B6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862" y="3459719"/>
            <a:ext cx="4025781" cy="32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20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26518793-DE0D-4A1C-B548-9D6AEA49C96E}"/>
              </a:ext>
            </a:extLst>
          </p:cNvPr>
          <p:cNvSpPr txBox="1">
            <a:spLocks/>
          </p:cNvSpPr>
          <p:nvPr/>
        </p:nvSpPr>
        <p:spPr>
          <a:xfrm>
            <a:off x="295859" y="182868"/>
            <a:ext cx="954387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32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Other </a:t>
            </a:r>
            <a:r>
              <a:rPr lang="en-US" sz="32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characteristics  </a:t>
            </a:r>
            <a:r>
              <a:rPr lang="en-US" sz="32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explained </a:t>
            </a:r>
            <a:r>
              <a:rPr lang="en-US" sz="3200" b="1" spc="-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by </a:t>
            </a:r>
            <a:r>
              <a:rPr lang="en-US" sz="32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free</a:t>
            </a:r>
            <a:r>
              <a:rPr lang="en-US" sz="3200" b="1" spc="-4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2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electron  theory..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03B5A14C-72C3-4D02-A442-A23B78EA52B6}"/>
              </a:ext>
            </a:extLst>
          </p:cNvPr>
          <p:cNvSpPr txBox="1"/>
          <p:nvPr/>
        </p:nvSpPr>
        <p:spPr>
          <a:xfrm>
            <a:off x="468134" y="1088544"/>
            <a:ext cx="11522760" cy="258981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Ductile and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malleability: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31623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"/>
              <a:tabLst>
                <a:tab pos="35560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to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non-directional nature of the  metallic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"/>
              <a:tabLst>
                <a:tab pos="355600" algn="l"/>
                <a:tab pos="4529455" algn="l"/>
                <a:tab pos="676465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because of</a:t>
            </a:r>
            <a:r>
              <a:rPr sz="30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fact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on</a:t>
            </a:r>
            <a:r>
              <a:rPr sz="3000" b="1" spc="-9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application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force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easily move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lattice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another leading</a:t>
            </a:r>
            <a:r>
              <a:rPr sz="3000" b="1" spc="5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change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shape of the</a:t>
            </a:r>
            <a:r>
              <a:rPr sz="30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3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9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78239-FA37-47D1-9512-25DA619B0EE2}"/>
              </a:ext>
            </a:extLst>
          </p:cNvPr>
          <p:cNvSpPr txBox="1"/>
          <p:nvPr/>
        </p:nvSpPr>
        <p:spPr>
          <a:xfrm rot="20297532">
            <a:off x="984738" y="2231718"/>
            <a:ext cx="10389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Valance Bond Theory</a:t>
            </a:r>
            <a:endParaRPr lang="en-IN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3B28FF-56B4-4E2C-ABCD-36461F950574}"/>
              </a:ext>
            </a:extLst>
          </p:cNvPr>
          <p:cNvSpPr/>
          <p:nvPr/>
        </p:nvSpPr>
        <p:spPr>
          <a:xfrm>
            <a:off x="145813" y="199477"/>
            <a:ext cx="4582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lang="en-IN" sz="4000" b="1" spc="-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bond</a:t>
            </a:r>
            <a:r>
              <a:rPr lang="en-IN" sz="4000" b="1" spc="-3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40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3EF21874-DCE2-49FC-8C2E-401495C761B7}"/>
              </a:ext>
            </a:extLst>
          </p:cNvPr>
          <p:cNvSpPr txBox="1"/>
          <p:nvPr/>
        </p:nvSpPr>
        <p:spPr>
          <a:xfrm>
            <a:off x="276151" y="799137"/>
            <a:ext cx="11318817" cy="4525598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was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proposed by</a:t>
            </a:r>
            <a:r>
              <a:rPr sz="3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pauling.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269875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  <a:tab pos="300545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structure</a:t>
            </a:r>
            <a:r>
              <a:rPr sz="3000" b="1" spc="-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	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may be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described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terms of covalent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resonate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among  the alternate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inter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atomic positions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molecule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having such delocalized  electrons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represented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several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contributing  structures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resonating structures or  conical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forms.</a:t>
            </a:r>
          </a:p>
          <a:p>
            <a:pPr marL="355600" marR="13970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All the properties of such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molecules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not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 explained by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structure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4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18BC33-D0D4-447B-8EA6-FD432F98F14B}"/>
              </a:ext>
            </a:extLst>
          </p:cNvPr>
          <p:cNvSpPr/>
          <p:nvPr/>
        </p:nvSpPr>
        <p:spPr>
          <a:xfrm>
            <a:off x="84299" y="80770"/>
            <a:ext cx="5029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spc="-9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Lithium metallic</a:t>
            </a:r>
            <a:r>
              <a:rPr lang="en-IN" sz="3600" b="1" spc="-37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6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crystal….</a:t>
            </a:r>
            <a:endParaRPr lang="en-I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4CB8B0B8-182D-4B2A-B6D2-E87E76724ECF}"/>
              </a:ext>
            </a:extLst>
          </p:cNvPr>
          <p:cNvSpPr txBox="1"/>
          <p:nvPr/>
        </p:nvSpPr>
        <p:spPr>
          <a:xfrm>
            <a:off x="0" y="603990"/>
            <a:ext cx="11840608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73406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reveal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one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lithium atom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surrounded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eight nearest neighbours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  crystall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17208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798195" algn="l"/>
                <a:tab pos="547243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	lithium </a:t>
            </a:r>
            <a:r>
              <a:rPr lang="en-US"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electron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present  which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insufficient to form eight covalent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with eight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nearest neighbours the  resonance of electron</a:t>
            </a:r>
            <a:r>
              <a:rPr sz="3000" b="1" spc="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pair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</a:t>
            </a:r>
            <a:r>
              <a:rPr lang="en-US"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takes</a:t>
            </a:r>
            <a:r>
              <a:rPr sz="3000" b="1" spc="-7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place  as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shown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7BE19644-F4D3-41BE-B2EC-5900A78DD2E7}"/>
              </a:ext>
            </a:extLst>
          </p:cNvPr>
          <p:cNvSpPr txBox="1">
            <a:spLocks/>
          </p:cNvSpPr>
          <p:nvPr/>
        </p:nvSpPr>
        <p:spPr>
          <a:xfrm>
            <a:off x="351391" y="2967973"/>
            <a:ext cx="917910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400" b="1" spc="-5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It </a:t>
            </a:r>
            <a:r>
              <a:rPr lang="en-US" sz="2400" b="1" spc="-9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explains </a:t>
            </a:r>
            <a:r>
              <a:rPr lang="en-US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5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following  characteristics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6D55DD-F3CB-478C-A140-C28383E5EAA9}"/>
              </a:ext>
            </a:extLst>
          </p:cNvPr>
          <p:cNvSpPr/>
          <p:nvPr/>
        </p:nvSpPr>
        <p:spPr>
          <a:xfrm>
            <a:off x="0" y="3262144"/>
            <a:ext cx="6722441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luster: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white light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falls on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clean 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smooth  surface the valence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absorb energy 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get excited into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nearest higher  orbital.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8763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returned to the</a:t>
            </a:r>
            <a:r>
              <a:rPr lang="en-US" sz="2400" b="1" spc="-114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ground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state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absorbed energy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released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 visible light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emitted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light ray is  responsible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luster</a:t>
            </a:r>
          </a:p>
        </p:txBody>
      </p:sp>
      <p:pic>
        <p:nvPicPr>
          <p:cNvPr id="8194" name="Picture 2" descr="Lithium resonance structures as given by Pauling ( 1 ). ( A ...">
            <a:extLst>
              <a:ext uri="{FF2B5EF4-FFF2-40B4-BE49-F238E27FC236}">
                <a16:creationId xmlns:a16="http://schemas.microsoft.com/office/drawing/2014/main" xmlns="" id="{329F1A21-90A8-4F02-A352-BE33CDDC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73" y="3083520"/>
            <a:ext cx="3965921" cy="28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06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634B7D-B11E-45CD-9A8D-0E3130BCE681}"/>
              </a:ext>
            </a:extLst>
          </p:cNvPr>
          <p:cNvSpPr/>
          <p:nvPr/>
        </p:nvSpPr>
        <p:spPr>
          <a:xfrm>
            <a:off x="160538" y="67501"/>
            <a:ext cx="217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Characteristics</a:t>
            </a:r>
            <a:endParaRPr lang="e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8CA36243-4E64-46E2-867F-F2E2FD246DA9}"/>
              </a:ext>
            </a:extLst>
          </p:cNvPr>
          <p:cNvSpPr txBox="1"/>
          <p:nvPr/>
        </p:nvSpPr>
        <p:spPr>
          <a:xfrm>
            <a:off x="124261" y="667639"/>
            <a:ext cx="11943478" cy="33868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Electrical</a:t>
            </a:r>
            <a:r>
              <a:rPr sz="28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conductivity: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bonded electrons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neither belong to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positive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nor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localized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two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free to move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hence allow electrical  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Higher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density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</a:t>
            </a:r>
          </a:p>
          <a:p>
            <a:pPr marL="354965" marR="6604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close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packing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 crystal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high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density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51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01662B61-1B94-4F87-BC42-3D1F3547D6C2}"/>
              </a:ext>
            </a:extLst>
          </p:cNvPr>
          <p:cNvSpPr txBox="1">
            <a:spLocks/>
          </p:cNvSpPr>
          <p:nvPr/>
        </p:nvSpPr>
        <p:spPr>
          <a:xfrm>
            <a:off x="286434" y="0"/>
            <a:ext cx="6961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9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Malleability </a:t>
            </a:r>
            <a:r>
              <a:rPr lang="en-IN" sz="3200" b="1" spc="-7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and</a:t>
            </a:r>
            <a:r>
              <a:rPr lang="en-IN" sz="3200" b="1" spc="-36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3200" b="1" spc="-10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ductility</a:t>
            </a:r>
            <a:endParaRPr lang="en-IN" sz="3200" b="1" spc="-10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3BA80E8A-AEA2-4CF7-8B13-A1226692A61B}"/>
              </a:ext>
            </a:extLst>
          </p:cNvPr>
          <p:cNvSpPr txBox="1"/>
          <p:nvPr/>
        </p:nvSpPr>
        <p:spPr>
          <a:xfrm>
            <a:off x="157113" y="841911"/>
            <a:ext cx="11877773" cy="244714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67310" indent="-342900" algn="just">
              <a:lnSpc>
                <a:spcPct val="90000"/>
              </a:lnSpc>
              <a:spcBef>
                <a:spcPts val="459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uniform charge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distribution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posititve ions when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stress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 applied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change their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relative to their neighbouring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 without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changing 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internal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environment.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33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LIMITATIONS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492250" indent="164465" algn="just">
              <a:lnSpc>
                <a:spcPts val="3240"/>
              </a:lnSpc>
              <a:spcBef>
                <a:spcPts val="760"/>
              </a:spcBef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resonance theory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qualitative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explanation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114300" algn="just">
              <a:lnSpc>
                <a:spcPts val="3240"/>
              </a:lnSpc>
              <a:spcBef>
                <a:spcPts val="695"/>
              </a:spcBef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But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does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not explain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 character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liquid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state or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solution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6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40695-255F-4525-999A-F94557748167}"/>
              </a:ext>
            </a:extLst>
          </p:cNvPr>
          <p:cNvSpPr txBox="1"/>
          <p:nvPr/>
        </p:nvSpPr>
        <p:spPr>
          <a:xfrm rot="20407939" flipH="1">
            <a:off x="-9384" y="2058885"/>
            <a:ext cx="12666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MOLECULAR ORBITAL THEORY</a:t>
            </a:r>
          </a:p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BAND THEORY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49168457-BD20-48FA-8199-FFB5E4E088EC}"/>
              </a:ext>
            </a:extLst>
          </p:cNvPr>
          <p:cNvSpPr txBox="1">
            <a:spLocks/>
          </p:cNvSpPr>
          <p:nvPr/>
        </p:nvSpPr>
        <p:spPr>
          <a:xfrm>
            <a:off x="305287" y="92175"/>
            <a:ext cx="642683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600" b="1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Molecular </a:t>
            </a:r>
            <a:r>
              <a:rPr lang="en-IN" sz="3600" b="1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Orbital</a:t>
            </a:r>
            <a:r>
              <a:rPr lang="en-IN" sz="3600" b="1" spc="-3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6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Theory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DFF13B82-E4DC-4B62-A9C1-FEA510707B11}"/>
              </a:ext>
            </a:extLst>
          </p:cNvPr>
          <p:cNvSpPr txBox="1"/>
          <p:nvPr/>
        </p:nvSpPr>
        <p:spPr>
          <a:xfrm>
            <a:off x="213674" y="568096"/>
            <a:ext cx="11764651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477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6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Two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atomic orbitals of equal energy combine  together to form two molecular 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by  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LCAO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Mehod similarly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when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three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atomic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combined together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by 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LCAO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method three molecular 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formed.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332994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energy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this	molecular ortbitals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very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close 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appear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continuous energy 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hence this theroy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called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8C6C9D91-7396-489C-ABD3-206303B4D8B0}"/>
              </a:ext>
            </a:extLst>
          </p:cNvPr>
          <p:cNvSpPr txBox="1">
            <a:spLocks/>
          </p:cNvSpPr>
          <p:nvPr/>
        </p:nvSpPr>
        <p:spPr>
          <a:xfrm>
            <a:off x="442274" y="2517348"/>
            <a:ext cx="402780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400" b="1" spc="-9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Lithium</a:t>
            </a:r>
            <a:r>
              <a:rPr lang="en-IN" sz="2400" b="1" spc="-24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2400" b="1" spc="-10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crystal</a:t>
            </a: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D260FE0E-47C7-4752-8A6A-586BF7CD4976}"/>
              </a:ext>
            </a:extLst>
          </p:cNvPr>
          <p:cNvSpPr txBox="1"/>
          <p:nvPr/>
        </p:nvSpPr>
        <p:spPr>
          <a:xfrm>
            <a:off x="99391" y="2898863"/>
            <a:ext cx="12092609" cy="37549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798830" indent="-342900" algn="just">
              <a:lnSpc>
                <a:spcPts val="3020"/>
              </a:lnSpc>
              <a:spcBef>
                <a:spcPts val="48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If n number of lithium atoms are allowed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 combine they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will form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three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energy</a:t>
            </a:r>
            <a:r>
              <a:rPr sz="2400" b="1" spc="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471170" indent="-342900" algn="just">
              <a:lnSpc>
                <a:spcPct val="90000"/>
              </a:lnSpc>
              <a:spcBef>
                <a:spcPts val="66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426720" algn="l"/>
                <a:tab pos="427355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1s band : it is formed by the combination of n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1s2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atomic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orbitals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 , so it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non conduction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020"/>
              </a:lnSpc>
              <a:spcBef>
                <a:spcPts val="74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1638300" algn="l"/>
                <a:tab pos="2152650" algn="l"/>
                <a:tab pos="6848475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2s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	: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is formed by the combination 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2s1 atomic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orbitals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</a:t>
            </a:r>
            <a:r>
              <a:rPr sz="2400" b="1" spc="2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	so</a:t>
            </a:r>
            <a:r>
              <a:rPr sz="2400" b="1" spc="-8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conduction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18110" indent="-342900" algn="just">
              <a:lnSpc>
                <a:spcPts val="303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upper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this band is empty while lower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</a:t>
            </a:r>
            <a:r>
              <a:rPr sz="2400" b="1" spc="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48260" indent="-342900" algn="just">
              <a:lnSpc>
                <a:spcPts val="302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2125345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2p band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is formed by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combination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n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2p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subshells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empty  bad as it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contains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</a:t>
            </a:r>
            <a:r>
              <a:rPr sz="2400" b="1" spc="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DD75F7D7-9496-4B81-A1E7-D597C13790DD}"/>
              </a:ext>
            </a:extLst>
          </p:cNvPr>
          <p:cNvSpPr txBox="1">
            <a:spLocks/>
          </p:cNvSpPr>
          <p:nvPr/>
        </p:nvSpPr>
        <p:spPr>
          <a:xfrm>
            <a:off x="993444" y="309117"/>
            <a:ext cx="722820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Metals </a:t>
            </a:r>
            <a:r>
              <a:rPr lang="en-IN" b="1" spc="-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in </a:t>
            </a:r>
            <a:r>
              <a:rPr lang="en-IN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periodic</a:t>
            </a:r>
            <a:r>
              <a:rPr lang="en-IN" b="1" spc="-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A419B3F8-5CFD-4EAE-B228-5D2DA8BA5798}"/>
              </a:ext>
            </a:extLst>
          </p:cNvPr>
          <p:cNvSpPr txBox="1"/>
          <p:nvPr/>
        </p:nvSpPr>
        <p:spPr>
          <a:xfrm>
            <a:off x="122549" y="1296104"/>
            <a:ext cx="11962614" cy="36107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48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Currently,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scientists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know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of 118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different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elements.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280670" indent="-342900" algn="just">
              <a:lnSpc>
                <a:spcPts val="2810"/>
              </a:lnSpc>
              <a:spcBef>
                <a:spcPts val="73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About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91 of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118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elements in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periodic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table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metals.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16510" indent="-342900" algn="just">
              <a:lnSpc>
                <a:spcPct val="90000"/>
              </a:lnSpc>
              <a:spcBef>
                <a:spcPts val="66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There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 </a:t>
            </a:r>
            <a:r>
              <a:rPr sz="2600" b="1" spc="-3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17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non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in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periodic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table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; most 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gases (hydrogen,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helium,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nitrogen,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oxygen, 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fluorine, neon, chlorine,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argon, krypton,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xenon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radon);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is a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liquid (bromine); and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 few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solids 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(carbon,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phosphorus, </a:t>
            </a:r>
            <a:r>
              <a:rPr sz="2600" b="1" spc="-2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sulfur,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selenium, and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iodine)..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70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  <a:tab pos="1292225" algn="l"/>
                <a:tab pos="26797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metalloids:	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boron (B),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silicon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(Si),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germanium  </a:t>
            </a:r>
            <a:r>
              <a:rPr sz="2600" b="1" spc="-3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(Ge),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arsenic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(As),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antimony </a:t>
            </a:r>
            <a:r>
              <a:rPr sz="2600" b="1" spc="-2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(Sb),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tellurium </a:t>
            </a:r>
            <a:r>
              <a:rPr sz="2600" b="1" spc="-5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(Te),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polonium </a:t>
            </a:r>
            <a:r>
              <a:rPr sz="2600" b="1" spc="-4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(Po)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astatine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(At)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elements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found	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step </a:t>
            </a:r>
            <a:r>
              <a:rPr sz="2600" b="1" spc="-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like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between metals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non</a:t>
            </a:r>
            <a:r>
              <a:rPr sz="2600" b="1" spc="-8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84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05CFE01F-943E-4368-B99D-B448995B5E12}"/>
              </a:ext>
            </a:extLst>
          </p:cNvPr>
          <p:cNvSpPr txBox="1"/>
          <p:nvPr/>
        </p:nvSpPr>
        <p:spPr>
          <a:xfrm>
            <a:off x="147686" y="222353"/>
            <a:ext cx="11896627" cy="275421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653415" indent="-342900" algn="just">
              <a:lnSpc>
                <a:spcPts val="3240"/>
              </a:lnSpc>
              <a:spcBef>
                <a:spcPts val="5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1s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and 2s band is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forbidden</a:t>
            </a:r>
            <a:r>
              <a:rPr sz="2000" b="1" spc="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gap.</a:t>
            </a:r>
          </a:p>
          <a:p>
            <a:pPr marL="354965" marR="681355" indent="-342900" algn="just">
              <a:lnSpc>
                <a:spcPts val="324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energy gap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very high here so the  electrons can not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promoted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lower 1s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higher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2s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</a:p>
          <a:p>
            <a:pPr marL="354965" marR="5080" indent="-342900" algn="just">
              <a:lnSpc>
                <a:spcPts val="324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5351145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level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below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</a:t>
            </a:r>
            <a:r>
              <a:rPr sz="2000" b="1" spc="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all</a:t>
            </a:r>
            <a:r>
              <a:rPr sz="20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bands</a:t>
            </a:r>
            <a:r>
              <a:rPr lang="en-US"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</a:t>
            </a:r>
            <a:r>
              <a:rPr sz="2000" b="1" spc="-6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fermi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level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may arises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within a  band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two bands</a:t>
            </a:r>
            <a:r>
              <a:rPr sz="20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  <a:endParaRPr lang="en-US"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24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5351145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theory</a:t>
            </a:r>
            <a:r>
              <a:rPr sz="2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explains</a:t>
            </a:r>
            <a:r>
              <a:rPr lang="en-US"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easily 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properties</a:t>
            </a:r>
            <a:r>
              <a:rPr sz="2000" b="1" spc="-1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 conductors ,insulators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</a:t>
            </a:r>
            <a:r>
              <a:rPr sz="20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conductors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3074" name="Picture 2" descr="Bonding in Metals and Semiconductors">
            <a:extLst>
              <a:ext uri="{FF2B5EF4-FFF2-40B4-BE49-F238E27FC236}">
                <a16:creationId xmlns:a16="http://schemas.microsoft.com/office/drawing/2014/main" xmlns="" id="{5BC62F26-C569-42D5-BB5F-AE29F08C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9" y="3475459"/>
            <a:ext cx="7442276" cy="30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06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.1: Metallic Bonding - Chemistry LibreTexts">
            <a:extLst>
              <a:ext uri="{FF2B5EF4-FFF2-40B4-BE49-F238E27FC236}">
                <a16:creationId xmlns:a16="http://schemas.microsoft.com/office/drawing/2014/main" xmlns="" id="{E1C052EB-72F4-46E8-A06F-8796E964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69" y="566099"/>
            <a:ext cx="6448086" cy="35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DCE1A4-3FA8-462F-B75C-E566F66A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55" y="1282045"/>
            <a:ext cx="5361245" cy="395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76507-0CFC-48C3-B94F-CDC20C4C5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59187"/>
            <a:ext cx="12039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09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ystals and Band Theory | Boundless Chemistry">
            <a:extLst>
              <a:ext uri="{FF2B5EF4-FFF2-40B4-BE49-F238E27FC236}">
                <a16:creationId xmlns:a16="http://schemas.microsoft.com/office/drawing/2014/main" xmlns="" id="{474BF5D5-B6E0-4671-B1EE-C759F61B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554" y="723899"/>
            <a:ext cx="7804155" cy="43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52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17A034-9813-4717-BA05-F46705E5E2D8}"/>
              </a:ext>
            </a:extLst>
          </p:cNvPr>
          <p:cNvSpPr/>
          <p:nvPr/>
        </p:nvSpPr>
        <p:spPr>
          <a:xfrm>
            <a:off x="176001" y="2905780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conductors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4AA0BE6D-06D5-4335-B65C-321AECB481B6}"/>
              </a:ext>
            </a:extLst>
          </p:cNvPr>
          <p:cNvSpPr txBox="1"/>
          <p:nvPr/>
        </p:nvSpPr>
        <p:spPr>
          <a:xfrm>
            <a:off x="449282" y="3429000"/>
            <a:ext cx="7591782" cy="2867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654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Less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energy gap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between the 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conduction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band.</a:t>
            </a:r>
          </a:p>
          <a:p>
            <a:pPr marL="354965" marR="93027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conduction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are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overlapped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Electrons can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easily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move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from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conduction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.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can conduct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electricity.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16A9DD-90C9-4D61-A051-07B27A65B19E}"/>
              </a:ext>
            </a:extLst>
          </p:cNvPr>
          <p:cNvSpPr/>
          <p:nvPr/>
        </p:nvSpPr>
        <p:spPr>
          <a:xfrm>
            <a:off x="72272" y="86353"/>
            <a:ext cx="1858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INSULATORS</a:t>
            </a:r>
            <a:endParaRPr lang="e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63C08BA6-A989-4382-87A0-AA8E309F0C31}"/>
              </a:ext>
            </a:extLst>
          </p:cNvPr>
          <p:cNvSpPr txBox="1"/>
          <p:nvPr/>
        </p:nvSpPr>
        <p:spPr>
          <a:xfrm>
            <a:off x="238784" y="640992"/>
            <a:ext cx="7802280" cy="2435282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filled valence</a:t>
            </a:r>
            <a:r>
              <a:rPr sz="28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More energy difference between the valence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band.</a:t>
            </a:r>
          </a:p>
          <a:p>
            <a:pPr marL="354965" marR="60261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t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more energy gap the insulators  cannot conduct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electricity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989676-5328-4AC5-9554-2D825747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345" y="3167390"/>
            <a:ext cx="3180979" cy="3456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3CB2D5-0883-4D5C-9754-2000348B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71" y="0"/>
            <a:ext cx="4513160" cy="32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626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1FA10C07-20F3-4B5D-AEF6-104D51508931}"/>
              </a:ext>
            </a:extLst>
          </p:cNvPr>
          <p:cNvSpPr txBox="1">
            <a:spLocks/>
          </p:cNvSpPr>
          <p:nvPr/>
        </p:nvSpPr>
        <p:spPr>
          <a:xfrm>
            <a:off x="211019" y="120456"/>
            <a:ext cx="3759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105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  <a:endParaRPr lang="en-IN" sz="3200" b="1" spc="-105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F3D6CE96-C04F-4A1A-B21E-B6742ED8C51D}"/>
              </a:ext>
            </a:extLst>
          </p:cNvPr>
          <p:cNvSpPr txBox="1"/>
          <p:nvPr/>
        </p:nvSpPr>
        <p:spPr>
          <a:xfrm>
            <a:off x="-4329" y="476408"/>
            <a:ext cx="5351581" cy="589238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270510" indent="-342900" algn="just">
              <a:lnSpc>
                <a:spcPts val="3020"/>
              </a:lnSpc>
              <a:spcBef>
                <a:spcPts val="48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Less energy gap between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band and  the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212725" indent="-342900" algn="just">
              <a:lnSpc>
                <a:spcPts val="3020"/>
              </a:lnSpc>
              <a:spcBef>
                <a:spcPts val="71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Promoted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in the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and  unpaired electrons in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band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 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electricity.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02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Probability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promoting electrons rises with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temperature 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 of semiconductors  increases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temperature.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780415" indent="-342900" algn="just">
              <a:lnSpc>
                <a:spcPct val="90000"/>
              </a:lnSpc>
              <a:spcBef>
                <a:spcPts val="66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Hole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due to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transfer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electrons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valence band to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</a:t>
            </a:r>
            <a:r>
              <a:rPr sz="24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8F02E-414C-4287-B6F2-544DE414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222" y="447675"/>
            <a:ext cx="6457360" cy="34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65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3F0DCE3-A5B1-4850-A256-FD8619C9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19" y="479245"/>
            <a:ext cx="11156083" cy="43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336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6CA8D-0FC2-4AC4-AAF5-8DD554DD1BCC}"/>
              </a:ext>
            </a:extLst>
          </p:cNvPr>
          <p:cNvSpPr txBox="1"/>
          <p:nvPr/>
        </p:nvSpPr>
        <p:spPr>
          <a:xfrm flipH="1">
            <a:off x="234255" y="235670"/>
            <a:ext cx="752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TYPES OF SEMI CONDUCTORS</a:t>
            </a:r>
            <a:endParaRPr lang="en-I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2050" name="Picture 2" descr="N-Type and P-Type Semiconductor | Electronics Study Material">
            <a:extLst>
              <a:ext uri="{FF2B5EF4-FFF2-40B4-BE49-F238E27FC236}">
                <a16:creationId xmlns:a16="http://schemas.microsoft.com/office/drawing/2014/main" xmlns="" id="{A7AD27ED-ACCB-47A9-9BA2-FCC8F600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689" y="784536"/>
            <a:ext cx="9228866" cy="47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70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5823DC0E-98BB-4529-A56C-5D4D6D83063B}"/>
              </a:ext>
            </a:extLst>
          </p:cNvPr>
          <p:cNvSpPr txBox="1">
            <a:spLocks/>
          </p:cNvSpPr>
          <p:nvPr/>
        </p:nvSpPr>
        <p:spPr>
          <a:xfrm>
            <a:off x="194865" y="0"/>
            <a:ext cx="64274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n-IN" sz="36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Intrinsic</a:t>
            </a:r>
            <a:r>
              <a:rPr lang="en-IN" sz="3600" b="1" spc="-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sz="36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Semiconductors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E4995A02-BCD7-42BC-960A-1FCE3D2B18F5}"/>
              </a:ext>
            </a:extLst>
          </p:cNvPr>
          <p:cNvSpPr txBox="1"/>
          <p:nvPr/>
        </p:nvSpPr>
        <p:spPr>
          <a:xfrm>
            <a:off x="0" y="675459"/>
            <a:ext cx="11862017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0452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1529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 intrinsic semiconductor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is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extremely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pure</a:t>
            </a:r>
            <a:r>
              <a:rPr sz="2000" b="1" spc="-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Examples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 pure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germanium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silicon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have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forbidden energy gaps of </a:t>
            </a:r>
            <a:r>
              <a:rPr sz="2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0.72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eV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1.1  eV </a:t>
            </a:r>
            <a:r>
              <a:rPr sz="2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respectively.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405765" indent="-3937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064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energy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 small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27305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also defined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which the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 of conduction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is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equal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holes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120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tabLst>
                <a:tab pos="354965" algn="l"/>
                <a:tab pos="355600" algn="l"/>
              </a:tabLst>
            </a:pP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85B40-5F04-46F3-86DB-9F7BFC73BB11}"/>
              </a:ext>
            </a:extLst>
          </p:cNvPr>
          <p:cNvSpPr/>
          <p:nvPr/>
        </p:nvSpPr>
        <p:spPr>
          <a:xfrm>
            <a:off x="329983" y="3099646"/>
            <a:ext cx="474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Extrinsic</a:t>
            </a:r>
            <a:r>
              <a:rPr lang="en-IN" sz="3600" b="1" spc="-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semiconductors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0E4BACA9-203F-4F69-B074-81D0DFEF0F9B}"/>
              </a:ext>
            </a:extLst>
          </p:cNvPr>
          <p:cNvSpPr txBox="1"/>
          <p:nvPr/>
        </p:nvSpPr>
        <p:spPr>
          <a:xfrm>
            <a:off x="118037" y="3745977"/>
            <a:ext cx="11625942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906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Those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 to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some suitable impurity 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agent or 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has been added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extremely small  amounts (about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 part 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108)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impurity</a:t>
            </a:r>
            <a:r>
              <a:rPr sz="2000" b="1" spc="-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Depending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 the type of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material  used,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 can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sub-  divided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into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two</a:t>
            </a:r>
            <a:r>
              <a:rPr sz="2000" b="1" spc="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classes: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(i)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N-type semiconductors</a:t>
            </a:r>
            <a:r>
              <a:rPr sz="2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</a:t>
            </a:r>
          </a:p>
          <a:p>
            <a:pPr marL="35496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(ii)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P-type</a:t>
            </a:r>
            <a:r>
              <a:rPr sz="20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98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xmlns="" id="{342A2EF5-A257-41B7-A10F-7D5856CA2499}"/>
              </a:ext>
            </a:extLst>
          </p:cNvPr>
          <p:cNvSpPr/>
          <p:nvPr/>
        </p:nvSpPr>
        <p:spPr>
          <a:xfrm>
            <a:off x="227074" y="681227"/>
            <a:ext cx="45719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350FD5BB-3E15-4E99-AD43-11A1DF6DF64B}"/>
              </a:ext>
            </a:extLst>
          </p:cNvPr>
          <p:cNvSpPr txBox="1">
            <a:spLocks/>
          </p:cNvSpPr>
          <p:nvPr/>
        </p:nvSpPr>
        <p:spPr>
          <a:xfrm>
            <a:off x="993443" y="516381"/>
            <a:ext cx="269395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105">
                <a:solidFill>
                  <a:srgbClr val="002060"/>
                </a:solidFill>
                <a:latin typeface="Maiandra GD" panose="020E0502030308020204" pitchFamily="34" charset="0"/>
              </a:rPr>
              <a:t>impurities</a:t>
            </a:r>
            <a:endParaRPr lang="en-IN" b="1" spc="-105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020896A0-7A2F-4013-84CC-AC24FAA6A028}"/>
              </a:ext>
            </a:extLst>
          </p:cNvPr>
          <p:cNvSpPr/>
          <p:nvPr/>
        </p:nvSpPr>
        <p:spPr>
          <a:xfrm>
            <a:off x="2362960" y="1296161"/>
            <a:ext cx="381221" cy="2057400"/>
          </a:xfrm>
          <a:custGeom>
            <a:avLst/>
            <a:gdLst/>
            <a:ahLst/>
            <a:cxnLst/>
            <a:rect l="l" t="t" r="r" b="b"/>
            <a:pathLst>
              <a:path w="381000" h="2057400">
                <a:moveTo>
                  <a:pt x="381000" y="1866900"/>
                </a:moveTo>
                <a:lnTo>
                  <a:pt x="0" y="1866900"/>
                </a:lnTo>
                <a:lnTo>
                  <a:pt x="190500" y="2057400"/>
                </a:lnTo>
                <a:lnTo>
                  <a:pt x="381000" y="1866900"/>
                </a:lnTo>
                <a:close/>
              </a:path>
              <a:path w="381000" h="2057400">
                <a:moveTo>
                  <a:pt x="285750" y="0"/>
                </a:moveTo>
                <a:lnTo>
                  <a:pt x="95250" y="0"/>
                </a:lnTo>
                <a:lnTo>
                  <a:pt x="95250" y="1866900"/>
                </a:lnTo>
                <a:lnTo>
                  <a:pt x="285750" y="1866900"/>
                </a:lnTo>
                <a:lnTo>
                  <a:pt x="285750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6F810394-1122-4BA5-A293-862B6157254A}"/>
              </a:ext>
            </a:extLst>
          </p:cNvPr>
          <p:cNvSpPr/>
          <p:nvPr/>
        </p:nvSpPr>
        <p:spPr>
          <a:xfrm>
            <a:off x="2362960" y="1296161"/>
            <a:ext cx="381221" cy="2057400"/>
          </a:xfrm>
          <a:custGeom>
            <a:avLst/>
            <a:gdLst/>
            <a:ahLst/>
            <a:cxnLst/>
            <a:rect l="l" t="t" r="r" b="b"/>
            <a:pathLst>
              <a:path w="381000" h="2057400">
                <a:moveTo>
                  <a:pt x="0" y="1866900"/>
                </a:moveTo>
                <a:lnTo>
                  <a:pt x="95250" y="18669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866900"/>
                </a:lnTo>
                <a:lnTo>
                  <a:pt x="381000" y="1866900"/>
                </a:lnTo>
                <a:lnTo>
                  <a:pt x="190500" y="2057400"/>
                </a:lnTo>
                <a:lnTo>
                  <a:pt x="0" y="1866900"/>
                </a:lnTo>
                <a:close/>
              </a:path>
            </a:pathLst>
          </a:custGeom>
          <a:ln w="19812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xmlns="" id="{EA99D24C-4055-4963-BB1A-16F2D5EE6FF9}"/>
              </a:ext>
            </a:extLst>
          </p:cNvPr>
          <p:cNvSpPr/>
          <p:nvPr/>
        </p:nvSpPr>
        <p:spPr>
          <a:xfrm>
            <a:off x="3886961" y="915161"/>
            <a:ext cx="1143662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952500" y="0"/>
                </a:moveTo>
                <a:lnTo>
                  <a:pt x="9525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952500" y="285750"/>
                </a:lnTo>
                <a:lnTo>
                  <a:pt x="952500" y="381000"/>
                </a:lnTo>
                <a:lnTo>
                  <a:pt x="1143000" y="190500"/>
                </a:lnTo>
                <a:lnTo>
                  <a:pt x="952500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93213F48-5DCA-43E6-AB61-C64395497F2D}"/>
              </a:ext>
            </a:extLst>
          </p:cNvPr>
          <p:cNvSpPr/>
          <p:nvPr/>
        </p:nvSpPr>
        <p:spPr>
          <a:xfrm>
            <a:off x="3886961" y="915161"/>
            <a:ext cx="1143662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95250"/>
                </a:moveTo>
                <a:lnTo>
                  <a:pt x="952500" y="95250"/>
                </a:lnTo>
                <a:lnTo>
                  <a:pt x="952500" y="0"/>
                </a:lnTo>
                <a:lnTo>
                  <a:pt x="1143000" y="190500"/>
                </a:lnTo>
                <a:lnTo>
                  <a:pt x="952500" y="381000"/>
                </a:lnTo>
                <a:lnTo>
                  <a:pt x="9525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19812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xmlns="" id="{B5911398-3378-4B66-936F-FE0474D1E919}"/>
              </a:ext>
            </a:extLst>
          </p:cNvPr>
          <p:cNvSpPr txBox="1"/>
          <p:nvPr/>
        </p:nvSpPr>
        <p:spPr>
          <a:xfrm>
            <a:off x="1298194" y="851661"/>
            <a:ext cx="7597328" cy="5209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0" marR="4787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Donor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  Are those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donate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excess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975100" marR="5080">
              <a:lnSpc>
                <a:spcPct val="100000"/>
              </a:lnSpc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for</a:t>
            </a:r>
            <a:r>
              <a:rPr sz="2400" b="1" spc="-9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 Ex.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Pentavalent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like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antimony  phosphorous</a:t>
            </a:r>
            <a:r>
              <a:rPr sz="2400" b="1" spc="4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arsenic</a:t>
            </a:r>
          </a:p>
          <a:p>
            <a:pPr marL="12700" marR="4226560">
              <a:lnSpc>
                <a:spcPct val="100000"/>
              </a:lnSpc>
              <a:spcBef>
                <a:spcPts val="240"/>
              </a:spcBef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Acceptor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  Are those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create positive  carriers or holes that  can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Ex. trivalent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like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boron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,gallium or  indium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29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96694184-D9EF-4934-B760-824515E7CB05}"/>
              </a:ext>
            </a:extLst>
          </p:cNvPr>
          <p:cNvSpPr txBox="1">
            <a:spLocks/>
          </p:cNvSpPr>
          <p:nvPr/>
        </p:nvSpPr>
        <p:spPr>
          <a:xfrm>
            <a:off x="352422" y="101603"/>
            <a:ext cx="463630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9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N-type</a:t>
            </a:r>
            <a:r>
              <a:rPr lang="en-IN" sz="3200" b="1" spc="-23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200" b="1" spc="-10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  <a:endParaRPr lang="en-IN" sz="3200" b="1" spc="-10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2A09C6FC-A4EF-4123-B8C7-21E726EE2619}"/>
              </a:ext>
            </a:extLst>
          </p:cNvPr>
          <p:cNvSpPr txBox="1"/>
          <p:nvPr/>
        </p:nvSpPr>
        <p:spPr>
          <a:xfrm>
            <a:off x="101544" y="739468"/>
            <a:ext cx="11964560" cy="203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4229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comes from the negative charge of  the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77660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semi conductors electrons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majority carriers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holes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minor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carriers.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created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doping  a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semiconductor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donor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702EF-C2D8-40FC-8A5B-D73B011F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2789288"/>
            <a:ext cx="5049096" cy="40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3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9F5F9C-E6D9-48D4-9111-AE9640FC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8600"/>
            <a:ext cx="117538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90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0257DC49-4DB1-4E3F-9EB3-70741938CF97}"/>
              </a:ext>
            </a:extLst>
          </p:cNvPr>
          <p:cNvSpPr txBox="1">
            <a:spLocks/>
          </p:cNvSpPr>
          <p:nvPr/>
        </p:nvSpPr>
        <p:spPr>
          <a:xfrm>
            <a:off x="993444" y="156159"/>
            <a:ext cx="56267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8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P-type</a:t>
            </a:r>
            <a:r>
              <a:rPr lang="en-IN" sz="3200" b="1" spc="-24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2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1C5FFC36-8DBC-475E-8AF3-9F5742BBF483}"/>
              </a:ext>
            </a:extLst>
          </p:cNvPr>
          <p:cNvSpPr txBox="1"/>
          <p:nvPr/>
        </p:nvSpPr>
        <p:spPr>
          <a:xfrm>
            <a:off x="237241" y="777175"/>
            <a:ext cx="11717518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2293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refers to the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charge of</a:t>
            </a:r>
            <a:r>
              <a:rPr sz="2800" b="1" spc="-114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hole.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04775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holes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majority carriers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minority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carriers.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created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doping  a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semiconductors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acceptor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D8F3A4-2863-47C5-A614-023FF23B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06" y="2935637"/>
            <a:ext cx="4690479" cy="37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236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C7EE49-D9C9-47B0-B349-C53953A3FE5A}"/>
              </a:ext>
            </a:extLst>
          </p:cNvPr>
          <p:cNvSpPr txBox="1"/>
          <p:nvPr/>
        </p:nvSpPr>
        <p:spPr>
          <a:xfrm rot="20639737">
            <a:off x="3299792" y="2395331"/>
            <a:ext cx="5774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Thank You</a:t>
            </a:r>
            <a:endParaRPr lang="en-IN" sz="8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0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F4B0296C-62E1-458D-9511-7C3310A4AA69}"/>
              </a:ext>
            </a:extLst>
          </p:cNvPr>
          <p:cNvSpPr txBox="1">
            <a:spLocks/>
          </p:cNvSpPr>
          <p:nvPr/>
        </p:nvSpPr>
        <p:spPr>
          <a:xfrm>
            <a:off x="993444" y="232917"/>
            <a:ext cx="966133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Characteristics </a:t>
            </a:r>
            <a:r>
              <a:rPr lang="en-IN" b="1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of</a:t>
            </a:r>
            <a:r>
              <a:rPr lang="en-IN" b="1" spc="-3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metals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2DB833BB-5A0C-44FA-B042-8B6A3D63A52A}"/>
              </a:ext>
            </a:extLst>
          </p:cNvPr>
          <p:cNvSpPr txBox="1"/>
          <p:nvPr/>
        </p:nvSpPr>
        <p:spPr>
          <a:xfrm>
            <a:off x="169682" y="1228090"/>
            <a:ext cx="11821213" cy="415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possess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 peculiar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shine on their surface  called the metallic</a:t>
            </a:r>
            <a:r>
              <a:rPr sz="3000" b="1" spc="2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lustre</a:t>
            </a:r>
          </a:p>
          <a:p>
            <a:pPr marL="355600" marR="1423670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have high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density and 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hard  substances.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marR="677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have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high melting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point and boiling  point.</a:t>
            </a: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  <a:tab pos="5275580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 good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conductors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of	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heat.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marR="455295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have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high electric conductivity which  decreases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with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temperature.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have high</a:t>
            </a:r>
            <a:r>
              <a:rPr sz="3000" b="1" spc="2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elastic.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87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FAC88028-DD9A-4F18-8A7B-3C104D935751}"/>
              </a:ext>
            </a:extLst>
          </p:cNvPr>
          <p:cNvSpPr txBox="1">
            <a:spLocks/>
          </p:cNvSpPr>
          <p:nvPr/>
        </p:nvSpPr>
        <p:spPr>
          <a:xfrm>
            <a:off x="228575" y="471780"/>
            <a:ext cx="10912986" cy="29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50" marR="173355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malleable </a:t>
            </a:r>
            <a:r>
              <a:rPr lang="en-US" b="1" dirty="0">
                <a:solidFill>
                  <a:srgbClr val="EA1579"/>
                </a:solidFill>
                <a:latin typeface="Maiandra GD" panose="020E0502030308020204" pitchFamily="34" charset="0"/>
              </a:rPr>
              <a:t>and ductile </a:t>
            </a:r>
            <a:r>
              <a:rPr lang="en-US" b="1" dirty="0">
                <a:latin typeface="Maiandra GD" panose="020E0502030308020204" pitchFamily="34" charset="0"/>
              </a:rPr>
              <a:t>i.e., </a:t>
            </a:r>
            <a:r>
              <a:rPr lang="en-US" b="1" spc="-10" dirty="0">
                <a:latin typeface="Maiandra GD" panose="020E0502030308020204" pitchFamily="34" charset="0"/>
              </a:rPr>
              <a:t>they </a:t>
            </a:r>
            <a:r>
              <a:rPr lang="en-US" b="1" spc="-5" dirty="0">
                <a:latin typeface="Maiandra GD" panose="020E0502030308020204" pitchFamily="34" charset="0"/>
              </a:rPr>
              <a:t>can  </a:t>
            </a:r>
            <a:r>
              <a:rPr lang="en-US" b="1" dirty="0">
                <a:latin typeface="Maiandra GD" panose="020E0502030308020204" pitchFamily="34" charset="0"/>
              </a:rPr>
              <a:t>be </a:t>
            </a:r>
            <a:r>
              <a:rPr lang="en-US" b="1" spc="-5" dirty="0">
                <a:latin typeface="Maiandra GD" panose="020E0502030308020204" pitchFamily="34" charset="0"/>
              </a:rPr>
              <a:t>hammered </a:t>
            </a:r>
            <a:r>
              <a:rPr lang="en-US" b="1" dirty="0">
                <a:latin typeface="Maiandra GD" panose="020E0502030308020204" pitchFamily="34" charset="0"/>
              </a:rPr>
              <a:t>into </a:t>
            </a:r>
            <a:r>
              <a:rPr lang="en-US" b="1" spc="-5" dirty="0">
                <a:latin typeface="Maiandra GD" panose="020E0502030308020204" pitchFamily="34" charset="0"/>
              </a:rPr>
              <a:t>sheets </a:t>
            </a:r>
            <a:r>
              <a:rPr lang="en-US" b="1" spc="-10" dirty="0">
                <a:latin typeface="Maiandra GD" panose="020E0502030308020204" pitchFamily="34" charset="0"/>
              </a:rPr>
              <a:t>and </a:t>
            </a:r>
            <a:r>
              <a:rPr lang="en-US" b="1" spc="-5" dirty="0">
                <a:latin typeface="Maiandra GD" panose="020E0502030308020204" pitchFamily="34" charset="0"/>
              </a:rPr>
              <a:t>can </a:t>
            </a:r>
            <a:r>
              <a:rPr lang="en-US" b="1" dirty="0">
                <a:latin typeface="Maiandra GD" panose="020E0502030308020204" pitchFamily="34" charset="0"/>
              </a:rPr>
              <a:t>be drawn  into </a:t>
            </a:r>
            <a:r>
              <a:rPr lang="en-US" b="1" spc="-5" dirty="0">
                <a:latin typeface="Maiandra GD" panose="020E0502030308020204" pitchFamily="34" charset="0"/>
              </a:rPr>
              <a:t>thin</a:t>
            </a:r>
            <a:r>
              <a:rPr lang="en-US" b="1" dirty="0">
                <a:latin typeface="Maiandra GD" panose="020E0502030308020204" pitchFamily="34" charset="0"/>
              </a:rPr>
              <a:t> wires.</a:t>
            </a:r>
          </a:p>
          <a:p>
            <a:pPr marL="70485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opaque </a:t>
            </a:r>
            <a:r>
              <a:rPr lang="en-US" b="1" spc="-5" dirty="0">
                <a:latin typeface="Maiandra GD" panose="020E0502030308020204" pitchFamily="34" charset="0"/>
              </a:rPr>
              <a:t>to</a:t>
            </a:r>
            <a:r>
              <a:rPr lang="en-US" b="1" spc="-10" dirty="0">
                <a:latin typeface="Maiandra GD" panose="020E0502030308020204" pitchFamily="34" charset="0"/>
              </a:rPr>
              <a:t> </a:t>
            </a:r>
            <a:r>
              <a:rPr lang="en-US" b="1" dirty="0">
                <a:latin typeface="Maiandra GD" panose="020E0502030308020204" pitchFamily="34" charset="0"/>
              </a:rPr>
              <a:t>light</a:t>
            </a:r>
          </a:p>
          <a:p>
            <a:pPr marL="704850" marR="11303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form </a:t>
            </a:r>
            <a:r>
              <a:rPr lang="en-US" b="1" spc="-5" dirty="0">
                <a:latin typeface="Maiandra GD" panose="020E0502030308020204" pitchFamily="34" charset="0"/>
              </a:rPr>
              <a:t>solid solutions </a:t>
            </a:r>
            <a:r>
              <a:rPr lang="en-US" b="1" spc="-15" dirty="0">
                <a:solidFill>
                  <a:srgbClr val="EA1579"/>
                </a:solidFill>
                <a:latin typeface="Maiandra GD" panose="020E0502030308020204" pitchFamily="34" charset="0"/>
              </a:rPr>
              <a:t>(called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alloys) </a:t>
            </a:r>
            <a:r>
              <a:rPr lang="en-US" b="1" dirty="0">
                <a:latin typeface="Maiandra GD" panose="020E0502030308020204" pitchFamily="34" charset="0"/>
              </a:rPr>
              <a:t>with  </a:t>
            </a:r>
            <a:r>
              <a:rPr lang="en-US" b="1" spc="-5" dirty="0">
                <a:latin typeface="Maiandra GD" panose="020E0502030308020204" pitchFamily="34" charset="0"/>
              </a:rPr>
              <a:t>each other</a:t>
            </a:r>
            <a:r>
              <a:rPr lang="en-US" b="1" spc="-10" dirty="0">
                <a:latin typeface="Maiandra GD" panose="020E0502030308020204" pitchFamily="34" charset="0"/>
              </a:rPr>
              <a:t> </a:t>
            </a:r>
            <a:r>
              <a:rPr lang="en-US" b="1" spc="-25" dirty="0">
                <a:latin typeface="Maiandra GD" panose="020E0502030308020204" pitchFamily="34" charset="0"/>
              </a:rPr>
              <a:t>easily.</a:t>
            </a:r>
          </a:p>
          <a:p>
            <a:pPr marL="70485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latin typeface="Maiandra GD" panose="020E0502030308020204" pitchFamily="34" charset="0"/>
              </a:rPr>
              <a:t>generally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electropositive</a:t>
            </a:r>
            <a:r>
              <a:rPr lang="en-US" b="1" spc="-10" dirty="0">
                <a:solidFill>
                  <a:srgbClr val="EA1579"/>
                </a:solidFill>
                <a:latin typeface="Maiandra GD" panose="020E0502030308020204" pitchFamily="34" charset="0"/>
              </a:rPr>
              <a:t> </a:t>
            </a:r>
            <a:r>
              <a:rPr lang="en-US" b="1" spc="-5" dirty="0">
                <a:latin typeface="Maiandra GD" panose="020E0502030308020204" pitchFamily="34" charset="0"/>
              </a:rPr>
              <a:t>elements</a:t>
            </a:r>
          </a:p>
          <a:p>
            <a:pPr marL="704850" marR="508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Finer the metallic </a:t>
            </a:r>
            <a:r>
              <a:rPr lang="en-US" b="1" dirty="0">
                <a:latin typeface="Maiandra GD" panose="020E0502030308020204" pitchFamily="34" charset="0"/>
              </a:rPr>
              <a:t>particles </a:t>
            </a:r>
            <a:r>
              <a:rPr lang="en-US" b="1" spc="-5" dirty="0">
                <a:latin typeface="Maiandra GD" panose="020E0502030308020204" pitchFamily="34" charset="0"/>
              </a:rPr>
              <a:t>more reactive </a:t>
            </a:r>
            <a:r>
              <a:rPr lang="en-US" b="1" dirty="0">
                <a:latin typeface="Maiandra GD" panose="020E0502030308020204" pitchFamily="34" charset="0"/>
              </a:rPr>
              <a:t>is </a:t>
            </a:r>
            <a:r>
              <a:rPr lang="en-US" b="1" spc="-5" dirty="0">
                <a:latin typeface="Maiandra GD" panose="020E0502030308020204" pitchFamily="34" charset="0"/>
              </a:rPr>
              <a:t>the  metal.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6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7EC6FD33-244A-45F5-A99B-8DAFEC55F73D}"/>
              </a:ext>
            </a:extLst>
          </p:cNvPr>
          <p:cNvSpPr txBox="1"/>
          <p:nvPr/>
        </p:nvSpPr>
        <p:spPr>
          <a:xfrm>
            <a:off x="756918" y="1228090"/>
            <a:ext cx="10988879" cy="424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believed to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posses a special type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known as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metallic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bond.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nature of  metallic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is explained in terms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theories  namely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….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265680" lvl="1" indent="-272415" algn="just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226631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free electron theory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070100" marR="146685" lvl="1" algn="just">
              <a:lnSpc>
                <a:spcPts val="8610"/>
              </a:lnSpc>
              <a:spcBef>
                <a:spcPts val="1120"/>
              </a:spcBef>
              <a:buSzPct val="96666"/>
              <a:buAutoNum type="arabicPeriod"/>
              <a:tabLst>
                <a:tab pos="2442210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  </a:t>
            </a:r>
            <a:endParaRPr lang="en-US" sz="3000" b="1" spc="-5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070100" marR="146685" lvl="1" algn="just">
              <a:lnSpc>
                <a:spcPts val="8610"/>
              </a:lnSpc>
              <a:spcBef>
                <a:spcPts val="1120"/>
              </a:spcBef>
              <a:buSzPct val="96666"/>
              <a:buAutoNum type="arabicPeriod"/>
              <a:tabLst>
                <a:tab pos="2442210" algn="l"/>
              </a:tabLst>
            </a:pP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molecular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orbital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A8EACD-47A4-4102-83C3-C1FDF7AFC57B}"/>
              </a:ext>
            </a:extLst>
          </p:cNvPr>
          <p:cNvSpPr/>
          <p:nvPr/>
        </p:nvSpPr>
        <p:spPr>
          <a:xfrm>
            <a:off x="306939" y="150261"/>
            <a:ext cx="6856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Theory </a:t>
            </a:r>
            <a:r>
              <a:rPr lang="en-US" sz="4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of </a:t>
            </a:r>
            <a:r>
              <a:rPr lang="en-US" sz="44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bonding </a:t>
            </a:r>
            <a:r>
              <a:rPr lang="en-US" sz="4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</a:t>
            </a:r>
            <a:r>
              <a:rPr lang="en-US" sz="4400" b="1" spc="-6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44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metals</a:t>
            </a:r>
            <a:endParaRPr lang="en-I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E75E3-49BD-43AF-BE26-D771D2E9608D}"/>
              </a:ext>
            </a:extLst>
          </p:cNvPr>
          <p:cNvSpPr txBox="1"/>
          <p:nvPr/>
        </p:nvSpPr>
        <p:spPr>
          <a:xfrm rot="20263972" flipH="1">
            <a:off x="-116839" y="2474855"/>
            <a:ext cx="1238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FREE ELECTRON THEORY</a:t>
            </a:r>
            <a:endParaRPr lang="en-I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0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xmlns="" id="{95B4271E-AE8D-492D-AE28-4529E8A36042}"/>
              </a:ext>
            </a:extLst>
          </p:cNvPr>
          <p:cNvSpPr txBox="1">
            <a:spLocks/>
          </p:cNvSpPr>
          <p:nvPr/>
        </p:nvSpPr>
        <p:spPr>
          <a:xfrm>
            <a:off x="735330" y="73891"/>
            <a:ext cx="5360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48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Free </a:t>
            </a:r>
            <a:r>
              <a:rPr lang="en-IN" sz="48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electron</a:t>
            </a:r>
            <a:r>
              <a:rPr lang="en-IN" sz="4800" b="1" spc="-3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48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0BCB54BE-0FCC-4B6D-8CC9-A214FAEC4E57}"/>
              </a:ext>
            </a:extLst>
          </p:cNvPr>
          <p:cNvSpPr txBox="1"/>
          <p:nvPr/>
        </p:nvSpPr>
        <p:spPr>
          <a:xfrm>
            <a:off x="295791" y="991634"/>
            <a:ext cx="11044654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7894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theory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was proposed by Drude and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Lorentz to explain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high electrical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thermal conductivity of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Some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he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lose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or more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 but are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free to move throughout the</a:t>
            </a:r>
            <a:r>
              <a:rPr sz="30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414655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Thus these free moving electrons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said to  delocalised.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191135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Thus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according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thus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metal may be  regarded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assembly of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 ions(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cations immersed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sea of mobile electrons 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sea of negative charge</a:t>
            </a:r>
            <a:r>
              <a:rPr sz="30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cloud)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A840D73-3B1D-4839-906E-B5A186CC2790}"/>
              </a:ext>
            </a:extLst>
          </p:cNvPr>
          <p:cNvSpPr txBox="1">
            <a:spLocks/>
          </p:cNvSpPr>
          <p:nvPr/>
        </p:nvSpPr>
        <p:spPr>
          <a:xfrm>
            <a:off x="535939" y="232917"/>
            <a:ext cx="85043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b="1" spc="-55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It </a:t>
            </a:r>
            <a:r>
              <a:rPr lang="en-US" sz="3200" b="1" spc="-9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explains </a:t>
            </a:r>
            <a:r>
              <a:rPr lang="en-US" sz="3200" b="1" spc="-7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</a:t>
            </a:r>
            <a:r>
              <a:rPr lang="en-US" sz="3200" b="1" spc="-52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05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following  characteristics:</a:t>
            </a:r>
            <a:endParaRPr lang="en-US" sz="3200" b="1" spc="-105" dirty="0">
              <a:solidFill>
                <a:srgbClr val="00B05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3C3ACB82-4437-46C3-8167-6C9DBDCD3608}"/>
              </a:ext>
            </a:extLst>
          </p:cNvPr>
          <p:cNvSpPr/>
          <p:nvPr/>
        </p:nvSpPr>
        <p:spPr>
          <a:xfrm>
            <a:off x="133546" y="960749"/>
            <a:ext cx="387095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Maiandra GD" panose="020E0502030308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CEE2B2-0AB6-4F12-8773-D3776EC09544}"/>
              </a:ext>
            </a:extLst>
          </p:cNvPr>
          <p:cNvSpPr txBox="1"/>
          <p:nvPr/>
        </p:nvSpPr>
        <p:spPr>
          <a:xfrm>
            <a:off x="4415154" y="1690904"/>
            <a:ext cx="7406058" cy="27783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on-directional</a:t>
            </a:r>
            <a:r>
              <a:rPr sz="2800" b="1" spc="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bond:</a:t>
            </a:r>
            <a:endParaRPr sz="2800" b="1" dirty="0">
              <a:solidFill>
                <a:srgbClr val="FF0000"/>
              </a:solidFill>
              <a:latin typeface="Maiandra GD" panose="020E0502030308020204" pitchFamily="34" charset="0"/>
              <a:cs typeface="Corbel"/>
            </a:endParaRPr>
          </a:p>
          <a:p>
            <a:pPr marL="355600" indent="-342900" algn="just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in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nondirectional because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are </a:t>
            </a:r>
            <a:r>
              <a:rPr sz="28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NOT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shared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 in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direction; </a:t>
            </a:r>
            <a:r>
              <a:rPr sz="28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however,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shared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many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other neighbouring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 in all</a:t>
            </a:r>
            <a:r>
              <a:rPr sz="28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directions.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10CB37-3598-48DB-B76F-7ED3B5385AC8}"/>
              </a:ext>
            </a:extLst>
          </p:cNvPr>
          <p:cNvSpPr/>
          <p:nvPr/>
        </p:nvSpPr>
        <p:spPr>
          <a:xfrm>
            <a:off x="5228164" y="4582321"/>
            <a:ext cx="244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spc="-75" dirty="0">
                <a:solidFill>
                  <a:srgbClr val="FF0000"/>
                </a:solidFill>
                <a:latin typeface="Maiandra GD" panose="020E0502030308020204" pitchFamily="34" charset="0"/>
              </a:rPr>
              <a:t>Weak</a:t>
            </a:r>
            <a:r>
              <a:rPr lang="en-IN" sz="3200" b="1" spc="-270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IN" sz="3200" b="1" spc="-100" dirty="0">
                <a:solidFill>
                  <a:srgbClr val="FF0000"/>
                </a:solidFill>
                <a:latin typeface="Maiandra GD" panose="020E0502030308020204" pitchFamily="34" charset="0"/>
              </a:rPr>
              <a:t>bond...</a:t>
            </a:r>
            <a:endParaRPr lang="en-IN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43EB2A-AEE7-47DF-BA5B-7315D189532A}"/>
              </a:ext>
            </a:extLst>
          </p:cNvPr>
          <p:cNvSpPr/>
          <p:nvPr/>
        </p:nvSpPr>
        <p:spPr>
          <a:xfrm>
            <a:off x="4921655" y="5167096"/>
            <a:ext cx="6681715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236854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electrons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attracted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simultaneously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a large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</a:t>
            </a:r>
            <a:r>
              <a:rPr lang="en-US" sz="24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Net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binding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energy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very small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weak.</a:t>
            </a:r>
          </a:p>
        </p:txBody>
      </p:sp>
    </p:spTree>
    <p:extLst>
      <p:ext uri="{BB962C8B-B14F-4D97-AF65-F5344CB8AC3E}">
        <p14:creationId xmlns:p14="http://schemas.microsoft.com/office/powerpoint/2010/main" xmlns="" val="214121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1137</Words>
  <Application>Microsoft Office PowerPoint</Application>
  <PresentationFormat>Custom</PresentationFormat>
  <Paragraphs>127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BONDING IN METALS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NAGA SUBRAHMANYESWARA SWAMI KARANAM</dc:creator>
  <cp:lastModifiedBy>admin</cp:lastModifiedBy>
  <cp:revision>24</cp:revision>
  <dcterms:created xsi:type="dcterms:W3CDTF">2020-05-27T05:35:01Z</dcterms:created>
  <dcterms:modified xsi:type="dcterms:W3CDTF">2024-06-22T04:58:21Z</dcterms:modified>
</cp:coreProperties>
</file>