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6/25/2024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a:normAutofit/>
          </a:bodyPr>
          <a:lstStyle/>
          <a:p>
            <a:endParaRPr lang="en-US" sz="2400" dirty="0" smtClean="0">
              <a:latin typeface="Bookman Old Style" pitchFamily="18" charset="0"/>
            </a:endParaRPr>
          </a:p>
          <a:p>
            <a:endParaRPr lang="en-US" sz="2400" dirty="0" smtClean="0">
              <a:latin typeface="Bookman Old Style" pitchFamily="18" charset="0"/>
            </a:endParaRPr>
          </a:p>
          <a:p>
            <a:endParaRPr lang="en-US" sz="4800" b="1" dirty="0" smtClean="0">
              <a:solidFill>
                <a:srgbClr val="00B050"/>
              </a:solidFill>
              <a:latin typeface="Times New Roman" pitchFamily="18" charset="0"/>
              <a:cs typeface="Times New Roman" pitchFamily="18" charset="0"/>
            </a:endParaRPr>
          </a:p>
          <a:p>
            <a:r>
              <a:rPr lang="en-US" sz="4800" b="1" dirty="0" smtClean="0">
                <a:solidFill>
                  <a:srgbClr val="00B050"/>
                </a:solidFill>
                <a:latin typeface="Times New Roman" pitchFamily="18" charset="0"/>
                <a:cs typeface="Times New Roman" pitchFamily="18" charset="0"/>
              </a:rPr>
              <a:t>GREEN CHEMISTY</a:t>
            </a:r>
            <a:endParaRPr lang="en-US" sz="4800" b="1" dirty="0" smtClean="0">
              <a:solidFill>
                <a:srgbClr val="00B050"/>
              </a:solidFill>
              <a:latin typeface="Times New Roman" pitchFamily="18" charset="0"/>
              <a:cs typeface="Times New Roman" pitchFamily="18" charset="0"/>
            </a:endParaRPr>
          </a:p>
          <a:p>
            <a:r>
              <a:rPr lang="en-US" sz="2400" b="1" dirty="0" smtClean="0">
                <a:solidFill>
                  <a:srgbClr val="C00000"/>
                </a:solidFill>
                <a:latin typeface="Times New Roman" pitchFamily="18" charset="0"/>
                <a:cs typeface="Times New Roman" pitchFamily="18" charset="0"/>
              </a:rPr>
              <a:t>PREPARED BY</a:t>
            </a:r>
          </a:p>
          <a:p>
            <a:r>
              <a:rPr lang="en-US" sz="1800" b="1" dirty="0" smtClean="0">
                <a:solidFill>
                  <a:srgbClr val="7030A0"/>
                </a:solidFill>
                <a:latin typeface="Times New Roman" pitchFamily="18" charset="0"/>
                <a:cs typeface="Times New Roman" pitchFamily="18" charset="0"/>
              </a:rPr>
              <a:t>S.. ANIL DEV</a:t>
            </a:r>
            <a:endParaRPr lang="en-US" sz="1800" b="1" dirty="0" smtClean="0">
              <a:solidFill>
                <a:srgbClr val="7030A0"/>
              </a:solidFill>
              <a:latin typeface="Times New Roman" pitchFamily="18" charset="0"/>
              <a:cs typeface="Times New Roman" pitchFamily="18" charset="0"/>
            </a:endParaRPr>
          </a:p>
          <a:p>
            <a:r>
              <a:rPr lang="en-US" sz="1800" b="1" dirty="0" smtClean="0">
                <a:solidFill>
                  <a:srgbClr val="00B050"/>
                </a:solidFill>
                <a:latin typeface="Times New Roman" pitchFamily="18" charset="0"/>
                <a:cs typeface="Times New Roman" pitchFamily="18" charset="0"/>
              </a:rPr>
              <a:t>                                  </a:t>
            </a:r>
            <a:r>
              <a:rPr lang="en-US" sz="1800" b="1" smtClean="0">
                <a:solidFill>
                  <a:srgbClr val="00B050"/>
                </a:solidFill>
                <a:latin typeface="Times New Roman" pitchFamily="18" charset="0"/>
                <a:cs typeface="Times New Roman" pitchFamily="18" charset="0"/>
              </a:rPr>
              <a:t>M.Sc</a:t>
            </a:r>
            <a:r>
              <a:rPr lang="en-US" sz="1800" b="1" smtClean="0">
                <a:solidFill>
                  <a:srgbClr val="00B050"/>
                </a:solidFill>
                <a:latin typeface="Times New Roman" pitchFamily="18" charset="0"/>
                <a:cs typeface="Times New Roman" pitchFamily="18" charset="0"/>
              </a:rPr>
              <a:t>.</a:t>
            </a:r>
            <a:endParaRPr lang="en-US" sz="1800" b="1" dirty="0" smtClean="0">
              <a:solidFill>
                <a:srgbClr val="00B050"/>
              </a:solidFill>
              <a:latin typeface="Times New Roman" pitchFamily="18" charset="0"/>
              <a:cs typeface="Times New Roman" pitchFamily="18" charset="0"/>
            </a:endParaRPr>
          </a:p>
          <a:p>
            <a:r>
              <a:rPr lang="en-US" sz="1800" b="1" dirty="0" smtClean="0">
                <a:solidFill>
                  <a:srgbClr val="002060"/>
                </a:solidFill>
                <a:latin typeface="Times New Roman" pitchFamily="18" charset="0"/>
                <a:cs typeface="Times New Roman" pitchFamily="18" charset="0"/>
              </a:rPr>
              <a:t>LECTURER IN CHEMISTRY</a:t>
            </a:r>
          </a:p>
          <a:p>
            <a:r>
              <a:rPr lang="en-US" sz="1800" b="1" dirty="0" smtClean="0">
                <a:solidFill>
                  <a:srgbClr val="002060"/>
                </a:solidFill>
                <a:latin typeface="Times New Roman" pitchFamily="18" charset="0"/>
                <a:cs typeface="Times New Roman" pitchFamily="18" charset="0"/>
              </a:rPr>
              <a:t>D.N.R.COLLEGE (A), BHIMAVARAM</a:t>
            </a:r>
            <a:endParaRPr lang="en-IN" sz="1800" b="1" dirty="0">
              <a:solidFill>
                <a:srgbClr val="00206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1035832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marL="0" indent="0">
              <a:buNone/>
            </a:pPr>
            <a:endParaRPr lang="en-IN" sz="2400" b="1" dirty="0" smtClean="0">
              <a:latin typeface="Bookman Old Style" pitchFamily="18" charset="0"/>
            </a:endParaRPr>
          </a:p>
          <a:p>
            <a:pPr marL="0" indent="0">
              <a:buNone/>
            </a:pPr>
            <a:endParaRPr lang="en-IN" sz="2400" b="1" dirty="0">
              <a:latin typeface="Bookman Old Style" pitchFamily="18" charset="0"/>
            </a:endParaRPr>
          </a:p>
          <a:p>
            <a:pPr marL="0" indent="0">
              <a:buNone/>
            </a:pPr>
            <a:endParaRPr lang="en-IN" sz="2400" b="1" dirty="0" smtClean="0">
              <a:latin typeface="Bookman Old Style" pitchFamily="18" charset="0"/>
            </a:endParaRPr>
          </a:p>
          <a:p>
            <a:pPr marL="0" indent="0" algn="ctr">
              <a:buNone/>
            </a:pPr>
            <a:r>
              <a:rPr lang="en-IN" sz="2400" b="1" dirty="0" smtClean="0">
                <a:solidFill>
                  <a:srgbClr val="00B0F0"/>
                </a:solidFill>
                <a:latin typeface="Bookman Old Style" pitchFamily="18" charset="0"/>
              </a:rPr>
              <a:t>CONCEPT </a:t>
            </a:r>
            <a:r>
              <a:rPr lang="en-IN" sz="2400" b="1" dirty="0">
                <a:solidFill>
                  <a:srgbClr val="00B0F0"/>
                </a:solidFill>
                <a:latin typeface="Bookman Old Style" pitchFamily="18" charset="0"/>
              </a:rPr>
              <a:t>OF GREEN </a:t>
            </a:r>
            <a:r>
              <a:rPr lang="en-IN" sz="2400" b="1" dirty="0" smtClean="0">
                <a:solidFill>
                  <a:srgbClr val="00B0F0"/>
                </a:solidFill>
                <a:latin typeface="Bookman Old Style" pitchFamily="18" charset="0"/>
              </a:rPr>
              <a:t>CHEMISTRY</a:t>
            </a:r>
            <a:endParaRPr lang="en-IN" sz="2400" dirty="0">
              <a:solidFill>
                <a:srgbClr val="00B0F0"/>
              </a:solidFill>
              <a:latin typeface="Bookman Old Style" pitchFamily="18" charset="0"/>
            </a:endParaRPr>
          </a:p>
          <a:p>
            <a:pPr marL="0" indent="0">
              <a:buNone/>
            </a:pPr>
            <a:r>
              <a:rPr lang="en-IN" sz="2400" dirty="0" smtClean="0">
                <a:solidFill>
                  <a:srgbClr val="C00000"/>
                </a:solidFill>
                <a:latin typeface="Bookman Old Style" pitchFamily="18" charset="0"/>
              </a:rPr>
              <a:t>      </a:t>
            </a:r>
          </a:p>
          <a:p>
            <a:pPr marL="0" indent="0">
              <a:buNone/>
            </a:pPr>
            <a:r>
              <a:rPr lang="en-IN" sz="2400" dirty="0">
                <a:solidFill>
                  <a:srgbClr val="C00000"/>
                </a:solidFill>
                <a:latin typeface="Bookman Old Style" pitchFamily="18" charset="0"/>
              </a:rPr>
              <a:t> </a:t>
            </a:r>
            <a:r>
              <a:rPr lang="en-IN" sz="2400" dirty="0" smtClean="0">
                <a:solidFill>
                  <a:srgbClr val="C00000"/>
                </a:solidFill>
                <a:latin typeface="Bookman Old Style" pitchFamily="18" charset="0"/>
              </a:rPr>
              <a:t>      Sustainable </a:t>
            </a:r>
            <a:r>
              <a:rPr lang="en-IN" sz="2400" dirty="0">
                <a:solidFill>
                  <a:srgbClr val="C00000"/>
                </a:solidFill>
                <a:latin typeface="Bookman Old Style" pitchFamily="18" charset="0"/>
              </a:rPr>
              <a:t>development</a:t>
            </a:r>
          </a:p>
          <a:p>
            <a:pPr marL="0" lvl="0" indent="0">
              <a:buNone/>
            </a:pPr>
            <a:r>
              <a:rPr lang="en-IN" sz="2400" dirty="0" smtClean="0">
                <a:solidFill>
                  <a:srgbClr val="C00000"/>
                </a:solidFill>
                <a:latin typeface="Bookman Old Style" pitchFamily="18" charset="0"/>
              </a:rPr>
              <a:t>       Atom </a:t>
            </a:r>
            <a:r>
              <a:rPr lang="en-IN" sz="2400" dirty="0">
                <a:solidFill>
                  <a:srgbClr val="C00000"/>
                </a:solidFill>
                <a:latin typeface="Bookman Old Style" pitchFamily="18" charset="0"/>
              </a:rPr>
              <a:t>efficiency</a:t>
            </a:r>
          </a:p>
          <a:p>
            <a:pPr marL="0" lvl="0" indent="0">
              <a:buNone/>
            </a:pPr>
            <a:r>
              <a:rPr lang="en-IN" sz="2400" dirty="0" smtClean="0">
                <a:latin typeface="Bookman Old Style" pitchFamily="18" charset="0"/>
              </a:rPr>
              <a:t>       </a:t>
            </a:r>
            <a:r>
              <a:rPr lang="en-IN" sz="2400" dirty="0" smtClean="0">
                <a:solidFill>
                  <a:srgbClr val="C00000"/>
                </a:solidFill>
                <a:latin typeface="Bookman Old Style" pitchFamily="18" charset="0"/>
              </a:rPr>
              <a:t>Solvent </a:t>
            </a:r>
            <a:r>
              <a:rPr lang="en-IN" sz="2400" dirty="0">
                <a:solidFill>
                  <a:srgbClr val="C00000"/>
                </a:solidFill>
                <a:latin typeface="Bookman Old Style" pitchFamily="18" charset="0"/>
              </a:rPr>
              <a:t>selection</a:t>
            </a:r>
          </a:p>
          <a:p>
            <a:pPr marL="0" indent="0">
              <a:buNone/>
            </a:pPr>
            <a:r>
              <a:rPr lang="en-IN" sz="2400" dirty="0" smtClean="0">
                <a:latin typeface="Bookman Old Style" pitchFamily="18" charset="0"/>
              </a:rPr>
              <a:t>        </a:t>
            </a:r>
          </a:p>
          <a:p>
            <a:pPr marL="0" indent="0">
              <a:buNone/>
            </a:pPr>
            <a:endParaRPr lang="en-IN" sz="2400" dirty="0">
              <a:latin typeface="Bookman Old Style" pitchFamily="18" charset="0"/>
            </a:endParaRPr>
          </a:p>
          <a:p>
            <a:pPr marL="0" indent="0" algn="just">
              <a:buNone/>
            </a:pPr>
            <a:r>
              <a:rPr lang="en-IN" sz="2400" dirty="0" smtClean="0">
                <a:latin typeface="Bookman Old Style" pitchFamily="18" charset="0"/>
              </a:rPr>
              <a:t>The </a:t>
            </a:r>
            <a:r>
              <a:rPr lang="en-IN" sz="2400" dirty="0">
                <a:latin typeface="Bookman Old Style" pitchFamily="18" charset="0"/>
              </a:rPr>
              <a:t>green chemistry concept is the </a:t>
            </a:r>
            <a:r>
              <a:rPr lang="en-IN" sz="2400" dirty="0" smtClean="0">
                <a:latin typeface="Bookman Old Style" pitchFamily="18" charset="0"/>
              </a:rPr>
              <a:t>idea of sustainability</a:t>
            </a:r>
            <a:r>
              <a:rPr lang="en-IN" sz="2400" dirty="0">
                <a:latin typeface="Bookman Old Style" pitchFamily="18" charset="0"/>
              </a:rPr>
              <a:t>, reducing environmental </a:t>
            </a:r>
            <a:r>
              <a:rPr lang="en-IN" sz="2400" dirty="0" smtClean="0">
                <a:latin typeface="Bookman Old Style" pitchFamily="18" charset="0"/>
              </a:rPr>
              <a:t>impacts </a:t>
            </a:r>
            <a:r>
              <a:rPr lang="en-IN" sz="2400" dirty="0">
                <a:latin typeface="Bookman Old Style" pitchFamily="18" charset="0"/>
              </a:rPr>
              <a:t>and conserving natural resources for future generation. </a:t>
            </a:r>
          </a:p>
          <a:p>
            <a:pPr marL="0" indent="0">
              <a:buNone/>
            </a:pPr>
            <a:endParaRPr lang="en-IN" sz="2400" dirty="0">
              <a:latin typeface="Bookman Old Style" pitchFamily="18" charset="0"/>
            </a:endParaRPr>
          </a:p>
        </p:txBody>
      </p:sp>
    </p:spTree>
    <p:extLst>
      <p:ext uri="{BB962C8B-B14F-4D97-AF65-F5344CB8AC3E}">
        <p14:creationId xmlns="" xmlns:p14="http://schemas.microsoft.com/office/powerpoint/2010/main" val="29813162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0" indent="0">
              <a:buNone/>
            </a:pPr>
            <a:endParaRPr lang="en-US" dirty="0" smtClean="0"/>
          </a:p>
          <a:p>
            <a:pPr marL="0" indent="0">
              <a:buNone/>
            </a:pPr>
            <a:r>
              <a:rPr lang="en-IN" b="1" dirty="0">
                <a:solidFill>
                  <a:schemeClr val="accent6">
                    <a:lumMod val="50000"/>
                  </a:schemeClr>
                </a:solidFill>
                <a:latin typeface="Times New Roman" pitchFamily="18" charset="0"/>
                <a:cs typeface="Times New Roman" pitchFamily="18" charset="0"/>
              </a:rPr>
              <a:t>BASIC PRINCIPLES OF GREEN CHEMISTRY</a:t>
            </a:r>
            <a:endParaRPr lang="en-IN" dirty="0">
              <a:solidFill>
                <a:schemeClr val="accent6">
                  <a:lumMod val="50000"/>
                </a:schemeClr>
              </a:solidFill>
              <a:latin typeface="Times New Roman" pitchFamily="18" charset="0"/>
              <a:cs typeface="Times New Roman" pitchFamily="18" charset="0"/>
            </a:endParaRPr>
          </a:p>
          <a:p>
            <a:pPr marL="514350" indent="-514350">
              <a:buAutoNum type="arabicPeriod"/>
            </a:pPr>
            <a:r>
              <a:rPr lang="en-US" dirty="0" smtClean="0">
                <a:solidFill>
                  <a:srgbClr val="C00000"/>
                </a:solidFill>
                <a:latin typeface="Times New Roman" pitchFamily="18" charset="0"/>
                <a:cs typeface="Times New Roman" pitchFamily="18" charset="0"/>
              </a:rPr>
              <a:t>Prevention </a:t>
            </a:r>
            <a:r>
              <a:rPr lang="en-US" dirty="0">
                <a:solidFill>
                  <a:srgbClr val="C00000"/>
                </a:solidFill>
                <a:latin typeface="Times New Roman" pitchFamily="18" charset="0"/>
                <a:cs typeface="Times New Roman" pitchFamily="18" charset="0"/>
              </a:rPr>
              <a:t>of waste or </a:t>
            </a:r>
            <a:r>
              <a:rPr lang="en-US" dirty="0" smtClean="0">
                <a:solidFill>
                  <a:srgbClr val="C00000"/>
                </a:solidFill>
                <a:latin typeface="Times New Roman" pitchFamily="18" charset="0"/>
                <a:cs typeface="Times New Roman" pitchFamily="18" charset="0"/>
              </a:rPr>
              <a:t>by-products</a:t>
            </a:r>
          </a:p>
          <a:p>
            <a:pPr marL="514350" lvl="0" indent="-514350">
              <a:buFont typeface="Arial" pitchFamily="34" charset="0"/>
              <a:buAutoNum type="arabicPeriod"/>
            </a:pPr>
            <a:r>
              <a:rPr lang="en-IN" dirty="0">
                <a:solidFill>
                  <a:srgbClr val="C00000"/>
                </a:solidFill>
                <a:latin typeface="Times New Roman" pitchFamily="18" charset="0"/>
                <a:cs typeface="Times New Roman" pitchFamily="18" charset="0"/>
              </a:rPr>
              <a:t>Atom </a:t>
            </a:r>
            <a:r>
              <a:rPr lang="en-IN" dirty="0" smtClean="0">
                <a:solidFill>
                  <a:srgbClr val="C00000"/>
                </a:solidFill>
                <a:latin typeface="Times New Roman" pitchFamily="18" charset="0"/>
                <a:cs typeface="Times New Roman" pitchFamily="18" charset="0"/>
              </a:rPr>
              <a:t>economy</a:t>
            </a:r>
          </a:p>
          <a:p>
            <a:pPr marL="514350" lvl="0" indent="-514350">
              <a:buFont typeface="Arial" pitchFamily="34" charset="0"/>
              <a:buAutoNum type="arabicPeriod"/>
            </a:pPr>
            <a:r>
              <a:rPr lang="en-US" dirty="0">
                <a:solidFill>
                  <a:srgbClr val="C00000"/>
                </a:solidFill>
                <a:latin typeface="Times New Roman" pitchFamily="18" charset="0"/>
                <a:cs typeface="Times New Roman" pitchFamily="18" charset="0"/>
              </a:rPr>
              <a:t>Synthesis of less hazardous </a:t>
            </a:r>
            <a:r>
              <a:rPr lang="en-US" dirty="0" smtClean="0">
                <a:solidFill>
                  <a:srgbClr val="C00000"/>
                </a:solidFill>
                <a:latin typeface="Times New Roman" pitchFamily="18" charset="0"/>
                <a:cs typeface="Times New Roman" pitchFamily="18" charset="0"/>
              </a:rPr>
              <a:t>chemicals</a:t>
            </a:r>
          </a:p>
          <a:p>
            <a:pPr marL="514350" indent="-514350">
              <a:buFont typeface="Arial" pitchFamily="34" charset="0"/>
              <a:buAutoNum type="arabicPeriod"/>
            </a:pPr>
            <a:r>
              <a:rPr lang="en-IN" dirty="0">
                <a:solidFill>
                  <a:srgbClr val="C00000"/>
                </a:solidFill>
                <a:latin typeface="Times New Roman" pitchFamily="18" charset="0"/>
                <a:cs typeface="Times New Roman" pitchFamily="18" charset="0"/>
              </a:rPr>
              <a:t>Designing of safer chemicals</a:t>
            </a:r>
          </a:p>
          <a:p>
            <a:pPr marL="514350" indent="-514350">
              <a:buFont typeface="Arial" pitchFamily="34" charset="0"/>
              <a:buAutoNum type="arabicPeriod"/>
            </a:pPr>
            <a:r>
              <a:rPr lang="en-IN" dirty="0">
                <a:solidFill>
                  <a:srgbClr val="C00000"/>
                </a:solidFill>
                <a:latin typeface="Times New Roman" pitchFamily="18" charset="0"/>
                <a:cs typeface="Times New Roman" pitchFamily="18" charset="0"/>
              </a:rPr>
              <a:t>Use of safer solvents and auxiliaries (Extra chemicals)</a:t>
            </a:r>
          </a:p>
          <a:p>
            <a:pPr marL="514350" indent="-514350">
              <a:buFont typeface="Arial" pitchFamily="34" charset="0"/>
              <a:buAutoNum type="arabicPeriod"/>
            </a:pPr>
            <a:r>
              <a:rPr lang="en-IN" dirty="0">
                <a:solidFill>
                  <a:srgbClr val="C00000"/>
                </a:solidFill>
                <a:latin typeface="Times New Roman" pitchFamily="18" charset="0"/>
                <a:cs typeface="Times New Roman" pitchFamily="18" charset="0"/>
              </a:rPr>
              <a:t>Design for energy efficiency or Minimization of energy loss </a:t>
            </a:r>
          </a:p>
          <a:p>
            <a:pPr marL="0" lvl="0" indent="0">
              <a:buNone/>
            </a:pPr>
            <a:endParaRPr lang="en-IN" dirty="0">
              <a:latin typeface="Times New Roman" pitchFamily="18" charset="0"/>
              <a:cs typeface="Times New Roman" pitchFamily="18" charset="0"/>
            </a:endParaRPr>
          </a:p>
          <a:p>
            <a:pPr marL="514350" indent="-514350">
              <a:buAutoNum type="arabicPeriod"/>
            </a:pPr>
            <a:endParaRPr lang="en-IN" dirty="0"/>
          </a:p>
        </p:txBody>
      </p:sp>
    </p:spTree>
    <p:extLst>
      <p:ext uri="{BB962C8B-B14F-4D97-AF65-F5344CB8AC3E}">
        <p14:creationId xmlns="" xmlns:p14="http://schemas.microsoft.com/office/powerpoint/2010/main" val="2285640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0" indent="0">
              <a:buNone/>
            </a:pPr>
            <a:endParaRPr lang="en-US" dirty="0" smtClean="0"/>
          </a:p>
          <a:p>
            <a:pPr marL="0" lvl="0" indent="0">
              <a:buNone/>
            </a:pPr>
            <a:r>
              <a:rPr lang="en-US" dirty="0" smtClean="0">
                <a:solidFill>
                  <a:srgbClr val="C00000"/>
                </a:solidFill>
              </a:rPr>
              <a:t>7</a:t>
            </a:r>
            <a:r>
              <a:rPr lang="en-US" dirty="0" smtClean="0"/>
              <a:t>. </a:t>
            </a:r>
            <a:r>
              <a:rPr lang="en-IN" dirty="0">
                <a:solidFill>
                  <a:srgbClr val="C00000"/>
                </a:solidFill>
                <a:latin typeface="Times New Roman" pitchFamily="18" charset="0"/>
                <a:cs typeface="Times New Roman" pitchFamily="18" charset="0"/>
              </a:rPr>
              <a:t>Use of renewable feed </a:t>
            </a:r>
            <a:r>
              <a:rPr lang="en-IN" dirty="0" smtClean="0">
                <a:solidFill>
                  <a:srgbClr val="C00000"/>
                </a:solidFill>
                <a:latin typeface="Times New Roman" pitchFamily="18" charset="0"/>
                <a:cs typeface="Times New Roman" pitchFamily="18" charset="0"/>
              </a:rPr>
              <a:t>stock</a:t>
            </a:r>
          </a:p>
          <a:p>
            <a:pPr marL="0" indent="0">
              <a:buNone/>
            </a:pPr>
            <a:r>
              <a:rPr lang="en-US" dirty="0" smtClean="0">
                <a:solidFill>
                  <a:srgbClr val="C00000"/>
                </a:solidFill>
                <a:latin typeface="Times New Roman" pitchFamily="18" charset="0"/>
                <a:cs typeface="Times New Roman" pitchFamily="18" charset="0"/>
              </a:rPr>
              <a:t>8. </a:t>
            </a:r>
            <a:r>
              <a:rPr lang="en-IN" dirty="0">
                <a:solidFill>
                  <a:srgbClr val="C00000"/>
                </a:solidFill>
                <a:latin typeface="Times New Roman" pitchFamily="18" charset="0"/>
                <a:cs typeface="Times New Roman" pitchFamily="18" charset="0"/>
              </a:rPr>
              <a:t>Reduce derivatives</a:t>
            </a:r>
          </a:p>
          <a:p>
            <a:pPr marL="0" indent="0">
              <a:buNone/>
            </a:pPr>
            <a:r>
              <a:rPr lang="en-US" dirty="0" smtClean="0">
                <a:solidFill>
                  <a:srgbClr val="C00000"/>
                </a:solidFill>
                <a:latin typeface="Times New Roman" pitchFamily="18" charset="0"/>
                <a:cs typeface="Times New Roman" pitchFamily="18" charset="0"/>
              </a:rPr>
              <a:t>9. </a:t>
            </a:r>
            <a:r>
              <a:rPr lang="en-IN" dirty="0">
                <a:solidFill>
                  <a:srgbClr val="C00000"/>
                </a:solidFill>
                <a:latin typeface="Times New Roman" pitchFamily="18" charset="0"/>
                <a:cs typeface="Times New Roman" pitchFamily="18" charset="0"/>
              </a:rPr>
              <a:t>Use of catalytic reagents</a:t>
            </a:r>
          </a:p>
          <a:p>
            <a:pPr marL="0" lvl="0" indent="0">
              <a:buNone/>
            </a:pPr>
            <a:r>
              <a:rPr lang="en-US" dirty="0" smtClean="0">
                <a:solidFill>
                  <a:srgbClr val="C00000"/>
                </a:solidFill>
                <a:latin typeface="Times New Roman" pitchFamily="18" charset="0"/>
                <a:cs typeface="Times New Roman" pitchFamily="18" charset="0"/>
              </a:rPr>
              <a:t>10. </a:t>
            </a:r>
            <a:r>
              <a:rPr lang="en-US" dirty="0">
                <a:solidFill>
                  <a:srgbClr val="C00000"/>
                </a:solidFill>
                <a:latin typeface="Times New Roman" pitchFamily="18" charset="0"/>
                <a:cs typeface="Times New Roman" pitchFamily="18" charset="0"/>
              </a:rPr>
              <a:t>Design of environmental friendly </a:t>
            </a:r>
            <a:r>
              <a:rPr lang="en-US" dirty="0" smtClean="0">
                <a:solidFill>
                  <a:srgbClr val="C00000"/>
                </a:solidFill>
                <a:latin typeface="Times New Roman" pitchFamily="18" charset="0"/>
                <a:cs typeface="Times New Roman" pitchFamily="18" charset="0"/>
              </a:rPr>
              <a:t>and</a:t>
            </a:r>
          </a:p>
          <a:p>
            <a:pPr marL="0" lvl="0" indent="0">
              <a:buNone/>
            </a:pPr>
            <a:r>
              <a:rPr lang="en-US" dirty="0">
                <a:solidFill>
                  <a:srgbClr val="C00000"/>
                </a:solidFill>
                <a:latin typeface="Times New Roman" pitchFamily="18" charset="0"/>
                <a:cs typeface="Times New Roman" pitchFamily="18" charset="0"/>
              </a:rPr>
              <a:t> </a:t>
            </a:r>
            <a:r>
              <a:rPr lang="en-US" dirty="0" smtClean="0">
                <a:solidFill>
                  <a:srgbClr val="C00000"/>
                </a:solidFill>
                <a:latin typeface="Times New Roman" pitchFamily="18" charset="0"/>
                <a:cs typeface="Times New Roman" pitchFamily="18" charset="0"/>
              </a:rPr>
              <a:t>     easily degradable products.</a:t>
            </a:r>
          </a:p>
          <a:p>
            <a:pPr marL="0" indent="0">
              <a:buNone/>
            </a:pPr>
            <a:r>
              <a:rPr lang="en-US" dirty="0" smtClean="0">
                <a:solidFill>
                  <a:srgbClr val="C00000"/>
                </a:solidFill>
                <a:latin typeface="Times New Roman" pitchFamily="18" charset="0"/>
                <a:cs typeface="Times New Roman" pitchFamily="18" charset="0"/>
              </a:rPr>
              <a:t>11. </a:t>
            </a:r>
            <a:r>
              <a:rPr lang="en-IN" dirty="0">
                <a:solidFill>
                  <a:srgbClr val="C00000"/>
                </a:solidFill>
                <a:latin typeface="Times New Roman" pitchFamily="18" charset="0"/>
                <a:cs typeface="Times New Roman" pitchFamily="18" charset="0"/>
              </a:rPr>
              <a:t>Real-time analysis for pollution and prevention </a:t>
            </a:r>
          </a:p>
          <a:p>
            <a:pPr marL="0" indent="0">
              <a:buNone/>
            </a:pPr>
            <a:r>
              <a:rPr lang="en-US" dirty="0" smtClean="0">
                <a:solidFill>
                  <a:srgbClr val="C00000"/>
                </a:solidFill>
                <a:latin typeface="Times New Roman" pitchFamily="18" charset="0"/>
                <a:cs typeface="Times New Roman" pitchFamily="18" charset="0"/>
              </a:rPr>
              <a:t>12. </a:t>
            </a:r>
            <a:r>
              <a:rPr lang="en-IN" dirty="0">
                <a:solidFill>
                  <a:srgbClr val="C00000"/>
                </a:solidFill>
                <a:latin typeface="Times New Roman" pitchFamily="18" charset="0"/>
                <a:cs typeface="Times New Roman" pitchFamily="18" charset="0"/>
              </a:rPr>
              <a:t>Inherently safer chemistry for accident prevention</a:t>
            </a:r>
          </a:p>
          <a:p>
            <a:pPr marL="0" lvl="0" indent="0">
              <a:buNone/>
            </a:pPr>
            <a:endParaRPr lang="en-IN" dirty="0">
              <a:solidFill>
                <a:srgbClr val="C00000"/>
              </a:solidFill>
              <a:latin typeface="Times New Roman" pitchFamily="18" charset="0"/>
              <a:cs typeface="Times New Roman" pitchFamily="18" charset="0"/>
            </a:endParaRPr>
          </a:p>
          <a:p>
            <a:pPr marL="0" indent="0">
              <a:buNone/>
            </a:pPr>
            <a:endParaRPr lang="en-IN" dirty="0"/>
          </a:p>
        </p:txBody>
      </p:sp>
    </p:spTree>
    <p:extLst>
      <p:ext uri="{BB962C8B-B14F-4D97-AF65-F5344CB8AC3E}">
        <p14:creationId xmlns="" xmlns:p14="http://schemas.microsoft.com/office/powerpoint/2010/main" val="21573407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0" indent="0">
              <a:buNone/>
            </a:pPr>
            <a:endParaRPr lang="en-IN" b="1" dirty="0" smtClean="0"/>
          </a:p>
          <a:p>
            <a:pPr marL="0" indent="0">
              <a:buNone/>
            </a:pPr>
            <a:endParaRPr lang="en-IN" b="1" dirty="0"/>
          </a:p>
          <a:p>
            <a:pPr marL="0" indent="0" algn="ctr">
              <a:buNone/>
            </a:pPr>
            <a:r>
              <a:rPr lang="en-IN" b="1" dirty="0" smtClean="0">
                <a:solidFill>
                  <a:srgbClr val="7030A0"/>
                </a:solidFill>
                <a:latin typeface="Times New Roman" pitchFamily="18" charset="0"/>
                <a:cs typeface="Times New Roman" pitchFamily="18" charset="0"/>
              </a:rPr>
              <a:t>METHODS </a:t>
            </a:r>
            <a:r>
              <a:rPr lang="en-IN" b="1" dirty="0">
                <a:solidFill>
                  <a:srgbClr val="7030A0"/>
                </a:solidFill>
                <a:latin typeface="Times New Roman" pitchFamily="18" charset="0"/>
                <a:cs typeface="Times New Roman" pitchFamily="18" charset="0"/>
              </a:rPr>
              <a:t>OF GREEN SYNTHESIS</a:t>
            </a:r>
            <a:endParaRPr lang="en-IN" dirty="0">
              <a:solidFill>
                <a:srgbClr val="7030A0"/>
              </a:solidFill>
              <a:latin typeface="Times New Roman" pitchFamily="18" charset="0"/>
              <a:cs typeface="Times New Roman" pitchFamily="18" charset="0"/>
            </a:endParaRPr>
          </a:p>
          <a:p>
            <a:pPr lvl="0"/>
            <a:r>
              <a:rPr lang="en-IN" dirty="0">
                <a:solidFill>
                  <a:srgbClr val="FF0000"/>
                </a:solidFill>
                <a:latin typeface="Times New Roman" pitchFamily="18" charset="0"/>
                <a:cs typeface="Times New Roman" pitchFamily="18" charset="0"/>
              </a:rPr>
              <a:t>Microwave irradiation</a:t>
            </a:r>
          </a:p>
          <a:p>
            <a:pPr lvl="0"/>
            <a:r>
              <a:rPr lang="en-IN" dirty="0">
                <a:solidFill>
                  <a:srgbClr val="FF0000"/>
                </a:solidFill>
                <a:latin typeface="Times New Roman" pitchFamily="18" charset="0"/>
                <a:cs typeface="Times New Roman" pitchFamily="18" charset="0"/>
              </a:rPr>
              <a:t>Hydrothermal synthesis</a:t>
            </a:r>
          </a:p>
          <a:p>
            <a:pPr lvl="0"/>
            <a:r>
              <a:rPr lang="en-IN" dirty="0">
                <a:solidFill>
                  <a:srgbClr val="FF0000"/>
                </a:solidFill>
                <a:latin typeface="Times New Roman" pitchFamily="18" charset="0"/>
                <a:cs typeface="Times New Roman" pitchFamily="18" charset="0"/>
              </a:rPr>
              <a:t>Ultra sound-assisted (</a:t>
            </a:r>
            <a:r>
              <a:rPr lang="en-IN" dirty="0" err="1">
                <a:solidFill>
                  <a:srgbClr val="FF0000"/>
                </a:solidFill>
                <a:latin typeface="Times New Roman" pitchFamily="18" charset="0"/>
                <a:cs typeface="Times New Roman" pitchFamily="18" charset="0"/>
              </a:rPr>
              <a:t>sono</a:t>
            </a:r>
            <a:r>
              <a:rPr lang="en-IN" dirty="0">
                <a:solidFill>
                  <a:srgbClr val="FF0000"/>
                </a:solidFill>
                <a:latin typeface="Times New Roman" pitchFamily="18" charset="0"/>
                <a:cs typeface="Times New Roman" pitchFamily="18" charset="0"/>
              </a:rPr>
              <a:t> chemical) synthesis</a:t>
            </a:r>
          </a:p>
          <a:p>
            <a:pPr lvl="0"/>
            <a:r>
              <a:rPr lang="en-IN" dirty="0">
                <a:solidFill>
                  <a:srgbClr val="FF0000"/>
                </a:solidFill>
                <a:latin typeface="Times New Roman" pitchFamily="18" charset="0"/>
                <a:cs typeface="Times New Roman" pitchFamily="18" charset="0"/>
              </a:rPr>
              <a:t>Solvents and catalysis in green processes</a:t>
            </a:r>
          </a:p>
          <a:p>
            <a:pPr marL="0" indent="0" algn="ctr">
              <a:buNone/>
            </a:pPr>
            <a:endParaRPr lang="en-IN" b="1" dirty="0" smtClean="0">
              <a:latin typeface="Times New Roman" pitchFamily="18" charset="0"/>
              <a:cs typeface="Times New Roman" pitchFamily="18" charset="0"/>
            </a:endParaRPr>
          </a:p>
          <a:p>
            <a:pPr marL="0" indent="0" algn="ctr">
              <a:buNone/>
            </a:pPr>
            <a:r>
              <a:rPr lang="en-IN" b="1" dirty="0" smtClean="0">
                <a:latin typeface="Times New Roman" pitchFamily="18" charset="0"/>
                <a:cs typeface="Times New Roman" pitchFamily="18" charset="0"/>
              </a:rPr>
              <a:t>ADVANTAGES OF GREEN SYNTHESIS</a:t>
            </a:r>
            <a:endParaRPr lang="en-IN" dirty="0" smtClean="0">
              <a:latin typeface="Times New Roman" pitchFamily="18" charset="0"/>
              <a:cs typeface="Times New Roman" pitchFamily="18" charset="0"/>
            </a:endParaRPr>
          </a:p>
          <a:p>
            <a:pPr marL="0" indent="0">
              <a:buNone/>
            </a:pPr>
            <a:r>
              <a:rPr lang="en-IN" dirty="0" smtClean="0">
                <a:latin typeface="Times New Roman" pitchFamily="18" charset="0"/>
                <a:cs typeface="Times New Roman" pitchFamily="18" charset="0"/>
              </a:rPr>
              <a:t>It </a:t>
            </a:r>
            <a:r>
              <a:rPr lang="en-IN" dirty="0">
                <a:latin typeface="Times New Roman" pitchFamily="18" charset="0"/>
                <a:cs typeface="Times New Roman" pitchFamily="18" charset="0"/>
              </a:rPr>
              <a:t>is cost-effective, non-toxic, robust and easy to manage. </a:t>
            </a:r>
          </a:p>
          <a:p>
            <a:pPr marL="0" indent="0">
              <a:buNone/>
            </a:pPr>
            <a:endParaRPr lang="en-IN" dirty="0">
              <a:solidFill>
                <a:srgbClr val="FF0000"/>
              </a:solidFill>
            </a:endParaRPr>
          </a:p>
        </p:txBody>
      </p:sp>
    </p:spTree>
    <p:extLst>
      <p:ext uri="{BB962C8B-B14F-4D97-AF65-F5344CB8AC3E}">
        <p14:creationId xmlns="" xmlns:p14="http://schemas.microsoft.com/office/powerpoint/2010/main" val="3573268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0" indent="0">
              <a:buNone/>
            </a:pPr>
            <a:endParaRPr lang="en-US" dirty="0" smtClean="0"/>
          </a:p>
          <a:p>
            <a:pPr marL="0" indent="0" algn="ctr">
              <a:buNone/>
            </a:pPr>
            <a:r>
              <a:rPr lang="en-IN" b="1" dirty="0">
                <a:solidFill>
                  <a:srgbClr val="00B050"/>
                </a:solidFill>
                <a:latin typeface="Times New Roman" pitchFamily="18" charset="0"/>
                <a:cs typeface="Times New Roman" pitchFamily="18" charset="0"/>
              </a:rPr>
              <a:t>SONO CHEMISTRY</a:t>
            </a:r>
            <a:endParaRPr lang="en-IN" dirty="0">
              <a:solidFill>
                <a:srgbClr val="00B050"/>
              </a:solidFill>
              <a:latin typeface="Times New Roman" pitchFamily="18" charset="0"/>
              <a:cs typeface="Times New Roman" pitchFamily="18" charset="0"/>
            </a:endParaRPr>
          </a:p>
          <a:p>
            <a:pPr marL="0" indent="0" algn="just">
              <a:buNone/>
            </a:pPr>
            <a:r>
              <a:rPr lang="en-IN" dirty="0">
                <a:solidFill>
                  <a:srgbClr val="00B050"/>
                </a:solidFill>
                <a:latin typeface="Times New Roman" pitchFamily="18" charset="0"/>
                <a:cs typeface="Times New Roman" pitchFamily="18" charset="0"/>
              </a:rPr>
              <a:t>It is the study of effects of ultra sound on chemical activity of a reaction mixture. Use of ultrasound in organic synthesis is called </a:t>
            </a:r>
            <a:r>
              <a:rPr lang="en-IN" dirty="0" err="1">
                <a:solidFill>
                  <a:srgbClr val="00B050"/>
                </a:solidFill>
                <a:latin typeface="Times New Roman" pitchFamily="18" charset="0"/>
                <a:cs typeface="Times New Roman" pitchFamily="18" charset="0"/>
              </a:rPr>
              <a:t>sonification</a:t>
            </a:r>
            <a:r>
              <a:rPr lang="en-IN" dirty="0">
                <a:solidFill>
                  <a:srgbClr val="00B050"/>
                </a:solidFill>
                <a:latin typeface="Times New Roman" pitchFamily="18" charset="0"/>
                <a:cs typeface="Times New Roman" pitchFamily="18" charset="0"/>
              </a:rPr>
              <a:t> and the subject is called </a:t>
            </a:r>
            <a:r>
              <a:rPr lang="en-IN" dirty="0" err="1">
                <a:solidFill>
                  <a:srgbClr val="00B050"/>
                </a:solidFill>
                <a:latin typeface="Times New Roman" pitchFamily="18" charset="0"/>
                <a:cs typeface="Times New Roman" pitchFamily="18" charset="0"/>
              </a:rPr>
              <a:t>sono</a:t>
            </a:r>
            <a:r>
              <a:rPr lang="en-IN" dirty="0">
                <a:solidFill>
                  <a:srgbClr val="00B050"/>
                </a:solidFill>
                <a:latin typeface="Times New Roman" pitchFamily="18" charset="0"/>
                <a:cs typeface="Times New Roman" pitchFamily="18" charset="0"/>
              </a:rPr>
              <a:t> chemistry.</a:t>
            </a:r>
          </a:p>
          <a:p>
            <a:pPr marL="0" indent="0">
              <a:buNone/>
            </a:pPr>
            <a:r>
              <a:rPr lang="en-IN" b="1" dirty="0">
                <a:solidFill>
                  <a:srgbClr val="00B050"/>
                </a:solidFill>
                <a:latin typeface="Times New Roman" pitchFamily="18" charset="0"/>
                <a:cs typeface="Times New Roman" pitchFamily="18" charset="0"/>
              </a:rPr>
              <a:t>SONICATION</a:t>
            </a:r>
            <a:endParaRPr lang="en-IN" dirty="0">
              <a:solidFill>
                <a:srgbClr val="00B050"/>
              </a:solidFill>
              <a:latin typeface="Times New Roman" pitchFamily="18" charset="0"/>
              <a:cs typeface="Times New Roman" pitchFamily="18" charset="0"/>
            </a:endParaRPr>
          </a:p>
          <a:p>
            <a:pPr marL="0" indent="0" algn="just">
              <a:buNone/>
            </a:pPr>
            <a:r>
              <a:rPr lang="en-IN" dirty="0">
                <a:solidFill>
                  <a:srgbClr val="00B050"/>
                </a:solidFill>
                <a:latin typeface="Times New Roman" pitchFamily="18" charset="0"/>
                <a:cs typeface="Times New Roman" pitchFamily="18" charset="0"/>
              </a:rPr>
              <a:t>The processes of applying sound energy for agitate particles or discontinuous </a:t>
            </a:r>
            <a:r>
              <a:rPr lang="en-IN" dirty="0" err="1">
                <a:solidFill>
                  <a:srgbClr val="00B050"/>
                </a:solidFill>
                <a:latin typeface="Times New Roman" pitchFamily="18" charset="0"/>
                <a:cs typeface="Times New Roman" pitchFamily="18" charset="0"/>
              </a:rPr>
              <a:t>fibers</a:t>
            </a:r>
            <a:r>
              <a:rPr lang="en-IN" dirty="0">
                <a:solidFill>
                  <a:srgbClr val="00B050"/>
                </a:solidFill>
                <a:latin typeface="Times New Roman" pitchFamily="18" charset="0"/>
                <a:cs typeface="Times New Roman" pitchFamily="18" charset="0"/>
              </a:rPr>
              <a:t> in a liquid. Ultra sonic frequencies (&gt; 20 kHz) are usually used. So the process is also known as Ultra sonication.</a:t>
            </a:r>
          </a:p>
          <a:p>
            <a:pPr marL="0" indent="0">
              <a:buNone/>
            </a:pPr>
            <a:endParaRPr lang="en-IN" dirty="0">
              <a:solidFill>
                <a:srgbClr val="00B050"/>
              </a:solidFill>
            </a:endParaRPr>
          </a:p>
        </p:txBody>
      </p:sp>
    </p:spTree>
    <p:extLst>
      <p:ext uri="{BB962C8B-B14F-4D97-AF65-F5344CB8AC3E}">
        <p14:creationId xmlns="" xmlns:p14="http://schemas.microsoft.com/office/powerpoint/2010/main" val="3646040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0" indent="0">
              <a:buNone/>
            </a:pPr>
            <a:endParaRPr lang="en-US" dirty="0" smtClean="0"/>
          </a:p>
          <a:p>
            <a:pPr marL="0" indent="0" algn="ctr">
              <a:buNone/>
            </a:pPr>
            <a:r>
              <a:rPr lang="en-IN" b="1" dirty="0">
                <a:latin typeface="Times New Roman" pitchFamily="18" charset="0"/>
                <a:cs typeface="Times New Roman" pitchFamily="18" charset="0"/>
              </a:rPr>
              <a:t>BASIC PRINCIPLE OF SONICATOR</a:t>
            </a:r>
            <a:endParaRPr lang="en-IN" dirty="0">
              <a:latin typeface="Times New Roman" pitchFamily="18" charset="0"/>
              <a:cs typeface="Times New Roman" pitchFamily="18" charset="0"/>
            </a:endParaRPr>
          </a:p>
          <a:p>
            <a:pPr marL="0" indent="0" algn="just">
              <a:buNone/>
            </a:pPr>
            <a:r>
              <a:rPr lang="en-IN" dirty="0">
                <a:latin typeface="Times New Roman" pitchFamily="18" charset="0"/>
                <a:cs typeface="Times New Roman" pitchFamily="18" charset="0"/>
              </a:rPr>
              <a:t>When low pressure is applied to the liquid, high intensity ultrasonic waves are produced, creating small vacuum bubbles in the liquid. As the bubbles reach their saturation level, they collapse and this happens in the high pressure cycle. </a:t>
            </a:r>
          </a:p>
          <a:p>
            <a:pPr marL="0" indent="0" algn="ctr">
              <a:buNone/>
            </a:pPr>
            <a:r>
              <a:rPr lang="en-IN" dirty="0">
                <a:latin typeface="Times New Roman" pitchFamily="18" charset="0"/>
                <a:cs typeface="Times New Roman" pitchFamily="18" charset="0"/>
              </a:rPr>
              <a:t>Or</a:t>
            </a:r>
          </a:p>
          <a:p>
            <a:pPr marL="0" indent="0" algn="just">
              <a:buNone/>
            </a:pPr>
            <a:r>
              <a:rPr lang="en-IN" dirty="0">
                <a:latin typeface="Times New Roman" pitchFamily="18" charset="0"/>
                <a:cs typeface="Times New Roman" pitchFamily="18" charset="0"/>
              </a:rPr>
              <a:t>The interaction pressure waves (ultrasound) with a liquid medium leads to the formation of cavities in liquid. </a:t>
            </a:r>
          </a:p>
          <a:p>
            <a:pPr marL="0" indent="0">
              <a:buNone/>
            </a:pPr>
            <a:endParaRPr lang="en-IN" dirty="0"/>
          </a:p>
        </p:txBody>
      </p:sp>
    </p:spTree>
    <p:extLst>
      <p:ext uri="{BB962C8B-B14F-4D97-AF65-F5344CB8AC3E}">
        <p14:creationId xmlns="" xmlns:p14="http://schemas.microsoft.com/office/powerpoint/2010/main" val="335724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0" indent="0">
              <a:buNone/>
            </a:pPr>
            <a:endParaRPr lang="en-US" dirty="0" smtClean="0"/>
          </a:p>
          <a:p>
            <a:pPr marL="0" indent="0" algn="ctr">
              <a:buNone/>
            </a:pPr>
            <a:r>
              <a:rPr lang="en-IN" b="1" dirty="0">
                <a:solidFill>
                  <a:srgbClr val="002060"/>
                </a:solidFill>
                <a:latin typeface="Times New Roman" pitchFamily="18" charset="0"/>
                <a:cs typeface="Times New Roman" pitchFamily="18" charset="0"/>
              </a:rPr>
              <a:t>ADVANTAGES OF SONICATION METHOD</a:t>
            </a:r>
            <a:endParaRPr lang="en-IN" dirty="0">
              <a:solidFill>
                <a:srgbClr val="002060"/>
              </a:solidFill>
              <a:latin typeface="Times New Roman" pitchFamily="18" charset="0"/>
              <a:cs typeface="Times New Roman" pitchFamily="18" charset="0"/>
            </a:endParaRPr>
          </a:p>
          <a:p>
            <a:pPr lvl="0"/>
            <a:r>
              <a:rPr lang="en-IN" dirty="0">
                <a:solidFill>
                  <a:srgbClr val="002060"/>
                </a:solidFill>
                <a:latin typeface="Times New Roman" pitchFamily="18" charset="0"/>
                <a:cs typeface="Times New Roman" pitchFamily="18" charset="0"/>
              </a:rPr>
              <a:t>It is clean, economical, efficient and safe procedure.</a:t>
            </a:r>
          </a:p>
          <a:p>
            <a:pPr lvl="0"/>
            <a:r>
              <a:rPr lang="en-IN" dirty="0">
                <a:solidFill>
                  <a:srgbClr val="002060"/>
                </a:solidFill>
                <a:latin typeface="Times New Roman" pitchFamily="18" charset="0"/>
                <a:cs typeface="Times New Roman" pitchFamily="18" charset="0"/>
              </a:rPr>
              <a:t>This can lead save time, energy and money.</a:t>
            </a:r>
          </a:p>
          <a:p>
            <a:pPr lvl="0"/>
            <a:r>
              <a:rPr lang="en-IN" dirty="0">
                <a:solidFill>
                  <a:srgbClr val="002060"/>
                </a:solidFill>
                <a:latin typeface="Times New Roman" pitchFamily="18" charset="0"/>
                <a:cs typeface="Times New Roman" pitchFamily="18" charset="0"/>
              </a:rPr>
              <a:t>Very rapid reactions, frequently in few minutes.</a:t>
            </a:r>
          </a:p>
          <a:p>
            <a:pPr lvl="0"/>
            <a:r>
              <a:rPr lang="en-IN" dirty="0">
                <a:solidFill>
                  <a:srgbClr val="002060"/>
                </a:solidFill>
                <a:latin typeface="Times New Roman" pitchFamily="18" charset="0"/>
                <a:cs typeface="Times New Roman" pitchFamily="18" charset="0"/>
              </a:rPr>
              <a:t>Higher degree of purity achieved.</a:t>
            </a:r>
          </a:p>
          <a:p>
            <a:pPr lvl="0"/>
            <a:r>
              <a:rPr lang="en-IN" dirty="0">
                <a:solidFill>
                  <a:srgbClr val="002060"/>
                </a:solidFill>
                <a:latin typeface="Times New Roman" pitchFamily="18" charset="0"/>
                <a:cs typeface="Times New Roman" pitchFamily="18" charset="0"/>
              </a:rPr>
              <a:t>Workup procedure is very simple.</a:t>
            </a:r>
          </a:p>
          <a:p>
            <a:pPr marL="0" indent="0">
              <a:buNone/>
            </a:pPr>
            <a:endParaRPr lang="en-IN" dirty="0">
              <a:solidFill>
                <a:srgbClr val="002060"/>
              </a:solidFill>
            </a:endParaRPr>
          </a:p>
        </p:txBody>
      </p:sp>
    </p:spTree>
    <p:extLst>
      <p:ext uri="{BB962C8B-B14F-4D97-AF65-F5344CB8AC3E}">
        <p14:creationId xmlns="" xmlns:p14="http://schemas.microsoft.com/office/powerpoint/2010/main" val="2970544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IN" dirty="0"/>
          </a:p>
        </p:txBody>
      </p:sp>
      <p:pic>
        <p:nvPicPr>
          <p:cNvPr id="4" name="Picture 3" descr="Hands namaste gesture Royalty Free Vector Image"/>
          <p:cNvPicPr/>
          <p:nvPr/>
        </p:nvPicPr>
        <p:blipFill rotWithShape="1">
          <a:blip r:embed="rId2" cstate="print">
            <a:extLst>
              <a:ext uri="{28A0092B-C50C-407E-A947-70E740481C1C}">
                <a14:useLocalDpi xmlns="" xmlns:a14="http://schemas.microsoft.com/office/drawing/2010/main" val="0"/>
              </a:ext>
            </a:extLst>
          </a:blip>
          <a:srcRect b="6965"/>
          <a:stretch/>
        </p:blipFill>
        <p:spPr bwMode="auto">
          <a:xfrm>
            <a:off x="3557587" y="2538412"/>
            <a:ext cx="2028825" cy="1781175"/>
          </a:xfrm>
          <a:prstGeom prst="rect">
            <a:avLst/>
          </a:prstGeom>
          <a:noFill/>
          <a:ln>
            <a:noFill/>
          </a:ln>
          <a:extLst>
            <a:ext uri="{53640926-AAD7-44D8-BBD7-CCE9431645EC}">
              <a14:shadowObscured xmlns="" xmlns:a14="http://schemas.microsoft.com/office/drawing/2010/main"/>
            </a:ext>
          </a:extLst>
        </p:spPr>
      </p:pic>
    </p:spTree>
    <p:extLst>
      <p:ext uri="{BB962C8B-B14F-4D97-AF65-F5344CB8AC3E}">
        <p14:creationId xmlns="" xmlns:p14="http://schemas.microsoft.com/office/powerpoint/2010/main" val="30940423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365</Words>
  <Application>Microsoft Office PowerPoint</Application>
  <PresentationFormat>On-screen Show (4:3)</PresentationFormat>
  <Paragraphs>67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Slide 1</vt:lpstr>
      <vt:lpstr>Slide 2</vt:lpstr>
      <vt:lpstr>Slide 3</vt:lpstr>
      <vt:lpstr>Slide 4</vt:lpstr>
      <vt:lpstr>Slide 5</vt:lpstr>
      <vt:lpstr>Slide 6</vt:lpstr>
      <vt:lpstr>Slide 7</vt:lpstr>
      <vt:lpstr>Slide 8</vt:lpstr>
      <vt:lpstr>Slide 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LENOVO</dc:creator>
  <cp:lastModifiedBy>Student</cp:lastModifiedBy>
  <cp:revision>6</cp:revision>
  <dcterms:created xsi:type="dcterms:W3CDTF">2006-08-16T00:00:00Z</dcterms:created>
  <dcterms:modified xsi:type="dcterms:W3CDTF">2024-06-25T08:31:31Z</dcterms:modified>
</cp:coreProperties>
</file>