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E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a:p>
          <a:p>
            <a:endParaRPr lang="en-US" dirty="0" smtClean="0"/>
          </a:p>
          <a:p>
            <a:r>
              <a:rPr lang="en-US" b="1" dirty="0" smtClean="0">
                <a:solidFill>
                  <a:srgbClr val="31EF6C"/>
                </a:solidFill>
                <a:latin typeface="Times New Roman" pitchFamily="18" charset="0"/>
                <a:cs typeface="Times New Roman" pitchFamily="18" charset="0"/>
              </a:rPr>
              <a:t>GREEN CHEMISTRY – 2 </a:t>
            </a:r>
          </a:p>
          <a:p>
            <a:endParaRPr lang="en-US" b="1" dirty="0" smtClean="0">
              <a:solidFill>
                <a:srgbClr val="31EF6C"/>
              </a:solidFill>
              <a:latin typeface="Times New Roman" pitchFamily="18" charset="0"/>
              <a:cs typeface="Times New Roman" pitchFamily="18" charset="0"/>
            </a:endParaRPr>
          </a:p>
          <a:p>
            <a:endParaRPr lang="en-US" b="1" dirty="0">
              <a:solidFill>
                <a:srgbClr val="31EF6C"/>
              </a:solidFill>
              <a:latin typeface="Times New Roman" pitchFamily="18" charset="0"/>
              <a:cs typeface="Times New Roman" pitchFamily="18" charset="0"/>
            </a:endParaRPr>
          </a:p>
          <a:p>
            <a:endParaRPr lang="en-US" b="1" dirty="0">
              <a:solidFill>
                <a:srgbClr val="31EF6C"/>
              </a:solidFill>
              <a:latin typeface="Times New Roman" pitchFamily="18" charset="0"/>
              <a:cs typeface="Times New Roman" pitchFamily="18" charset="0"/>
            </a:endParaRPr>
          </a:p>
          <a:p>
            <a:r>
              <a:rPr lang="en-US" sz="2000" b="1" dirty="0" smtClean="0">
                <a:solidFill>
                  <a:srgbClr val="00B0F0"/>
                </a:solidFill>
                <a:latin typeface="Times New Roman" pitchFamily="18" charset="0"/>
                <a:cs typeface="Times New Roman" pitchFamily="18" charset="0"/>
              </a:rPr>
              <a:t>PREPARED BY</a:t>
            </a:r>
            <a:r>
              <a:rPr lang="en-US" sz="2000" b="1" dirty="0" smtClean="0">
                <a:solidFill>
                  <a:srgbClr val="7030A0"/>
                </a:solidFill>
                <a:latin typeface="Times New Roman" pitchFamily="18" charset="0"/>
                <a:cs typeface="Times New Roman" pitchFamily="18" charset="0"/>
              </a:rPr>
              <a:t> </a:t>
            </a:r>
          </a:p>
          <a:p>
            <a:r>
              <a:rPr lang="en-US" sz="2000" b="1" dirty="0" smtClean="0">
                <a:solidFill>
                  <a:srgbClr val="7030A0"/>
                </a:solidFill>
                <a:latin typeface="Times New Roman" pitchFamily="18" charset="0"/>
                <a:cs typeface="Times New Roman" pitchFamily="18" charset="0"/>
              </a:rPr>
              <a:t>S. ANIL DEV</a:t>
            </a:r>
          </a:p>
          <a:p>
            <a:r>
              <a:rPr lang="en-US" sz="2000" b="1" dirty="0" smtClean="0">
                <a:solidFill>
                  <a:srgbClr val="C00000"/>
                </a:solidFill>
                <a:latin typeface="Times New Roman" pitchFamily="18" charset="0"/>
                <a:cs typeface="Times New Roman" pitchFamily="18" charset="0"/>
              </a:rPr>
              <a:t>                     M.Sc.</a:t>
            </a:r>
          </a:p>
          <a:p>
            <a:r>
              <a:rPr lang="en-US" sz="2000" b="1" dirty="0" smtClean="0">
                <a:solidFill>
                  <a:srgbClr val="FF0000"/>
                </a:solidFill>
                <a:latin typeface="Times New Roman" pitchFamily="18" charset="0"/>
                <a:cs typeface="Times New Roman" pitchFamily="18" charset="0"/>
              </a:rPr>
              <a:t>LECTURER IN CHEMISTRY</a:t>
            </a:r>
          </a:p>
          <a:p>
            <a:r>
              <a:rPr lang="en-US" sz="2000" b="1" dirty="0" smtClean="0">
                <a:solidFill>
                  <a:srgbClr val="FF0000"/>
                </a:solidFill>
                <a:latin typeface="Times New Roman" pitchFamily="18" charset="0"/>
                <a:cs typeface="Times New Roman" pitchFamily="18" charset="0"/>
              </a:rPr>
              <a:t>D.N.R.COLLEGE(A), BHIMAVARAM</a:t>
            </a:r>
            <a:endParaRPr lang="en-IN" sz="2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28082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lvl="0" indent="0" algn="ctr">
              <a:buNone/>
            </a:pPr>
            <a:r>
              <a:rPr lang="en-IN" b="1" dirty="0">
                <a:solidFill>
                  <a:srgbClr val="00B0F0"/>
                </a:solidFill>
                <a:latin typeface="Times New Roman" pitchFamily="18" charset="0"/>
                <a:cs typeface="Times New Roman" pitchFamily="18" charset="0"/>
              </a:rPr>
              <a:t>SELECTION OF SOLVENT</a:t>
            </a:r>
            <a:endParaRPr lang="en-IN" dirty="0">
              <a:solidFill>
                <a:srgbClr val="00B0F0"/>
              </a:solidFill>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The solvent selected for a particular reaction should not have any environmental pollution and health hazard. Green chemistry suggests the use of alternative solvents. Some common alternate solvents are water, super critical fluids like carbon dioxide, ionic liquids, solvent free processes and bio-solvents.</a:t>
            </a:r>
          </a:p>
          <a:p>
            <a:pPr marL="0" indent="0">
              <a:buNone/>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284694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lvl="0" indent="0" algn="ctr">
              <a:buNone/>
            </a:pPr>
            <a:endParaRPr lang="en-IN" b="1" dirty="0" smtClean="0"/>
          </a:p>
          <a:p>
            <a:pPr marL="0" lvl="0" indent="0" algn="ctr">
              <a:buNone/>
            </a:pPr>
            <a:r>
              <a:rPr lang="en-IN" b="1" dirty="0" smtClean="0">
                <a:solidFill>
                  <a:srgbClr val="0070C0"/>
                </a:solidFill>
                <a:latin typeface="Times New Roman" pitchFamily="18" charset="0"/>
                <a:cs typeface="Times New Roman" pitchFamily="18" charset="0"/>
              </a:rPr>
              <a:t>AQUEOUS </a:t>
            </a:r>
            <a:r>
              <a:rPr lang="en-IN" b="1" dirty="0">
                <a:solidFill>
                  <a:srgbClr val="0070C0"/>
                </a:solidFill>
                <a:latin typeface="Times New Roman" pitchFamily="18" charset="0"/>
                <a:cs typeface="Times New Roman" pitchFamily="18" charset="0"/>
              </a:rPr>
              <a:t>PHASE REACTIONS</a:t>
            </a:r>
            <a:endParaRPr lang="en-IN" dirty="0">
              <a:solidFill>
                <a:srgbClr val="0070C0"/>
              </a:solidFill>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Organic reactions carried in aqueous phase i.e. using water as solvent are known as aqueous phase reactions. Water is always a preferred solvent, it causes no environmental pollution and is never a health hazard to human beings working with it. Using water as a solvent offers many advantages such as low cost, non-inflammable, non-carcinogenic and simple operation. </a:t>
            </a:r>
          </a:p>
          <a:p>
            <a:pPr marL="0" indent="0">
              <a:buNone/>
            </a:pPr>
            <a:endParaRPr lang="en-IN" dirty="0"/>
          </a:p>
        </p:txBody>
      </p:sp>
    </p:spTree>
    <p:extLst>
      <p:ext uri="{BB962C8B-B14F-4D97-AF65-F5344CB8AC3E}">
        <p14:creationId xmlns:p14="http://schemas.microsoft.com/office/powerpoint/2010/main" val="328621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solidFill>
                  <a:srgbClr val="00B0F0"/>
                </a:solidFill>
                <a:latin typeface="Times New Roman" pitchFamily="18" charset="0"/>
                <a:cs typeface="Times New Roman" pitchFamily="18" charset="0"/>
              </a:rPr>
              <a:t>DIELS-ALDER REACTION</a:t>
            </a:r>
            <a:endParaRPr lang="en-IN" dirty="0">
              <a:solidFill>
                <a:srgbClr val="00B0F0"/>
              </a:solidFill>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In hot water maleic anhydride is </a:t>
            </a:r>
            <a:r>
              <a:rPr lang="en-IN" dirty="0" err="1">
                <a:latin typeface="Times New Roman" pitchFamily="18" charset="0"/>
                <a:cs typeface="Times New Roman" pitchFamily="18" charset="0"/>
              </a:rPr>
              <a:t>hydrolyzed</a:t>
            </a:r>
            <a:r>
              <a:rPr lang="en-IN" dirty="0">
                <a:latin typeface="Times New Roman" pitchFamily="18" charset="0"/>
                <a:cs typeface="Times New Roman" pitchFamily="18" charset="0"/>
              </a:rPr>
              <a:t> into maleic acid. The reaction between furan (</a:t>
            </a:r>
            <a:r>
              <a:rPr lang="en-IN" dirty="0" err="1">
                <a:latin typeface="Times New Roman" pitchFamily="18" charset="0"/>
                <a:cs typeface="Times New Roman" pitchFamily="18" charset="0"/>
              </a:rPr>
              <a:t>diene</a:t>
            </a:r>
            <a:r>
              <a:rPr lang="en-IN" dirty="0">
                <a:latin typeface="Times New Roman" pitchFamily="18" charset="0"/>
                <a:cs typeface="Times New Roman" pitchFamily="18" charset="0"/>
              </a:rPr>
              <a:t>) and maleic acid(</a:t>
            </a:r>
            <a:r>
              <a:rPr lang="en-IN" dirty="0" err="1">
                <a:latin typeface="Times New Roman" pitchFamily="18" charset="0"/>
                <a:cs typeface="Times New Roman" pitchFamily="18" charset="0"/>
              </a:rPr>
              <a:t>dienophile</a:t>
            </a:r>
            <a:r>
              <a:rPr lang="en-IN" dirty="0">
                <a:latin typeface="Times New Roman" pitchFamily="18" charset="0"/>
                <a:cs typeface="Times New Roman" pitchFamily="18" charset="0"/>
              </a:rPr>
              <a:t>) in water at room temperature to give an adduct </a:t>
            </a:r>
            <a:r>
              <a:rPr lang="en-IN" dirty="0" err="1">
                <a:latin typeface="Times New Roman" pitchFamily="18" charset="0"/>
                <a:cs typeface="Times New Roman" pitchFamily="18" charset="0"/>
              </a:rPr>
              <a:t>furn</a:t>
            </a:r>
            <a:r>
              <a:rPr lang="en-IN" dirty="0">
                <a:latin typeface="Times New Roman" pitchFamily="18" charset="0"/>
                <a:cs typeface="Times New Roman" pitchFamily="18" charset="0"/>
              </a:rPr>
              <a:t>-maleic acid. </a:t>
            </a:r>
          </a:p>
          <a:p>
            <a:pPr marL="0" indent="0">
              <a:buNone/>
            </a:pPr>
            <a:endParaRPr lang="en-IN"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105025" y="4152900"/>
            <a:ext cx="4933950" cy="1181100"/>
          </a:xfrm>
          <a:prstGeom prst="rect">
            <a:avLst/>
          </a:prstGeom>
          <a:noFill/>
          <a:ln>
            <a:noFill/>
          </a:ln>
        </p:spPr>
      </p:pic>
    </p:spTree>
    <p:extLst>
      <p:ext uri="{BB962C8B-B14F-4D97-AF65-F5344CB8AC3E}">
        <p14:creationId xmlns:p14="http://schemas.microsoft.com/office/powerpoint/2010/main" val="2508708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lvl="0" indent="0" algn="ctr">
              <a:buNone/>
            </a:pPr>
            <a:endParaRPr lang="en-IN" b="1" dirty="0" smtClean="0">
              <a:solidFill>
                <a:srgbClr val="0070C0"/>
              </a:solidFill>
              <a:latin typeface="Times New Roman" pitchFamily="18" charset="0"/>
              <a:cs typeface="Times New Roman" pitchFamily="18" charset="0"/>
            </a:endParaRPr>
          </a:p>
          <a:p>
            <a:pPr marL="0" lvl="0" indent="0" algn="ctr">
              <a:buNone/>
            </a:pPr>
            <a:endParaRPr lang="en-IN" b="1" dirty="0">
              <a:solidFill>
                <a:srgbClr val="0070C0"/>
              </a:solidFill>
              <a:latin typeface="Times New Roman" pitchFamily="18" charset="0"/>
              <a:cs typeface="Times New Roman" pitchFamily="18" charset="0"/>
            </a:endParaRPr>
          </a:p>
          <a:p>
            <a:pPr marL="0" lvl="0" indent="0" algn="ctr">
              <a:buNone/>
            </a:pPr>
            <a:r>
              <a:rPr lang="en-IN" b="1" dirty="0" smtClean="0">
                <a:solidFill>
                  <a:srgbClr val="0070C0"/>
                </a:solidFill>
                <a:latin typeface="Times New Roman" pitchFamily="18" charset="0"/>
                <a:cs typeface="Times New Roman" pitchFamily="18" charset="0"/>
              </a:rPr>
              <a:t>SOLID </a:t>
            </a:r>
            <a:r>
              <a:rPr lang="en-IN" b="1" dirty="0">
                <a:solidFill>
                  <a:srgbClr val="0070C0"/>
                </a:solidFill>
                <a:latin typeface="Times New Roman" pitchFamily="18" charset="0"/>
                <a:cs typeface="Times New Roman" pitchFamily="18" charset="0"/>
              </a:rPr>
              <a:t>SUPPORTED </a:t>
            </a:r>
            <a:r>
              <a:rPr lang="en-IN" b="1" dirty="0" smtClean="0">
                <a:solidFill>
                  <a:srgbClr val="0070C0"/>
                </a:solidFill>
                <a:latin typeface="Times New Roman" pitchFamily="18" charset="0"/>
                <a:cs typeface="Times New Roman" pitchFamily="18" charset="0"/>
              </a:rPr>
              <a:t>SYNTHESIS</a:t>
            </a:r>
          </a:p>
          <a:p>
            <a:pPr marL="0" indent="0">
              <a:buNone/>
            </a:pPr>
            <a:r>
              <a:rPr lang="en-IN" dirty="0">
                <a:latin typeface="Times New Roman" pitchFamily="18" charset="0"/>
                <a:cs typeface="Times New Roman" pitchFamily="18" charset="0"/>
              </a:rPr>
              <a:t>Organic synthesis in solid state is mostly green reactions. These are of two types.</a:t>
            </a:r>
          </a:p>
          <a:p>
            <a:pPr lvl="0"/>
            <a:r>
              <a:rPr lang="en-IN" dirty="0">
                <a:latin typeface="Times New Roman" pitchFamily="18" charset="0"/>
                <a:cs typeface="Times New Roman" pitchFamily="18" charset="0"/>
              </a:rPr>
              <a:t>Solid supported organic synthesis</a:t>
            </a:r>
          </a:p>
          <a:p>
            <a:pPr lvl="0"/>
            <a:r>
              <a:rPr lang="en-IN" dirty="0">
                <a:latin typeface="Times New Roman" pitchFamily="18" charset="0"/>
                <a:cs typeface="Times New Roman" pitchFamily="18" charset="0"/>
              </a:rPr>
              <a:t>Solid phase organic synthesis without any solvent</a:t>
            </a:r>
          </a:p>
          <a:p>
            <a:pPr marL="0" lvl="0" indent="0" algn="ctr">
              <a:buNone/>
            </a:pPr>
            <a:endParaRPr lang="en-IN" dirty="0" smtClean="0"/>
          </a:p>
          <a:p>
            <a:pPr marL="0" indent="0" algn="ctr">
              <a:buNone/>
            </a:pPr>
            <a:endParaRPr lang="en-IN" dirty="0"/>
          </a:p>
        </p:txBody>
      </p:sp>
    </p:spTree>
    <p:extLst>
      <p:ext uri="{BB962C8B-B14F-4D97-AF65-F5344CB8AC3E}">
        <p14:creationId xmlns:p14="http://schemas.microsoft.com/office/powerpoint/2010/main" val="2167446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lvl="0" indent="0" algn="just">
              <a:buNone/>
            </a:pPr>
            <a:endParaRPr lang="en-IN" b="1" dirty="0" smtClean="0">
              <a:solidFill>
                <a:srgbClr val="0070C0"/>
              </a:solidFill>
            </a:endParaRPr>
          </a:p>
          <a:p>
            <a:pPr marL="0" lvl="0" indent="0" algn="just">
              <a:buNone/>
            </a:pPr>
            <a:r>
              <a:rPr lang="en-IN" b="1" dirty="0" smtClean="0">
                <a:solidFill>
                  <a:srgbClr val="0070C0"/>
                </a:solidFill>
              </a:rPr>
              <a:t>Super </a:t>
            </a:r>
            <a:r>
              <a:rPr lang="en-IN" b="1" dirty="0">
                <a:solidFill>
                  <a:srgbClr val="0070C0"/>
                </a:solidFill>
              </a:rPr>
              <a:t>critical carbon dioxide</a:t>
            </a:r>
            <a:endParaRPr lang="en-IN" dirty="0">
              <a:solidFill>
                <a:srgbClr val="0070C0"/>
              </a:solidFill>
            </a:endParaRPr>
          </a:p>
          <a:p>
            <a:pPr marL="0" indent="0" algn="just">
              <a:buNone/>
            </a:pPr>
            <a:r>
              <a:rPr lang="en-IN" dirty="0">
                <a:solidFill>
                  <a:schemeClr val="tx2"/>
                </a:solidFill>
              </a:rPr>
              <a:t>Super critical carbon dioxide is a liquid state of carbon dioxide (at 31</a:t>
            </a:r>
            <a:r>
              <a:rPr lang="en-IN" baseline="30000" dirty="0">
                <a:solidFill>
                  <a:schemeClr val="tx2"/>
                </a:solidFill>
              </a:rPr>
              <a:t>0</a:t>
            </a:r>
            <a:r>
              <a:rPr lang="en-IN" dirty="0">
                <a:solidFill>
                  <a:schemeClr val="tx2"/>
                </a:solidFill>
              </a:rPr>
              <a:t>C, 73 </a:t>
            </a:r>
            <a:r>
              <a:rPr lang="en-IN" dirty="0" err="1">
                <a:solidFill>
                  <a:schemeClr val="tx2"/>
                </a:solidFill>
              </a:rPr>
              <a:t>atm</a:t>
            </a:r>
            <a:r>
              <a:rPr lang="en-IN" dirty="0">
                <a:solidFill>
                  <a:schemeClr val="tx2"/>
                </a:solidFill>
              </a:rPr>
              <a:t>). Carbon dioxide usually behaves as a gas in air at STP or as a solid called dry ice when frozen. If dry ice is put in an enclosed vessel, it will sublimate to become a gas and the pressure will increase depending on the mass of dry ice until the desired pressure (super critical pressure) is achieved. </a:t>
            </a:r>
            <a:endParaRPr lang="en-IN" dirty="0" smtClean="0">
              <a:solidFill>
                <a:schemeClr val="tx2"/>
              </a:solidFill>
            </a:endParaRPr>
          </a:p>
          <a:p>
            <a:pPr marL="0" indent="0">
              <a:buNone/>
            </a:pPr>
            <a:r>
              <a:rPr lang="en-IN" b="1" dirty="0">
                <a:solidFill>
                  <a:srgbClr val="00B0F0"/>
                </a:solidFill>
                <a:latin typeface="Times New Roman" pitchFamily="18" charset="0"/>
                <a:cs typeface="Times New Roman" pitchFamily="18" charset="0"/>
              </a:rPr>
              <a:t>Properties</a:t>
            </a:r>
            <a:endParaRPr lang="en-IN" dirty="0">
              <a:solidFill>
                <a:srgbClr val="00B0F0"/>
              </a:solidFill>
              <a:latin typeface="Times New Roman" pitchFamily="18" charset="0"/>
              <a:cs typeface="Times New Roman" pitchFamily="18" charset="0"/>
            </a:endParaRPr>
          </a:p>
          <a:p>
            <a:pPr marL="0" indent="0">
              <a:buNone/>
            </a:pPr>
            <a:r>
              <a:rPr lang="en-IN" dirty="0">
                <a:latin typeface="Times New Roman" pitchFamily="18" charset="0"/>
                <a:cs typeface="Times New Roman" pitchFamily="18" charset="0"/>
              </a:rPr>
              <a:t>It is non-toxic, non-flammable, renewable, and very low cost and leaves no residual solvents.</a:t>
            </a:r>
          </a:p>
          <a:p>
            <a:pPr marL="0" indent="0" algn="just">
              <a:buNone/>
            </a:pPr>
            <a:endParaRPr lang="en-IN" dirty="0">
              <a:solidFill>
                <a:schemeClr val="tx2"/>
              </a:solidFill>
            </a:endParaRPr>
          </a:p>
          <a:p>
            <a:pPr marL="0" indent="0" algn="just">
              <a:buNone/>
            </a:pPr>
            <a:endParaRPr lang="en-IN" dirty="0"/>
          </a:p>
        </p:txBody>
      </p:sp>
    </p:spTree>
    <p:extLst>
      <p:ext uri="{BB962C8B-B14F-4D97-AF65-F5344CB8AC3E}">
        <p14:creationId xmlns:p14="http://schemas.microsoft.com/office/powerpoint/2010/main" val="384707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IN"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519362" y="2300287"/>
            <a:ext cx="4105275" cy="2257425"/>
          </a:xfrm>
          <a:prstGeom prst="rect">
            <a:avLst/>
          </a:prstGeom>
          <a:noFill/>
          <a:ln>
            <a:noFill/>
          </a:ln>
        </p:spPr>
      </p:pic>
    </p:spTree>
    <p:extLst>
      <p:ext uri="{BB962C8B-B14F-4D97-AF65-F5344CB8AC3E}">
        <p14:creationId xmlns:p14="http://schemas.microsoft.com/office/powerpoint/2010/main" val="2012397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IN" dirty="0"/>
          </a:p>
        </p:txBody>
      </p:sp>
      <p:pic>
        <p:nvPicPr>
          <p:cNvPr id="4" name="Picture 3" descr="Hands namaste gesture Royalty Free Vector Image"/>
          <p:cNvPicPr/>
          <p:nvPr/>
        </p:nvPicPr>
        <p:blipFill rotWithShape="1">
          <a:blip r:embed="rId2" cstate="print">
            <a:extLst>
              <a:ext uri="{28A0092B-C50C-407E-A947-70E740481C1C}">
                <a14:useLocalDpi xmlns:a14="http://schemas.microsoft.com/office/drawing/2010/main" val="0"/>
              </a:ext>
            </a:extLst>
          </a:blip>
          <a:srcRect b="6965"/>
          <a:stretch/>
        </p:blipFill>
        <p:spPr bwMode="auto">
          <a:xfrm>
            <a:off x="3557587" y="2538412"/>
            <a:ext cx="2028825" cy="17811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53521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307</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3</cp:revision>
  <dcterms:created xsi:type="dcterms:W3CDTF">2006-08-16T00:00:00Z</dcterms:created>
  <dcterms:modified xsi:type="dcterms:W3CDTF">2024-06-14T16:00:22Z</dcterms:modified>
</cp:coreProperties>
</file>