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3855"/>
            <a:ext cx="9144000" cy="6858000"/>
          </a:xfrm>
        </p:spPr>
        <p:txBody>
          <a:bodyPr>
            <a:normAutofit/>
          </a:bodyPr>
          <a:lstStyle/>
          <a:p>
            <a:endParaRPr lang="en-US" b="1" dirty="0" smtClean="0"/>
          </a:p>
          <a:p>
            <a:endParaRPr lang="en-US" b="1" dirty="0"/>
          </a:p>
          <a:p>
            <a:r>
              <a:rPr lang="en-US" sz="4400" b="1" dirty="0" smtClean="0">
                <a:solidFill>
                  <a:srgbClr val="00B050"/>
                </a:solidFill>
                <a:latin typeface="Times New Roman" pitchFamily="18" charset="0"/>
                <a:cs typeface="Times New Roman" pitchFamily="18" charset="0"/>
              </a:rPr>
              <a:t>GREEN CHEMISTRY – 3</a:t>
            </a:r>
          </a:p>
          <a:p>
            <a:endParaRPr lang="en-US" sz="4400" b="1" dirty="0" smtClean="0">
              <a:solidFill>
                <a:srgbClr val="00B050"/>
              </a:solidFill>
              <a:latin typeface="Times New Roman" pitchFamily="18" charset="0"/>
              <a:cs typeface="Times New Roman" pitchFamily="18" charset="0"/>
            </a:endParaRPr>
          </a:p>
          <a:p>
            <a:r>
              <a:rPr lang="en-US" sz="2400" b="1" dirty="0" smtClean="0">
                <a:solidFill>
                  <a:srgbClr val="7030A0"/>
                </a:solidFill>
                <a:latin typeface="Times New Roman" pitchFamily="18" charset="0"/>
                <a:cs typeface="Times New Roman" pitchFamily="18" charset="0"/>
              </a:rPr>
              <a:t>PREPARED BY</a:t>
            </a:r>
          </a:p>
          <a:p>
            <a:r>
              <a:rPr lang="en-US" sz="2400" b="1" dirty="0" smtClean="0">
                <a:solidFill>
                  <a:srgbClr val="C00000"/>
                </a:solidFill>
                <a:latin typeface="Times New Roman" pitchFamily="18" charset="0"/>
                <a:cs typeface="Times New Roman" pitchFamily="18" charset="0"/>
              </a:rPr>
              <a:t>S. ANIL DEV</a:t>
            </a:r>
          </a:p>
          <a:p>
            <a:r>
              <a:rPr lang="en-US" sz="2400" b="1" dirty="0" smtClean="0">
                <a:solidFill>
                  <a:srgbClr val="7030A0"/>
                </a:solidFill>
                <a:latin typeface="Times New Roman" pitchFamily="18" charset="0"/>
                <a:cs typeface="Times New Roman" pitchFamily="18" charset="0"/>
              </a:rPr>
              <a:t>                           M.Sc.</a:t>
            </a:r>
          </a:p>
          <a:p>
            <a:r>
              <a:rPr lang="en-US" sz="2400" b="1" dirty="0" smtClean="0">
                <a:solidFill>
                  <a:srgbClr val="7030A0"/>
                </a:solidFill>
                <a:latin typeface="Times New Roman" pitchFamily="18" charset="0"/>
                <a:cs typeface="Times New Roman" pitchFamily="18" charset="0"/>
              </a:rPr>
              <a:t>LECTURER IN CHEMISTRY</a:t>
            </a:r>
          </a:p>
          <a:p>
            <a:r>
              <a:rPr lang="en-US" sz="2400" b="1" dirty="0" smtClean="0">
                <a:solidFill>
                  <a:srgbClr val="7030A0"/>
                </a:solidFill>
                <a:latin typeface="Times New Roman" pitchFamily="18" charset="0"/>
                <a:cs typeface="Times New Roman" pitchFamily="18" charset="0"/>
              </a:rPr>
              <a:t>D.N.R.COLLEGE (A), BHIMAVARAM  </a:t>
            </a:r>
            <a:endParaRPr lang="en-IN" sz="2400" b="1" dirty="0" smtClean="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41365781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lgn="ctr">
              <a:buNone/>
            </a:pPr>
            <a:endParaRPr lang="en-IN" sz="2800" b="1" dirty="0" smtClean="0">
              <a:solidFill>
                <a:schemeClr val="tx1">
                  <a:lumMod val="65000"/>
                  <a:lumOff val="35000"/>
                </a:schemeClr>
              </a:solidFill>
              <a:latin typeface="Times New Roman" pitchFamily="18" charset="0"/>
              <a:cs typeface="Times New Roman" pitchFamily="18" charset="0"/>
            </a:endParaRPr>
          </a:p>
          <a:p>
            <a:pPr marL="0" indent="0" algn="ctr">
              <a:buNone/>
            </a:pPr>
            <a:r>
              <a:rPr lang="en-IN" sz="2800" b="1" dirty="0" smtClean="0">
                <a:solidFill>
                  <a:schemeClr val="tx1">
                    <a:lumMod val="65000"/>
                    <a:lumOff val="35000"/>
                  </a:schemeClr>
                </a:solidFill>
                <a:latin typeface="Times New Roman" pitchFamily="18" charset="0"/>
                <a:cs typeface="Times New Roman" pitchFamily="18" charset="0"/>
              </a:rPr>
              <a:t>MICRO </a:t>
            </a:r>
            <a:r>
              <a:rPr lang="en-IN" sz="2800" b="1" dirty="0">
                <a:solidFill>
                  <a:schemeClr val="tx1">
                    <a:lumMod val="65000"/>
                    <a:lumOff val="35000"/>
                  </a:schemeClr>
                </a:solidFill>
                <a:latin typeface="Times New Roman" pitchFamily="18" charset="0"/>
                <a:cs typeface="Times New Roman" pitchFamily="18" charset="0"/>
              </a:rPr>
              <a:t>WAVE ASSISTED ORGANIC SYNTHESIS (MAOS)</a:t>
            </a:r>
            <a:endParaRPr lang="en-IN" sz="2800" dirty="0">
              <a:solidFill>
                <a:schemeClr val="tx1">
                  <a:lumMod val="65000"/>
                  <a:lumOff val="35000"/>
                </a:schemeClr>
              </a:solidFill>
              <a:latin typeface="Times New Roman" pitchFamily="18" charset="0"/>
              <a:cs typeface="Times New Roman" pitchFamily="18" charset="0"/>
            </a:endParaRPr>
          </a:p>
          <a:p>
            <a:pPr marL="0" indent="0" algn="just">
              <a:buNone/>
            </a:pPr>
            <a:r>
              <a:rPr lang="en-IN" dirty="0">
                <a:solidFill>
                  <a:srgbClr val="FF0000"/>
                </a:solidFill>
                <a:latin typeface="Times New Roman" pitchFamily="18" charset="0"/>
                <a:cs typeface="Times New Roman" pitchFamily="18" charset="0"/>
              </a:rPr>
              <a:t>Microwave induced organic reaction enhancement (MORE) chemistry reactions are extremely fast, cleaner than conventional reactions and lead to higher atom economy (less chemical waste). Microwaves have the wavelength 10 cm – 1 m (30 GHz – 300 Hz). Microwave are used for heating purpose it involves selective absorption of radiation by polar molecules to convert into product, the non-polar molecules being inert to microwave radiation. </a:t>
            </a:r>
          </a:p>
          <a:p>
            <a:endParaRPr lang="en-IN" dirty="0"/>
          </a:p>
          <a:p>
            <a:pPr marL="0" indent="0">
              <a:buNone/>
            </a:pPr>
            <a:endParaRPr lang="en-IN" dirty="0"/>
          </a:p>
        </p:txBody>
      </p:sp>
    </p:spTree>
    <p:extLst>
      <p:ext uri="{BB962C8B-B14F-4D97-AF65-F5344CB8AC3E}">
        <p14:creationId xmlns:p14="http://schemas.microsoft.com/office/powerpoint/2010/main" val="3537543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lgn="just">
              <a:buNone/>
            </a:pPr>
            <a:endParaRPr lang="en-IN" sz="2800" dirty="0" smtClean="0">
              <a:solidFill>
                <a:srgbClr val="FF0000"/>
              </a:solidFill>
            </a:endParaRPr>
          </a:p>
          <a:p>
            <a:pPr marL="0" indent="0" algn="just">
              <a:buNone/>
            </a:pPr>
            <a:r>
              <a:rPr lang="en-IN" sz="2800" dirty="0" smtClean="0">
                <a:solidFill>
                  <a:srgbClr val="FF0000"/>
                </a:solidFill>
              </a:rPr>
              <a:t>Under </a:t>
            </a:r>
            <a:r>
              <a:rPr lang="en-IN" sz="2800" dirty="0">
                <a:solidFill>
                  <a:srgbClr val="FF0000"/>
                </a:solidFill>
              </a:rPr>
              <a:t>microwave conditions reactants convert into products with in short period ( sec – min) when compared to classical heating condition. The yield of the product under microwave conditions is high, when compared to the classical method, because under conventional heating the product formed may be some time decomposed and decreases its yield. But under microwave irradiation there is no decomposition of the product because the reactions are carried out under appropriate frequency at a particular time. In the microwave heating the energy is directly absorbed by the molecules through their bonds. The breaking and making of bonds during the reaction become rapid and the reactions are completed in a short time. </a:t>
            </a:r>
          </a:p>
          <a:p>
            <a:pPr marL="0" indent="0">
              <a:buNone/>
            </a:pPr>
            <a:endParaRPr lang="en-IN" dirty="0"/>
          </a:p>
        </p:txBody>
      </p:sp>
    </p:spTree>
    <p:extLst>
      <p:ext uri="{BB962C8B-B14F-4D97-AF65-F5344CB8AC3E}">
        <p14:creationId xmlns:p14="http://schemas.microsoft.com/office/powerpoint/2010/main" val="35801230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endParaRPr lang="en-US" dirty="0" smtClean="0"/>
          </a:p>
          <a:p>
            <a:pPr marL="0" indent="0" algn="ctr">
              <a:buNone/>
            </a:pPr>
            <a:r>
              <a:rPr lang="en-IN" b="1" dirty="0">
                <a:solidFill>
                  <a:srgbClr val="00B0F0"/>
                </a:solidFill>
              </a:rPr>
              <a:t>DIS ADVANTAGES OF MAOS</a:t>
            </a:r>
            <a:endParaRPr lang="en-IN" dirty="0">
              <a:solidFill>
                <a:srgbClr val="00B0F0"/>
              </a:solidFill>
            </a:endParaRPr>
          </a:p>
          <a:p>
            <a:pPr lvl="0"/>
            <a:r>
              <a:rPr lang="en-IN" dirty="0">
                <a:solidFill>
                  <a:srgbClr val="FF0000"/>
                </a:solidFill>
              </a:rPr>
              <a:t>MW assisted technology is not applicable to all the reactions i.e. less polar and non-polar reactants do not react under MW conditions.</a:t>
            </a:r>
          </a:p>
          <a:p>
            <a:pPr lvl="0"/>
            <a:r>
              <a:rPr lang="en-IN" dirty="0">
                <a:solidFill>
                  <a:srgbClr val="FF0000"/>
                </a:solidFill>
              </a:rPr>
              <a:t>MW assisted technology is not applicable to study the reaction kinetics, rate of reaction and the intermediate formation.</a:t>
            </a:r>
          </a:p>
          <a:p>
            <a:pPr lvl="0"/>
            <a:r>
              <a:rPr lang="en-IN" dirty="0">
                <a:solidFill>
                  <a:srgbClr val="FF0000"/>
                </a:solidFill>
              </a:rPr>
              <a:t>MW technology is useful to carry out the reaction with a reactants in small volume </a:t>
            </a:r>
          </a:p>
          <a:p>
            <a:r>
              <a:rPr lang="en-US" dirty="0">
                <a:solidFill>
                  <a:srgbClr val="FF0000"/>
                </a:solidFill>
              </a:rPr>
              <a:t>Excess supply of MW energy may lead to explosion</a:t>
            </a:r>
            <a:endParaRPr lang="en-IN" dirty="0">
              <a:solidFill>
                <a:srgbClr val="FF0000"/>
              </a:solidFill>
            </a:endParaRPr>
          </a:p>
        </p:txBody>
      </p:sp>
    </p:spTree>
    <p:extLst>
      <p:ext uri="{BB962C8B-B14F-4D97-AF65-F5344CB8AC3E}">
        <p14:creationId xmlns:p14="http://schemas.microsoft.com/office/powerpoint/2010/main" val="39194237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endParaRPr lang="en-US" dirty="0" smtClean="0"/>
          </a:p>
          <a:p>
            <a:pPr marL="0" lvl="0" indent="0">
              <a:buNone/>
            </a:pPr>
            <a:r>
              <a:rPr lang="en-IN" b="1" dirty="0">
                <a:solidFill>
                  <a:srgbClr val="C00000"/>
                </a:solidFill>
                <a:latin typeface="Times New Roman" pitchFamily="18" charset="0"/>
                <a:cs typeface="Times New Roman" pitchFamily="18" charset="0"/>
              </a:rPr>
              <a:t>SYNTHESIS OF FUSED ANTHRAQUINONE</a:t>
            </a:r>
            <a:endParaRPr lang="en-IN" dirty="0">
              <a:solidFill>
                <a:srgbClr val="C00000"/>
              </a:solidFill>
              <a:latin typeface="Times New Roman" pitchFamily="18" charset="0"/>
              <a:cs typeface="Times New Roman" pitchFamily="18" charset="0"/>
            </a:endParaRPr>
          </a:p>
          <a:p>
            <a:pPr marL="0" indent="0">
              <a:buNone/>
            </a:pPr>
            <a:r>
              <a:rPr lang="en-IN" dirty="0">
                <a:solidFill>
                  <a:srgbClr val="FF0000"/>
                </a:solidFill>
                <a:latin typeface="Times New Roman" pitchFamily="18" charset="0"/>
                <a:cs typeface="Times New Roman" pitchFamily="18" charset="0"/>
              </a:rPr>
              <a:t>A mixture of </a:t>
            </a:r>
            <a:r>
              <a:rPr lang="en-IN" dirty="0" err="1">
                <a:solidFill>
                  <a:srgbClr val="FF0000"/>
                </a:solidFill>
                <a:latin typeface="Times New Roman" pitchFamily="18" charset="0"/>
                <a:cs typeface="Times New Roman" pitchFamily="18" charset="0"/>
              </a:rPr>
              <a:t>phthalic</a:t>
            </a:r>
            <a:r>
              <a:rPr lang="en-IN" dirty="0">
                <a:solidFill>
                  <a:srgbClr val="FF0000"/>
                </a:solidFill>
                <a:latin typeface="Times New Roman" pitchFamily="18" charset="0"/>
                <a:cs typeface="Times New Roman" pitchFamily="18" charset="0"/>
              </a:rPr>
              <a:t> anhydride, catechol in presence of dil. H</a:t>
            </a:r>
            <a:r>
              <a:rPr lang="en-IN" baseline="-25000" dirty="0">
                <a:solidFill>
                  <a:srgbClr val="FF0000"/>
                </a:solidFill>
                <a:latin typeface="Times New Roman" pitchFamily="18" charset="0"/>
                <a:cs typeface="Times New Roman" pitchFamily="18" charset="0"/>
              </a:rPr>
              <a:t>2</a:t>
            </a:r>
            <a:r>
              <a:rPr lang="en-IN" dirty="0">
                <a:solidFill>
                  <a:srgbClr val="FF0000"/>
                </a:solidFill>
                <a:latin typeface="Times New Roman" pitchFamily="18" charset="0"/>
                <a:cs typeface="Times New Roman" pitchFamily="18" charset="0"/>
              </a:rPr>
              <a:t>SO</a:t>
            </a:r>
            <a:r>
              <a:rPr lang="en-IN" baseline="-25000" dirty="0">
                <a:solidFill>
                  <a:srgbClr val="FF0000"/>
                </a:solidFill>
                <a:latin typeface="Times New Roman" pitchFamily="18" charset="0"/>
                <a:cs typeface="Times New Roman" pitchFamily="18" charset="0"/>
              </a:rPr>
              <a:t>4</a:t>
            </a:r>
            <a:r>
              <a:rPr lang="en-IN" dirty="0">
                <a:solidFill>
                  <a:srgbClr val="FF0000"/>
                </a:solidFill>
                <a:latin typeface="Times New Roman" pitchFamily="18" charset="0"/>
                <a:cs typeface="Times New Roman" pitchFamily="18" charset="0"/>
              </a:rPr>
              <a:t> irradiated in microwave to get alizarin (</a:t>
            </a:r>
            <a:r>
              <a:rPr lang="en-IN" dirty="0" err="1">
                <a:solidFill>
                  <a:srgbClr val="FF0000"/>
                </a:solidFill>
                <a:latin typeface="Times New Roman" pitchFamily="18" charset="0"/>
                <a:cs typeface="Times New Roman" pitchFamily="18" charset="0"/>
              </a:rPr>
              <a:t>anthraquinone</a:t>
            </a:r>
            <a:r>
              <a:rPr lang="en-IN" dirty="0">
                <a:solidFill>
                  <a:srgbClr val="FF0000"/>
                </a:solidFill>
                <a:latin typeface="Times New Roman" pitchFamily="18" charset="0"/>
                <a:cs typeface="Times New Roman" pitchFamily="18" charset="0"/>
              </a:rPr>
              <a:t> compound</a:t>
            </a:r>
            <a:r>
              <a:rPr lang="en-IN" dirty="0" smtClean="0">
                <a:solidFill>
                  <a:srgbClr val="FF0000"/>
                </a:solidFill>
                <a:latin typeface="Times New Roman" pitchFamily="18" charset="0"/>
                <a:cs typeface="Times New Roman" pitchFamily="18" charset="0"/>
              </a:rPr>
              <a:t>)</a:t>
            </a:r>
          </a:p>
          <a:p>
            <a:pPr marL="0" indent="0">
              <a:buNone/>
            </a:pPr>
            <a:endParaRPr lang="en-US" dirty="0">
              <a:solidFill>
                <a:srgbClr val="FF0000"/>
              </a:solidFill>
              <a:latin typeface="Times New Roman" pitchFamily="18" charset="0"/>
              <a:cs typeface="Times New Roman" pitchFamily="18" charset="0"/>
            </a:endParaRPr>
          </a:p>
          <a:p>
            <a:pPr marL="0" indent="0">
              <a:buNone/>
            </a:pPr>
            <a:endParaRPr lang="en-IN" dirty="0">
              <a:solidFill>
                <a:srgbClr val="FF0000"/>
              </a:solidFill>
              <a:latin typeface="Times New Roman" pitchFamily="18" charset="0"/>
              <a:cs typeface="Times New Roman" pitchFamily="18" charset="0"/>
            </a:endParaRPr>
          </a:p>
          <a:p>
            <a:pPr marL="0" indent="0">
              <a:buNone/>
            </a:pPr>
            <a:endParaRPr lang="en-US" dirty="0" smtClean="0"/>
          </a:p>
          <a:p>
            <a:pPr marL="0" indent="0">
              <a:buNone/>
            </a:pPr>
            <a:endParaRPr lang="en-IN"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2652712" y="3457575"/>
            <a:ext cx="3838575" cy="1114425"/>
          </a:xfrm>
          <a:prstGeom prst="rect">
            <a:avLst/>
          </a:prstGeom>
          <a:noFill/>
          <a:ln>
            <a:noFill/>
          </a:ln>
        </p:spPr>
      </p:pic>
    </p:spTree>
    <p:extLst>
      <p:ext uri="{BB962C8B-B14F-4D97-AF65-F5344CB8AC3E}">
        <p14:creationId xmlns:p14="http://schemas.microsoft.com/office/powerpoint/2010/main" val="16766067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endParaRPr lang="en-US" dirty="0" smtClean="0"/>
          </a:p>
          <a:p>
            <a:pPr marL="0" lvl="0" indent="0">
              <a:buNone/>
            </a:pPr>
            <a:r>
              <a:rPr lang="en-IN" b="1" dirty="0" err="1">
                <a:solidFill>
                  <a:srgbClr val="C00000"/>
                </a:solidFill>
              </a:rPr>
              <a:t>Strecker</a:t>
            </a:r>
            <a:r>
              <a:rPr lang="en-IN" b="1" dirty="0">
                <a:solidFill>
                  <a:srgbClr val="C00000"/>
                </a:solidFill>
              </a:rPr>
              <a:t> synthesis</a:t>
            </a:r>
            <a:endParaRPr lang="en-IN" dirty="0">
              <a:solidFill>
                <a:srgbClr val="C00000"/>
              </a:solidFill>
            </a:endParaRPr>
          </a:p>
          <a:p>
            <a:pPr marL="0" indent="0">
              <a:buNone/>
            </a:pPr>
            <a:r>
              <a:rPr lang="en-IN" dirty="0">
                <a:solidFill>
                  <a:srgbClr val="FF0000"/>
                </a:solidFill>
              </a:rPr>
              <a:t>Aldehydes react with a mixture of KCN, ammonia and acetic acid to give amino nitrile which on hydrolysis gives α-amino acids.</a:t>
            </a:r>
          </a:p>
          <a:p>
            <a:pPr marL="0" indent="0">
              <a:buNone/>
            </a:pPr>
            <a:endParaRPr lang="en-IN"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2481262" y="3109912"/>
            <a:ext cx="4181475" cy="638175"/>
          </a:xfrm>
          <a:prstGeom prst="rect">
            <a:avLst/>
          </a:prstGeom>
          <a:noFill/>
          <a:ln>
            <a:noFill/>
          </a:ln>
        </p:spPr>
      </p:pic>
    </p:spTree>
    <p:extLst>
      <p:ext uri="{BB962C8B-B14F-4D97-AF65-F5344CB8AC3E}">
        <p14:creationId xmlns:p14="http://schemas.microsoft.com/office/powerpoint/2010/main" val="33479933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IN" dirty="0"/>
          </a:p>
        </p:txBody>
      </p:sp>
      <p:pic>
        <p:nvPicPr>
          <p:cNvPr id="4" name="Picture 3" descr="Hands namaste gesture Royalty Free Vector Image"/>
          <p:cNvPicPr/>
          <p:nvPr/>
        </p:nvPicPr>
        <p:blipFill rotWithShape="1">
          <a:blip r:embed="rId2" cstate="print">
            <a:extLst>
              <a:ext uri="{28A0092B-C50C-407E-A947-70E740481C1C}">
                <a14:useLocalDpi xmlns:a14="http://schemas.microsoft.com/office/drawing/2010/main" val="0"/>
              </a:ext>
            </a:extLst>
          </a:blip>
          <a:srcRect b="6965"/>
          <a:stretch/>
        </p:blipFill>
        <p:spPr bwMode="auto">
          <a:xfrm>
            <a:off x="3557587" y="2538412"/>
            <a:ext cx="2028825" cy="178117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688250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347</Words>
  <Application>Microsoft Office PowerPoint</Application>
  <PresentationFormat>On-screen Show (4:3)</PresentationFormat>
  <Paragraphs>31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LENOVO</cp:lastModifiedBy>
  <cp:revision>2</cp:revision>
  <dcterms:created xsi:type="dcterms:W3CDTF">2006-08-16T00:00:00Z</dcterms:created>
  <dcterms:modified xsi:type="dcterms:W3CDTF">2024-06-14T16:13:09Z</dcterms:modified>
</cp:coreProperties>
</file>