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smtClean="0"/>
          </a:p>
          <a:p>
            <a:endParaRPr lang="en-US" dirty="0"/>
          </a:p>
          <a:p>
            <a:r>
              <a:rPr lang="en-US" sz="4400" b="1" dirty="0" smtClean="0">
                <a:solidFill>
                  <a:srgbClr val="00B050"/>
                </a:solidFill>
                <a:latin typeface="Times New Roman" pitchFamily="18" charset="0"/>
                <a:cs typeface="Times New Roman" pitchFamily="18" charset="0"/>
              </a:rPr>
              <a:t>GREEN CHEMISTRY – 4 </a:t>
            </a:r>
          </a:p>
          <a:p>
            <a:r>
              <a:rPr lang="en-US" dirty="0" smtClean="0">
                <a:solidFill>
                  <a:srgbClr val="C00000"/>
                </a:solidFill>
                <a:latin typeface="Times New Roman" pitchFamily="18" charset="0"/>
                <a:cs typeface="Times New Roman" pitchFamily="18" charset="0"/>
              </a:rPr>
              <a:t>PREPARED BY</a:t>
            </a:r>
          </a:p>
          <a:p>
            <a:r>
              <a:rPr lang="en-US" dirty="0" smtClean="0">
                <a:solidFill>
                  <a:srgbClr val="7030A0"/>
                </a:solidFill>
                <a:latin typeface="Times New Roman" pitchFamily="18" charset="0"/>
                <a:cs typeface="Times New Roman" pitchFamily="18" charset="0"/>
              </a:rPr>
              <a:t>S. ANIL DEV</a:t>
            </a:r>
          </a:p>
          <a:p>
            <a:r>
              <a:rPr lang="en-US" dirty="0" smtClean="0">
                <a:solidFill>
                  <a:srgbClr val="C00000"/>
                </a:solidFill>
                <a:latin typeface="Times New Roman" pitchFamily="18" charset="0"/>
                <a:cs typeface="Times New Roman" pitchFamily="18" charset="0"/>
              </a:rPr>
              <a:t>                              </a:t>
            </a:r>
            <a:r>
              <a:rPr lang="en-US" sz="2400" dirty="0" smtClean="0">
                <a:solidFill>
                  <a:srgbClr val="C00000"/>
                </a:solidFill>
                <a:latin typeface="Times New Roman" pitchFamily="18" charset="0"/>
                <a:cs typeface="Times New Roman" pitchFamily="18" charset="0"/>
              </a:rPr>
              <a:t>M.Sc.</a:t>
            </a:r>
            <a:endParaRPr lang="en-US" dirty="0" smtClean="0">
              <a:solidFill>
                <a:srgbClr val="C00000"/>
              </a:solidFill>
              <a:latin typeface="Times New Roman" pitchFamily="18" charset="0"/>
              <a:cs typeface="Times New Roman" pitchFamily="18" charset="0"/>
            </a:endParaRPr>
          </a:p>
          <a:p>
            <a:r>
              <a:rPr lang="en-US" dirty="0" smtClean="0">
                <a:solidFill>
                  <a:srgbClr val="C00000"/>
                </a:solidFill>
                <a:latin typeface="Times New Roman" pitchFamily="18" charset="0"/>
                <a:cs typeface="Times New Roman" pitchFamily="18" charset="0"/>
              </a:rPr>
              <a:t>LECTURER IN CHEMISTRY</a:t>
            </a:r>
          </a:p>
          <a:p>
            <a:r>
              <a:rPr lang="en-US" dirty="0" smtClean="0">
                <a:solidFill>
                  <a:srgbClr val="C00000"/>
                </a:solidFill>
                <a:latin typeface="Times New Roman" pitchFamily="18" charset="0"/>
                <a:cs typeface="Times New Roman" pitchFamily="18" charset="0"/>
              </a:rPr>
              <a:t>D.N.R.COLLEGE (A), BHIMAVARAM</a:t>
            </a:r>
            <a:endParaRPr lang="en-IN"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66805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IN" dirty="0"/>
          </a:p>
        </p:txBody>
      </p:sp>
      <p:pic>
        <p:nvPicPr>
          <p:cNvPr id="4" name="Picture 3" descr="Hands namaste gesture Royalty Free Vector Image"/>
          <p:cNvPicPr/>
          <p:nvPr/>
        </p:nvPicPr>
        <p:blipFill rotWithShape="1">
          <a:blip r:embed="rId2" cstate="print">
            <a:extLst>
              <a:ext uri="{28A0092B-C50C-407E-A947-70E740481C1C}">
                <a14:useLocalDpi xmlns:a14="http://schemas.microsoft.com/office/drawing/2010/main" val="0"/>
              </a:ext>
            </a:extLst>
          </a:blip>
          <a:srcRect b="6965"/>
          <a:stretch/>
        </p:blipFill>
        <p:spPr bwMode="auto">
          <a:xfrm>
            <a:off x="3557587" y="2538412"/>
            <a:ext cx="2028825" cy="17811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13323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ctr">
              <a:buNone/>
            </a:pPr>
            <a:endParaRPr lang="en-IN" b="1" dirty="0" smtClean="0">
              <a:solidFill>
                <a:srgbClr val="00B050"/>
              </a:solidFill>
              <a:latin typeface="Times New Roman" pitchFamily="18" charset="0"/>
              <a:cs typeface="Times New Roman" pitchFamily="18" charset="0"/>
            </a:endParaRPr>
          </a:p>
          <a:p>
            <a:pPr marL="0" indent="0" algn="ctr">
              <a:buNone/>
            </a:pPr>
            <a:r>
              <a:rPr lang="en-IN" b="1" dirty="0" smtClean="0">
                <a:solidFill>
                  <a:srgbClr val="00B050"/>
                </a:solidFill>
                <a:latin typeface="Times New Roman" pitchFamily="18" charset="0"/>
                <a:cs typeface="Times New Roman" pitchFamily="18" charset="0"/>
              </a:rPr>
              <a:t>GREEN </a:t>
            </a:r>
            <a:r>
              <a:rPr lang="en-IN" b="1" dirty="0">
                <a:solidFill>
                  <a:srgbClr val="00B050"/>
                </a:solidFill>
                <a:latin typeface="Times New Roman" pitchFamily="18" charset="0"/>
                <a:cs typeface="Times New Roman" pitchFamily="18" charset="0"/>
              </a:rPr>
              <a:t>CATALYSIS AND GREEN SYNTHESIS</a:t>
            </a:r>
            <a:endParaRPr lang="en-IN" dirty="0">
              <a:solidFill>
                <a:srgbClr val="00B050"/>
              </a:solidFill>
              <a:latin typeface="Times New Roman" pitchFamily="18" charset="0"/>
              <a:cs typeface="Times New Roman" pitchFamily="18" charset="0"/>
            </a:endParaRPr>
          </a:p>
          <a:p>
            <a:pPr marL="0" indent="0">
              <a:buNone/>
            </a:pPr>
            <a:r>
              <a:rPr lang="en-IN" b="1" dirty="0">
                <a:latin typeface="Times New Roman" pitchFamily="18" charset="0"/>
                <a:cs typeface="Times New Roman" pitchFamily="18" charset="0"/>
              </a:rPr>
              <a:t>GREEN CATALYSIS</a:t>
            </a:r>
            <a:endParaRPr lang="en-IN"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Conversion of stoichiometric processes to homogeneous and heterogeneous catalytic reactions by using organic, </a:t>
            </a:r>
            <a:r>
              <a:rPr lang="en-IN" dirty="0" err="1">
                <a:latin typeface="Times New Roman" pitchFamily="18" charset="0"/>
                <a:cs typeface="Times New Roman" pitchFamily="18" charset="0"/>
              </a:rPr>
              <a:t>organo</a:t>
            </a:r>
            <a:r>
              <a:rPr lang="en-IN" dirty="0">
                <a:latin typeface="Times New Roman" pitchFamily="18" charset="0"/>
                <a:cs typeface="Times New Roman" pitchFamily="18" charset="0"/>
              </a:rPr>
              <a:t> metallic, inorganic and biological catalysts.</a:t>
            </a:r>
          </a:p>
          <a:p>
            <a:pPr marL="0" indent="0">
              <a:buNone/>
            </a:pPr>
            <a:r>
              <a:rPr lang="en-IN" b="1" dirty="0">
                <a:latin typeface="Times New Roman" pitchFamily="18" charset="0"/>
                <a:cs typeface="Times New Roman" pitchFamily="18" charset="0"/>
              </a:rPr>
              <a:t>CATALYSIS</a:t>
            </a:r>
            <a:endParaRPr lang="en-IN" dirty="0">
              <a:latin typeface="Times New Roman" pitchFamily="18" charset="0"/>
              <a:cs typeface="Times New Roman" pitchFamily="18" charset="0"/>
            </a:endParaRPr>
          </a:p>
          <a:p>
            <a:pPr marL="0" indent="0">
              <a:buNone/>
            </a:pPr>
            <a:r>
              <a:rPr lang="en-IN" dirty="0">
                <a:latin typeface="Times New Roman" pitchFamily="18" charset="0"/>
                <a:cs typeface="Times New Roman" pitchFamily="18" charset="0"/>
              </a:rPr>
              <a:t>It is a fundamental pillar of green chemistry. It is the 9</a:t>
            </a:r>
            <a:r>
              <a:rPr lang="en-IN" baseline="30000" dirty="0">
                <a:latin typeface="Times New Roman" pitchFamily="18" charset="0"/>
                <a:cs typeface="Times New Roman" pitchFamily="18" charset="0"/>
              </a:rPr>
              <a:t>th</a:t>
            </a:r>
            <a:r>
              <a:rPr lang="en-IN" dirty="0">
                <a:latin typeface="Times New Roman" pitchFamily="18" charset="0"/>
                <a:cs typeface="Times New Roman" pitchFamily="18" charset="0"/>
              </a:rPr>
              <a:t> and one of the most important principles of green chemistry.</a:t>
            </a:r>
          </a:p>
          <a:p>
            <a:pPr marL="0" indent="0">
              <a:buNone/>
            </a:pPr>
            <a:endParaRPr lang="en-IN" dirty="0"/>
          </a:p>
        </p:txBody>
      </p:sp>
    </p:spTree>
    <p:extLst>
      <p:ext uri="{BB962C8B-B14F-4D97-AF65-F5344CB8AC3E}">
        <p14:creationId xmlns:p14="http://schemas.microsoft.com/office/powerpoint/2010/main" val="1045683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r>
              <a:rPr lang="en-IN" b="1" dirty="0">
                <a:solidFill>
                  <a:srgbClr val="FF0000"/>
                </a:solidFill>
                <a:latin typeface="Times New Roman" pitchFamily="18" charset="0"/>
                <a:cs typeface="Times New Roman" pitchFamily="18" charset="0"/>
              </a:rPr>
              <a:t>TYPES OF CATALYSIS</a:t>
            </a:r>
            <a:endParaRPr lang="en-IN" dirty="0">
              <a:solidFill>
                <a:srgbClr val="FF0000"/>
              </a:solidFill>
              <a:latin typeface="Times New Roman" pitchFamily="18" charset="0"/>
              <a:cs typeface="Times New Roman" pitchFamily="18" charset="0"/>
            </a:endParaRPr>
          </a:p>
          <a:p>
            <a:pPr lvl="0"/>
            <a:r>
              <a:rPr lang="en-IN" dirty="0">
                <a:latin typeface="Times New Roman" pitchFamily="18" charset="0"/>
                <a:cs typeface="Times New Roman" pitchFamily="18" charset="0"/>
              </a:rPr>
              <a:t>Homogeneous catalysis</a:t>
            </a:r>
          </a:p>
          <a:p>
            <a:pPr lvl="0"/>
            <a:r>
              <a:rPr lang="en-IN" dirty="0">
                <a:latin typeface="Times New Roman" pitchFamily="18" charset="0"/>
                <a:cs typeface="Times New Roman" pitchFamily="18" charset="0"/>
              </a:rPr>
              <a:t>Heterogeneous catalysis</a:t>
            </a:r>
          </a:p>
          <a:p>
            <a:pPr lvl="0"/>
            <a:r>
              <a:rPr lang="en-IN" dirty="0">
                <a:latin typeface="Times New Roman" pitchFamily="18" charset="0"/>
                <a:cs typeface="Times New Roman" pitchFamily="18" charset="0"/>
              </a:rPr>
              <a:t>Auto catalysis</a:t>
            </a:r>
          </a:p>
          <a:p>
            <a:pPr marL="0" indent="0">
              <a:buNone/>
            </a:pPr>
            <a:endParaRPr lang="en-IN" dirty="0"/>
          </a:p>
        </p:txBody>
      </p:sp>
    </p:spTree>
    <p:extLst>
      <p:ext uri="{BB962C8B-B14F-4D97-AF65-F5344CB8AC3E}">
        <p14:creationId xmlns:p14="http://schemas.microsoft.com/office/powerpoint/2010/main" val="794243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IN" b="1" dirty="0" smtClean="0">
              <a:latin typeface="Times New Roman" pitchFamily="18" charset="0"/>
              <a:cs typeface="Times New Roman" pitchFamily="18" charset="0"/>
            </a:endParaRPr>
          </a:p>
          <a:p>
            <a:pPr marL="0" indent="0">
              <a:buNone/>
            </a:pPr>
            <a:endParaRPr lang="en-IN" b="1" dirty="0">
              <a:latin typeface="Times New Roman" pitchFamily="18" charset="0"/>
              <a:cs typeface="Times New Roman" pitchFamily="18" charset="0"/>
            </a:endParaRPr>
          </a:p>
          <a:p>
            <a:pPr marL="0" indent="0">
              <a:buNone/>
            </a:pPr>
            <a:r>
              <a:rPr lang="en-IN" b="1" dirty="0" smtClean="0">
                <a:latin typeface="Times New Roman" pitchFamily="18" charset="0"/>
                <a:cs typeface="Times New Roman" pitchFamily="18" charset="0"/>
              </a:rPr>
              <a:t>ZEOLITES</a:t>
            </a:r>
            <a:endParaRPr lang="en-IN"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Any of a large group of minerals consisting of hydrated </a:t>
            </a:r>
            <a:r>
              <a:rPr lang="en-IN" dirty="0" err="1">
                <a:latin typeface="Times New Roman" pitchFamily="18" charset="0"/>
                <a:cs typeface="Times New Roman" pitchFamily="18" charset="0"/>
              </a:rPr>
              <a:t>alumino</a:t>
            </a:r>
            <a:r>
              <a:rPr lang="en-IN" dirty="0">
                <a:latin typeface="Times New Roman" pitchFamily="18" charset="0"/>
                <a:cs typeface="Times New Roman" pitchFamily="18" charset="0"/>
              </a:rPr>
              <a:t> silicates of sodium. Potassium, calcium and barium. They </a:t>
            </a:r>
            <a:r>
              <a:rPr lang="en-IN" dirty="0" err="1">
                <a:latin typeface="Times New Roman" pitchFamily="18" charset="0"/>
                <a:cs typeface="Times New Roman" pitchFamily="18" charset="0"/>
              </a:rPr>
              <a:t>cn</a:t>
            </a:r>
            <a:r>
              <a:rPr lang="en-IN" dirty="0">
                <a:latin typeface="Times New Roman" pitchFamily="18" charset="0"/>
                <a:cs typeface="Times New Roman" pitchFamily="18" charset="0"/>
              </a:rPr>
              <a:t> be readily dehydrated and rehydrated and are used as </a:t>
            </a:r>
            <a:r>
              <a:rPr lang="en-IN" dirty="0" err="1">
                <a:latin typeface="Times New Roman" pitchFamily="18" charset="0"/>
                <a:cs typeface="Times New Roman" pitchFamily="18" charset="0"/>
              </a:rPr>
              <a:t>cation</a:t>
            </a:r>
            <a:r>
              <a:rPr lang="en-IN" dirty="0">
                <a:latin typeface="Times New Roman" pitchFamily="18" charset="0"/>
                <a:cs typeface="Times New Roman" pitchFamily="18" charset="0"/>
              </a:rPr>
              <a:t> exchanges and molecular sieves. Zeolites are micro porous, three dimensional crystalline solids of aluminium silicate.</a:t>
            </a:r>
          </a:p>
          <a:p>
            <a:pPr marL="0" indent="0">
              <a:buNone/>
            </a:pPr>
            <a:endParaRPr lang="en-IN" dirty="0"/>
          </a:p>
        </p:txBody>
      </p:sp>
    </p:spTree>
    <p:extLst>
      <p:ext uri="{BB962C8B-B14F-4D97-AF65-F5344CB8AC3E}">
        <p14:creationId xmlns:p14="http://schemas.microsoft.com/office/powerpoint/2010/main" val="1773595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just">
              <a:buNone/>
            </a:pPr>
            <a:r>
              <a:rPr lang="en-IN" b="1" dirty="0">
                <a:latin typeface="Times New Roman" pitchFamily="18" charset="0"/>
                <a:cs typeface="Times New Roman" pitchFamily="18" charset="0"/>
              </a:rPr>
              <a:t>USE OF ZEOLITES</a:t>
            </a:r>
            <a:endParaRPr lang="en-IN"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There are three main uses of zeolites in industry. Catalysis, gas separation and ion- exchange. Zeolites are extremely useful as catalysts for several important reactions involving organic molecules. The most important are cracking, isomerization and hydro carbon synthesis. Zeolites can be used to remove the hardness of water. When the hard water sample is made to pass through zeolite channels the calcium and magnesium ions get replaced by sodium ions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629967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just">
              <a:buNone/>
            </a:pPr>
            <a:r>
              <a:rPr lang="en-IN" b="1" dirty="0">
                <a:latin typeface="Times New Roman" pitchFamily="18" charset="0"/>
                <a:cs typeface="Times New Roman" pitchFamily="18" charset="0"/>
              </a:rPr>
              <a:t>PHASE TRANSFER CATALYSIS</a:t>
            </a:r>
            <a:endParaRPr lang="en-IN"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Substance which helps in the transfer of one of the reactant from one phase to another are called phase transfer catalysts and phenomenon is called phase transfer catalysis.</a:t>
            </a:r>
          </a:p>
          <a:p>
            <a:pPr marL="0" indent="0" algn="just">
              <a:buNone/>
            </a:pPr>
            <a:r>
              <a:rPr lang="en-IN" dirty="0">
                <a:latin typeface="Times New Roman" pitchFamily="18" charset="0"/>
                <a:cs typeface="Times New Roman" pitchFamily="18" charset="0"/>
              </a:rPr>
              <a:t>Ex: Quaternary ammonium salts, </a:t>
            </a:r>
            <a:r>
              <a:rPr lang="en-IN" dirty="0" err="1">
                <a:latin typeface="Times New Roman" pitchFamily="18" charset="0"/>
                <a:cs typeface="Times New Roman" pitchFamily="18" charset="0"/>
              </a:rPr>
              <a:t>phosphonium</a:t>
            </a:r>
            <a:r>
              <a:rPr lang="en-IN" dirty="0">
                <a:latin typeface="Times New Roman" pitchFamily="18" charset="0"/>
                <a:cs typeface="Times New Roman" pitchFamily="18" charset="0"/>
              </a:rPr>
              <a:t> salts, crown ethers</a:t>
            </a:r>
          </a:p>
          <a:p>
            <a:pPr marL="0" indent="0">
              <a:buNone/>
            </a:pPr>
            <a:endParaRPr lang="en-IN" dirty="0"/>
          </a:p>
        </p:txBody>
      </p:sp>
    </p:spTree>
    <p:extLst>
      <p:ext uri="{BB962C8B-B14F-4D97-AF65-F5344CB8AC3E}">
        <p14:creationId xmlns:p14="http://schemas.microsoft.com/office/powerpoint/2010/main" val="1680154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r>
              <a:rPr lang="en-IN" b="1" dirty="0">
                <a:solidFill>
                  <a:srgbClr val="FF0000"/>
                </a:solidFill>
                <a:latin typeface="Times New Roman" pitchFamily="18" charset="0"/>
                <a:cs typeface="Times New Roman" pitchFamily="18" charset="0"/>
              </a:rPr>
              <a:t>PREPARATION OF PHENYL ISOCYANIDE</a:t>
            </a:r>
            <a:endParaRPr lang="en-IN" dirty="0">
              <a:solidFill>
                <a:srgbClr val="FF0000"/>
              </a:solidFill>
              <a:latin typeface="Times New Roman" pitchFamily="18" charset="0"/>
              <a:cs typeface="Times New Roman" pitchFamily="18" charset="0"/>
            </a:endParaRPr>
          </a:p>
          <a:p>
            <a:pPr marL="0" indent="0">
              <a:buNone/>
            </a:pPr>
            <a:r>
              <a:rPr lang="en-US" dirty="0">
                <a:solidFill>
                  <a:srgbClr val="FF0000"/>
                </a:solidFill>
                <a:latin typeface="Times New Roman" pitchFamily="18" charset="0"/>
                <a:cs typeface="Times New Roman" pitchFamily="18" charset="0"/>
              </a:rPr>
              <a:t>It is prepared by the reaction of di </a:t>
            </a:r>
            <a:r>
              <a:rPr lang="en-US" dirty="0" err="1">
                <a:solidFill>
                  <a:srgbClr val="FF0000"/>
                </a:solidFill>
                <a:latin typeface="Times New Roman" pitchFamily="18" charset="0"/>
                <a:cs typeface="Times New Roman" pitchFamily="18" charset="0"/>
              </a:rPr>
              <a:t>chloro</a:t>
            </a:r>
            <a:r>
              <a:rPr lang="en-US" dirty="0">
                <a:solidFill>
                  <a:srgbClr val="FF0000"/>
                </a:solidFill>
                <a:latin typeface="Times New Roman" pitchFamily="18" charset="0"/>
                <a:cs typeface="Times New Roman" pitchFamily="18" charset="0"/>
              </a:rPr>
              <a:t> benzene by the PTC method from </a:t>
            </a:r>
            <a:r>
              <a:rPr lang="en-US" dirty="0" smtClean="0">
                <a:solidFill>
                  <a:srgbClr val="FF0000"/>
                </a:solidFill>
                <a:latin typeface="Times New Roman" pitchFamily="18" charset="0"/>
                <a:cs typeface="Times New Roman" pitchFamily="18" charset="0"/>
              </a:rPr>
              <a:t>aniline</a:t>
            </a:r>
          </a:p>
          <a:p>
            <a:pPr marL="0" indent="0">
              <a:buNone/>
            </a:pPr>
            <a:endParaRPr lang="en-IN" dirty="0">
              <a:solidFill>
                <a:srgbClr val="FF0000"/>
              </a:solidFill>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843212" y="3081337"/>
            <a:ext cx="3457575" cy="695325"/>
          </a:xfrm>
          <a:prstGeom prst="rect">
            <a:avLst/>
          </a:prstGeom>
          <a:noFill/>
          <a:ln>
            <a:noFill/>
          </a:ln>
        </p:spPr>
      </p:pic>
    </p:spTree>
    <p:extLst>
      <p:ext uri="{BB962C8B-B14F-4D97-AF65-F5344CB8AC3E}">
        <p14:creationId xmlns:p14="http://schemas.microsoft.com/office/powerpoint/2010/main" val="70375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solidFill>
                  <a:srgbClr val="FF0000"/>
                </a:solidFill>
              </a:rPr>
              <a:t>GREEN SYNTHESIS</a:t>
            </a:r>
            <a:endParaRPr lang="en-IN" dirty="0">
              <a:solidFill>
                <a:srgbClr val="FF0000"/>
              </a:solidFill>
            </a:endParaRPr>
          </a:p>
          <a:p>
            <a:pPr marL="0" lvl="0" indent="0">
              <a:buNone/>
            </a:pPr>
            <a:r>
              <a:rPr lang="en-IN" b="1" dirty="0">
                <a:solidFill>
                  <a:srgbClr val="FF0000"/>
                </a:solidFill>
              </a:rPr>
              <a:t>SYNTHESIS OF ADIPIC ACID FROM GLUCOSE</a:t>
            </a:r>
            <a:endParaRPr lang="en-IN" dirty="0">
              <a:solidFill>
                <a:srgbClr val="FF0000"/>
              </a:solidFill>
            </a:endParaRPr>
          </a:p>
          <a:p>
            <a:pPr marL="0" indent="0">
              <a:buNone/>
            </a:pPr>
            <a:r>
              <a:rPr lang="en-IN" dirty="0">
                <a:solidFill>
                  <a:srgbClr val="FF0000"/>
                </a:solidFill>
              </a:rPr>
              <a:t>An environmentally benign (or green) synthesis of </a:t>
            </a:r>
            <a:r>
              <a:rPr lang="en-IN" dirty="0" err="1">
                <a:solidFill>
                  <a:srgbClr val="FF0000"/>
                </a:solidFill>
              </a:rPr>
              <a:t>adipic</a:t>
            </a:r>
            <a:r>
              <a:rPr lang="en-IN" dirty="0">
                <a:solidFill>
                  <a:srgbClr val="FF0000"/>
                </a:solidFill>
              </a:rPr>
              <a:t> acid was developed by John W </a:t>
            </a:r>
            <a:r>
              <a:rPr lang="en-IN" dirty="0" err="1">
                <a:solidFill>
                  <a:srgbClr val="FF0000"/>
                </a:solidFill>
              </a:rPr>
              <a:t>Forst</a:t>
            </a:r>
            <a:r>
              <a:rPr lang="en-IN" dirty="0">
                <a:solidFill>
                  <a:srgbClr val="FF0000"/>
                </a:solidFill>
              </a:rPr>
              <a:t> and </a:t>
            </a:r>
            <a:r>
              <a:rPr lang="en-IN" dirty="0" err="1">
                <a:solidFill>
                  <a:srgbClr val="FF0000"/>
                </a:solidFill>
              </a:rPr>
              <a:t>Kaven</a:t>
            </a:r>
            <a:r>
              <a:rPr lang="en-IN" dirty="0">
                <a:solidFill>
                  <a:srgbClr val="FF0000"/>
                </a:solidFill>
              </a:rPr>
              <a:t> M </a:t>
            </a:r>
            <a:r>
              <a:rPr lang="en-IN" dirty="0" err="1">
                <a:solidFill>
                  <a:srgbClr val="FF0000"/>
                </a:solidFill>
              </a:rPr>
              <a:t>Draths</a:t>
            </a:r>
            <a:r>
              <a:rPr lang="en-IN" dirty="0">
                <a:solidFill>
                  <a:srgbClr val="FF0000"/>
                </a:solidFill>
              </a:rPr>
              <a:t>, starting with glucose. In this reaction a bio catalyst i.e. genetically altered E-coli bacteria is used. The environmentally benign synthesis of </a:t>
            </a:r>
            <a:r>
              <a:rPr lang="en-IN" dirty="0" err="1">
                <a:solidFill>
                  <a:srgbClr val="FF0000"/>
                </a:solidFill>
              </a:rPr>
              <a:t>adipic</a:t>
            </a:r>
            <a:r>
              <a:rPr lang="en-IN" dirty="0">
                <a:solidFill>
                  <a:srgbClr val="FF0000"/>
                </a:solidFill>
              </a:rPr>
              <a:t> acid uses D-glucose (non-toxic, renewable source) and the starting material. Also the synthesis is conducted in water instead of organic solvents.</a:t>
            </a:r>
          </a:p>
          <a:p>
            <a:pPr marL="0" indent="0">
              <a:buNone/>
            </a:pPr>
            <a:endParaRPr lang="en-IN" dirty="0"/>
          </a:p>
        </p:txBody>
      </p:sp>
    </p:spTree>
    <p:extLst>
      <p:ext uri="{BB962C8B-B14F-4D97-AF65-F5344CB8AC3E}">
        <p14:creationId xmlns:p14="http://schemas.microsoft.com/office/powerpoint/2010/main" val="2483798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IN"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33400"/>
            <a:ext cx="4086225" cy="2238375"/>
          </a:xfrm>
          <a:prstGeom prst="rect">
            <a:avLst/>
          </a:prstGeom>
          <a:noFill/>
          <a:ln>
            <a:noFill/>
          </a:ln>
        </p:spPr>
      </p:pic>
      <p:sp>
        <p:nvSpPr>
          <p:cNvPr id="5" name="Rectangle 4"/>
          <p:cNvSpPr/>
          <p:nvPr/>
        </p:nvSpPr>
        <p:spPr>
          <a:xfrm>
            <a:off x="3289854" y="3244334"/>
            <a:ext cx="2564292" cy="369332"/>
          </a:xfrm>
          <a:prstGeom prst="rect">
            <a:avLst/>
          </a:prstGeom>
        </p:spPr>
        <p:txBody>
          <a:bodyPr wrap="none">
            <a:spAutoFit/>
          </a:bodyPr>
          <a:lstStyle/>
          <a:p>
            <a:pPr lvl="0"/>
            <a:r>
              <a:rPr lang="en-IN" b="1" dirty="0"/>
              <a:t>SYNTHESIS OF CATECHOL</a:t>
            </a:r>
            <a:endParaRPr lang="en-IN"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628900" y="3971925"/>
            <a:ext cx="3886200" cy="2276475"/>
          </a:xfrm>
          <a:prstGeom prst="rect">
            <a:avLst/>
          </a:prstGeom>
          <a:noFill/>
          <a:ln>
            <a:noFill/>
          </a:ln>
        </p:spPr>
      </p:pic>
    </p:spTree>
    <p:extLst>
      <p:ext uri="{BB962C8B-B14F-4D97-AF65-F5344CB8AC3E}">
        <p14:creationId xmlns:p14="http://schemas.microsoft.com/office/powerpoint/2010/main" val="344893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363</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cp:revision>
  <dcterms:created xsi:type="dcterms:W3CDTF">2006-08-16T00:00:00Z</dcterms:created>
  <dcterms:modified xsi:type="dcterms:W3CDTF">2024-06-14T15:28:04Z</dcterms:modified>
</cp:coreProperties>
</file>