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1F7C5-027C-4FD2-94A7-DD7AEF4D54C9}" type="datetimeFigureOut">
              <a:rPr lang="en-US" smtClean="0"/>
              <a:pPr/>
              <a:t>6/22/2024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844E-3D96-46A8-ADB4-C5E71A3AB9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E2E6BC-065C-462D-8CF3-CC9C162C9267}" type="slidenum">
              <a:rPr lang="en-US"/>
              <a:pPr/>
              <a:t>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fontAlgn="t" hangingPunct="1">
              <a:spcBef>
                <a:spcPct val="0"/>
              </a:spcBef>
            </a:pPr>
            <a:r>
              <a:rPr kumimoji="0" lang="en-US" sz="2400"/>
              <a:t>-create images for print, the Web, wireless devices, and other media</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2192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PHOTOSHOP  </a:t>
            </a:r>
            <a:r>
              <a:rPr lang="en-GB"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OVERVIEW</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sz="quarter" idx="1"/>
          </p:nvPr>
        </p:nvSpPr>
        <p:spPr>
          <a:xfrm>
            <a:off x="5562600" y="5486400"/>
            <a:ext cx="3733800" cy="1143000"/>
          </a:xfrm>
        </p:spPr>
        <p:txBody>
          <a:bodyPr>
            <a:normAutofit fontScale="5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R.RADHA RANI</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LECTURER IN COMMERCE</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D.N.R.COLLEGE</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BHIMAVARAM</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ERP IMAGES కోసం చిత్ర ఫలితం"/>
          <p:cNvPicPr>
            <a:picLocks noChangeAspect="1" noChangeArrowheads="1"/>
          </p:cNvPicPr>
          <p:nvPr/>
        </p:nvPicPr>
        <p:blipFill>
          <a:blip r:embed="rId2"/>
          <a:srcRect/>
          <a:stretch>
            <a:fillRect/>
          </a:stretch>
        </p:blipFill>
        <p:spPr bwMode="auto">
          <a:xfrm>
            <a:off x="228600" y="3352800"/>
            <a:ext cx="5638800" cy="3276600"/>
          </a:xfrm>
          <a:prstGeom prst="rect">
            <a:avLst/>
          </a:prstGeom>
          <a:noFill/>
        </p:spPr>
      </p:pic>
      <p:pic>
        <p:nvPicPr>
          <p:cNvPr id="3076" name="Picture 4" descr="INDIAN RUPEE IMAGES కోసం చిత్ర ఫలితం"/>
          <p:cNvPicPr>
            <a:picLocks noChangeAspect="1" noChangeArrowheads="1"/>
          </p:cNvPicPr>
          <p:nvPr/>
        </p:nvPicPr>
        <p:blipFill>
          <a:blip r:embed="rId3"/>
          <a:srcRect/>
          <a:stretch>
            <a:fillRect/>
          </a:stretch>
        </p:blipFill>
        <p:spPr bwMode="auto">
          <a:xfrm>
            <a:off x="5257800" y="1295400"/>
            <a:ext cx="3733800" cy="2057400"/>
          </a:xfrm>
          <a:prstGeom prst="rect">
            <a:avLst/>
          </a:prstGeom>
          <a:noFill/>
        </p:spPr>
      </p:pic>
      <p:pic>
        <p:nvPicPr>
          <p:cNvPr id="3078" name="Picture 6" descr="RAW MATERIAL కోసం చిత్ర ఫలితం"/>
          <p:cNvPicPr>
            <a:picLocks noChangeAspect="1" noChangeArrowheads="1"/>
          </p:cNvPicPr>
          <p:nvPr/>
        </p:nvPicPr>
        <p:blipFill>
          <a:blip r:embed="rId4"/>
          <a:srcRect/>
          <a:stretch>
            <a:fillRect/>
          </a:stretch>
        </p:blipFill>
        <p:spPr bwMode="auto">
          <a:xfrm>
            <a:off x="228600" y="1295400"/>
            <a:ext cx="4876800" cy="1981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solidFill>
                  <a:schemeClr val="accent2"/>
                </a:solidFill>
              </a:rPr>
              <a:t>Uses of Photoshop</a:t>
            </a:r>
            <a:br>
              <a:rPr lang="en-US">
                <a:solidFill>
                  <a:schemeClr val="accent2"/>
                </a:solidFill>
              </a:rPr>
            </a:br>
            <a:endParaRPr lang="en-US">
              <a:solidFill>
                <a:schemeClr val="accent2"/>
              </a:solidFill>
            </a:endParaRPr>
          </a:p>
        </p:txBody>
      </p:sp>
      <p:sp>
        <p:nvSpPr>
          <p:cNvPr id="10243" name="Rectangle 3"/>
          <p:cNvSpPr>
            <a:spLocks noGrp="1" noChangeArrowheads="1"/>
          </p:cNvSpPr>
          <p:nvPr>
            <p:ph type="body" idx="1"/>
          </p:nvPr>
        </p:nvSpPr>
        <p:spPr/>
        <p:txBody>
          <a:bodyPr/>
          <a:lstStyle/>
          <a:p>
            <a:pPr>
              <a:lnSpc>
                <a:spcPct val="90000"/>
              </a:lnSpc>
            </a:pPr>
            <a:r>
              <a:rPr lang="en-US" sz="2800">
                <a:solidFill>
                  <a:schemeClr val="accent2"/>
                </a:solidFill>
              </a:rPr>
              <a:t>Art (line drawings, charcoal, color original)</a:t>
            </a:r>
          </a:p>
          <a:p>
            <a:pPr>
              <a:lnSpc>
                <a:spcPct val="90000"/>
              </a:lnSpc>
            </a:pPr>
            <a:r>
              <a:rPr lang="en-US" sz="2800">
                <a:solidFill>
                  <a:schemeClr val="accent2"/>
                </a:solidFill>
              </a:rPr>
              <a:t>Photographic</a:t>
            </a:r>
          </a:p>
          <a:p>
            <a:pPr>
              <a:lnSpc>
                <a:spcPct val="90000"/>
              </a:lnSpc>
            </a:pPr>
            <a:r>
              <a:rPr lang="en-US" sz="2800">
                <a:solidFill>
                  <a:schemeClr val="accent2"/>
                </a:solidFill>
              </a:rPr>
              <a:t>Restoration</a:t>
            </a:r>
          </a:p>
          <a:p>
            <a:pPr>
              <a:lnSpc>
                <a:spcPct val="90000"/>
              </a:lnSpc>
            </a:pPr>
            <a:r>
              <a:rPr lang="en-US" sz="2800">
                <a:solidFill>
                  <a:schemeClr val="accent2"/>
                </a:solidFill>
              </a:rPr>
              <a:t>WWW (GIFS, JPEGS, etc.)</a:t>
            </a:r>
          </a:p>
          <a:p>
            <a:pPr>
              <a:lnSpc>
                <a:spcPct val="90000"/>
              </a:lnSpc>
            </a:pPr>
            <a:r>
              <a:rPr lang="en-US" sz="2800">
                <a:solidFill>
                  <a:schemeClr val="accent2"/>
                </a:solidFill>
              </a:rPr>
              <a:t>Montage</a:t>
            </a:r>
          </a:p>
          <a:p>
            <a:pPr>
              <a:lnSpc>
                <a:spcPct val="90000"/>
              </a:lnSpc>
            </a:pPr>
            <a:r>
              <a:rPr lang="en-US" sz="2800">
                <a:solidFill>
                  <a:schemeClr val="accent2"/>
                </a:solidFill>
              </a:rPr>
              <a:t>Halftones, Duotones, Tritones, Quadtones</a:t>
            </a:r>
          </a:p>
          <a:p>
            <a:pPr>
              <a:lnSpc>
                <a:spcPct val="90000"/>
              </a:lnSpc>
            </a:pPr>
            <a:r>
              <a:rPr lang="en-US" sz="2800">
                <a:solidFill>
                  <a:schemeClr val="accent2"/>
                </a:solidFill>
              </a:rPr>
              <a:t>Color Separations</a:t>
            </a:r>
          </a:p>
          <a:p>
            <a:pPr>
              <a:lnSpc>
                <a:spcPct val="90000"/>
              </a:lnSpc>
            </a:pPr>
            <a:r>
              <a:rPr lang="en-US" sz="2800">
                <a:solidFill>
                  <a:schemeClr val="accent2"/>
                </a:solidFill>
              </a:rPr>
              <a:t>Posterizations</a:t>
            </a:r>
          </a:p>
          <a:p>
            <a:pPr>
              <a:lnSpc>
                <a:spcPct val="90000"/>
              </a:lnSpc>
            </a:pPr>
            <a:r>
              <a:rPr lang="en-US" sz="2800">
                <a:solidFill>
                  <a:schemeClr val="accent2"/>
                </a:solidFill>
              </a:rPr>
              <a:t>Special Effects</a:t>
            </a:r>
          </a:p>
        </p:txBody>
      </p:sp>
      <p:sp>
        <p:nvSpPr>
          <p:cNvPr id="10244" name="Line 4"/>
          <p:cNvSpPr>
            <a:spLocks noChangeShapeType="1"/>
          </p:cNvSpPr>
          <p:nvPr/>
        </p:nvSpPr>
        <p:spPr bwMode="auto">
          <a:xfrm>
            <a:off x="457200" y="1524000"/>
            <a:ext cx="8229600" cy="0"/>
          </a:xfrm>
          <a:prstGeom prst="line">
            <a:avLst/>
          </a:prstGeom>
          <a:noFill/>
          <a:ln w="38100">
            <a:solidFill>
              <a:srgbClr val="FF33CC"/>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1143000" y="685800"/>
            <a:ext cx="3632726" cy="769441"/>
          </a:xfrm>
          <a:prstGeom prst="rect">
            <a:avLst/>
          </a:prstGeom>
          <a:noFill/>
          <a:ln w="9525">
            <a:noFill/>
            <a:miter lim="800000"/>
            <a:headEnd/>
            <a:tailEnd/>
          </a:ln>
          <a:effectLst/>
        </p:spPr>
        <p:txBody>
          <a:bodyPr wrap="none">
            <a:spAutoFit/>
          </a:bodyPr>
          <a:lstStyle/>
          <a:p>
            <a:r>
              <a:rPr lang="en-US" sz="4400" b="1" dirty="0" smtClean="0">
                <a:solidFill>
                  <a:schemeClr val="folHlink"/>
                </a:solidFill>
                <a:latin typeface="Arial" charset="0"/>
              </a:rPr>
              <a:t> </a:t>
            </a:r>
            <a:r>
              <a:rPr lang="en-US" sz="4400" b="1" dirty="0">
                <a:solidFill>
                  <a:schemeClr val="folHlink"/>
                </a:solidFill>
                <a:latin typeface="Arial" charset="0"/>
              </a:rPr>
              <a:t>Introduction</a:t>
            </a:r>
          </a:p>
        </p:txBody>
      </p:sp>
      <p:sp>
        <p:nvSpPr>
          <p:cNvPr id="31748" name="Text Box 4"/>
          <p:cNvSpPr txBox="1">
            <a:spLocks noChangeArrowheads="1"/>
          </p:cNvSpPr>
          <p:nvPr/>
        </p:nvSpPr>
        <p:spPr bwMode="auto">
          <a:xfrm>
            <a:off x="1660525" y="1260475"/>
            <a:ext cx="184150" cy="457200"/>
          </a:xfrm>
          <a:prstGeom prst="rect">
            <a:avLst/>
          </a:prstGeom>
          <a:noFill/>
          <a:ln w="9525">
            <a:noFill/>
            <a:miter lim="800000"/>
            <a:headEnd/>
            <a:tailEnd/>
          </a:ln>
          <a:effectLst/>
        </p:spPr>
        <p:txBody>
          <a:bodyPr wrap="none">
            <a:spAutoFit/>
          </a:bodyPr>
          <a:lstStyle/>
          <a:p>
            <a:endParaRPr lang="en-US"/>
          </a:p>
        </p:txBody>
      </p:sp>
      <p:sp>
        <p:nvSpPr>
          <p:cNvPr id="31750" name="Text Box 6"/>
          <p:cNvSpPr txBox="1">
            <a:spLocks noChangeArrowheads="1"/>
          </p:cNvSpPr>
          <p:nvPr/>
        </p:nvSpPr>
        <p:spPr bwMode="auto">
          <a:xfrm>
            <a:off x="746125" y="1336675"/>
            <a:ext cx="184150" cy="457200"/>
          </a:xfrm>
          <a:prstGeom prst="rect">
            <a:avLst/>
          </a:prstGeom>
          <a:noFill/>
          <a:ln w="9525">
            <a:noFill/>
            <a:miter lim="800000"/>
            <a:headEnd/>
            <a:tailEnd/>
          </a:ln>
          <a:effectLst/>
        </p:spPr>
        <p:txBody>
          <a:bodyPr wrap="none">
            <a:spAutoFit/>
          </a:bodyPr>
          <a:lstStyle/>
          <a:p>
            <a:endParaRPr lang="en-US"/>
          </a:p>
        </p:txBody>
      </p:sp>
      <p:sp>
        <p:nvSpPr>
          <p:cNvPr id="31752" name="Text Box 8"/>
          <p:cNvSpPr txBox="1">
            <a:spLocks noChangeArrowheads="1"/>
          </p:cNvSpPr>
          <p:nvPr/>
        </p:nvSpPr>
        <p:spPr bwMode="auto">
          <a:xfrm>
            <a:off x="1447800" y="1828800"/>
            <a:ext cx="4419600" cy="579438"/>
          </a:xfrm>
          <a:prstGeom prst="rect">
            <a:avLst/>
          </a:prstGeom>
          <a:noFill/>
          <a:ln w="9525">
            <a:noFill/>
            <a:miter lim="800000"/>
            <a:headEnd/>
            <a:tailEnd/>
          </a:ln>
          <a:effectLst/>
        </p:spPr>
        <p:txBody>
          <a:bodyPr>
            <a:spAutoFit/>
          </a:bodyPr>
          <a:lstStyle/>
          <a:p>
            <a:r>
              <a:rPr lang="en-US" sz="3200">
                <a:latin typeface="Arial" charset="0"/>
              </a:rPr>
              <a:t>1. Adobe Photoshop?</a:t>
            </a:r>
          </a:p>
        </p:txBody>
      </p:sp>
      <p:sp>
        <p:nvSpPr>
          <p:cNvPr id="31753" name="Text Box 9"/>
          <p:cNvSpPr txBox="1">
            <a:spLocks noChangeArrowheads="1"/>
          </p:cNvSpPr>
          <p:nvPr/>
        </p:nvSpPr>
        <p:spPr bwMode="auto">
          <a:xfrm>
            <a:off x="1736725" y="1565275"/>
            <a:ext cx="184150" cy="457200"/>
          </a:xfrm>
          <a:prstGeom prst="rect">
            <a:avLst/>
          </a:prstGeom>
          <a:noFill/>
          <a:ln w="9525">
            <a:noFill/>
            <a:miter lim="800000"/>
            <a:headEnd/>
            <a:tailEnd/>
          </a:ln>
          <a:effectLst/>
        </p:spPr>
        <p:txBody>
          <a:bodyPr wrap="none">
            <a:spAutoFit/>
          </a:bodyPr>
          <a:lstStyle/>
          <a:p>
            <a:endParaRPr lang="en-US"/>
          </a:p>
        </p:txBody>
      </p:sp>
      <p:sp>
        <p:nvSpPr>
          <p:cNvPr id="31754" name="Text Box 10"/>
          <p:cNvSpPr txBox="1">
            <a:spLocks noChangeArrowheads="1"/>
          </p:cNvSpPr>
          <p:nvPr/>
        </p:nvSpPr>
        <p:spPr bwMode="auto">
          <a:xfrm>
            <a:off x="1828800" y="2514600"/>
            <a:ext cx="5808663" cy="457200"/>
          </a:xfrm>
          <a:prstGeom prst="rect">
            <a:avLst/>
          </a:prstGeom>
          <a:noFill/>
          <a:ln w="9525">
            <a:noFill/>
            <a:miter lim="800000"/>
            <a:headEnd/>
            <a:tailEnd/>
          </a:ln>
          <a:effectLst/>
        </p:spPr>
        <p:txBody>
          <a:bodyPr wrap="none">
            <a:spAutoFit/>
          </a:bodyPr>
          <a:lstStyle/>
          <a:p>
            <a:r>
              <a:rPr lang="en-US">
                <a:latin typeface="Arial" charset="0"/>
              </a:rPr>
              <a:t>- The professional image-editing standard</a:t>
            </a:r>
          </a:p>
        </p:txBody>
      </p:sp>
      <p:sp>
        <p:nvSpPr>
          <p:cNvPr id="31756" name="Text Box 12"/>
          <p:cNvSpPr txBox="1">
            <a:spLocks noChangeArrowheads="1"/>
          </p:cNvSpPr>
          <p:nvPr/>
        </p:nvSpPr>
        <p:spPr bwMode="auto">
          <a:xfrm>
            <a:off x="1524000" y="3632200"/>
            <a:ext cx="6713538" cy="579438"/>
          </a:xfrm>
          <a:prstGeom prst="rect">
            <a:avLst/>
          </a:prstGeom>
          <a:noFill/>
          <a:ln w="9525">
            <a:noFill/>
            <a:miter lim="800000"/>
            <a:headEnd/>
            <a:tailEnd/>
          </a:ln>
          <a:effectLst/>
        </p:spPr>
        <p:txBody>
          <a:bodyPr wrap="none">
            <a:spAutoFit/>
          </a:bodyPr>
          <a:lstStyle/>
          <a:p>
            <a:r>
              <a:rPr lang="en-US" sz="3200">
                <a:latin typeface="Arial" charset="0"/>
              </a:rPr>
              <a:t>2. Two general usage of  Photoshop</a:t>
            </a:r>
          </a:p>
        </p:txBody>
      </p:sp>
      <p:sp>
        <p:nvSpPr>
          <p:cNvPr id="31757" name="Text Box 13"/>
          <p:cNvSpPr txBox="1">
            <a:spLocks noChangeArrowheads="1"/>
          </p:cNvSpPr>
          <p:nvPr/>
        </p:nvSpPr>
        <p:spPr bwMode="auto">
          <a:xfrm>
            <a:off x="2057400" y="4341813"/>
            <a:ext cx="2759075" cy="457200"/>
          </a:xfrm>
          <a:prstGeom prst="rect">
            <a:avLst/>
          </a:prstGeom>
          <a:noFill/>
          <a:ln w="9525">
            <a:noFill/>
            <a:miter lim="800000"/>
            <a:headEnd/>
            <a:tailEnd/>
          </a:ln>
          <a:effectLst/>
        </p:spPr>
        <p:txBody>
          <a:bodyPr wrap="none">
            <a:spAutoFit/>
          </a:bodyPr>
          <a:lstStyle/>
          <a:p>
            <a:r>
              <a:rPr lang="en-US">
                <a:latin typeface="Arial" charset="0"/>
              </a:rPr>
              <a:t>- Creating  images </a:t>
            </a:r>
          </a:p>
        </p:txBody>
      </p:sp>
      <p:sp>
        <p:nvSpPr>
          <p:cNvPr id="31758" name="Text Box 14"/>
          <p:cNvSpPr txBox="1">
            <a:spLocks noChangeArrowheads="1"/>
          </p:cNvSpPr>
          <p:nvPr/>
        </p:nvSpPr>
        <p:spPr bwMode="auto">
          <a:xfrm>
            <a:off x="2057400" y="4799013"/>
            <a:ext cx="3487738" cy="457200"/>
          </a:xfrm>
          <a:prstGeom prst="rect">
            <a:avLst/>
          </a:prstGeom>
          <a:noFill/>
          <a:ln w="9525">
            <a:noFill/>
            <a:miter lim="800000"/>
            <a:headEnd/>
            <a:tailEnd/>
          </a:ln>
          <a:effectLst/>
        </p:spPr>
        <p:txBody>
          <a:bodyPr wrap="none">
            <a:spAutoFit/>
          </a:bodyPr>
          <a:lstStyle/>
          <a:p>
            <a:pPr>
              <a:buFontTx/>
              <a:buChar char="-"/>
            </a:pPr>
            <a:r>
              <a:rPr lang="en-US">
                <a:latin typeface="Arial" charset="0"/>
              </a:rPr>
              <a:t> Editing existing images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31752">
                                            <p:txEl>
                                              <p:pRg st="0" end="0"/>
                                            </p:txEl>
                                          </p:spTgt>
                                        </p:tgtEl>
                                        <p:attrNameLst>
                                          <p:attrName>style.visibility</p:attrName>
                                        </p:attrNameLst>
                                      </p:cBhvr>
                                      <p:to>
                                        <p:strVal val="visible"/>
                                      </p:to>
                                    </p:set>
                                    <p:anim calcmode="lin" valueType="num">
                                      <p:cBhvr additive="base">
                                        <p:cTn id="12" dur="500" fill="hold"/>
                                        <p:tgtEl>
                                          <p:spTgt spid="3175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builtIn="1"/>
                                        </p:tgtEl>
                                      </p:cMediaNode>
                                    </p:audio>
                                  </p:subTnLst>
                                </p:cTn>
                              </p:par>
                            </p:childTnLst>
                          </p:cTn>
                        </p:par>
                        <p:par>
                          <p:cTn id="14" fill="hold">
                            <p:stCondLst>
                              <p:cond delay="3000"/>
                            </p:stCondLst>
                            <p:childTnLst>
                              <p:par>
                                <p:cTn id="15" presetID="22" presetClass="entr" presetSubtype="1" fill="hold" grpId="0" nodeType="afterEffect">
                                  <p:stCondLst>
                                    <p:cond delay="1000"/>
                                  </p:stCondLst>
                                  <p:iterate type="lt">
                                    <p:tmPct val="100000"/>
                                  </p:iterate>
                                  <p:childTnLst>
                                    <p:set>
                                      <p:cBhvr>
                                        <p:cTn id="16" dur="1" fill="hold">
                                          <p:stCondLst>
                                            <p:cond delay="0"/>
                                          </p:stCondLst>
                                        </p:cTn>
                                        <p:tgtEl>
                                          <p:spTgt spid="31754">
                                            <p:txEl>
                                              <p:pRg st="0" end="0"/>
                                            </p:txEl>
                                          </p:spTgt>
                                        </p:tgtEl>
                                        <p:attrNameLst>
                                          <p:attrName>style.visibility</p:attrName>
                                        </p:attrNameLst>
                                      </p:cBhvr>
                                      <p:to>
                                        <p:strVal val="visible"/>
                                      </p:to>
                                    </p:set>
                                    <p:animEffect transition="in" filter="wipe(up)">
                                      <p:cBhvr>
                                        <p:cTn id="17" dur="75"/>
                                        <p:tgtEl>
                                          <p:spTgt spid="3175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type.wav" builtIn="1"/>
                                        </p:tgtEl>
                                      </p:cMediaNode>
                                    </p:audio>
                                  </p:subTnLst>
                                </p:cTn>
                              </p:par>
                            </p:childTnLst>
                          </p:cTn>
                        </p:par>
                        <p:par>
                          <p:cTn id="18" fill="hold">
                            <p:stCondLst>
                              <p:cond delay="6775"/>
                            </p:stCondLst>
                            <p:childTnLst>
                              <p:par>
                                <p:cTn id="19" presetID="2" presetClass="entr" presetSubtype="8" fill="hold" grpId="0" nodeType="afterEffect">
                                  <p:stCondLst>
                                    <p:cond delay="1000"/>
                                  </p:stCondLst>
                                  <p:childTnLst>
                                    <p:set>
                                      <p:cBhvr>
                                        <p:cTn id="20" dur="1" fill="hold">
                                          <p:stCondLst>
                                            <p:cond delay="0"/>
                                          </p:stCondLst>
                                        </p:cTn>
                                        <p:tgtEl>
                                          <p:spTgt spid="31756">
                                            <p:txEl>
                                              <p:pRg st="0" end="0"/>
                                            </p:txEl>
                                          </p:spTgt>
                                        </p:tgtEl>
                                        <p:attrNameLst>
                                          <p:attrName>style.visibility</p:attrName>
                                        </p:attrNameLst>
                                      </p:cBhvr>
                                      <p:to>
                                        <p:strVal val="visible"/>
                                      </p:to>
                                    </p:set>
                                    <p:anim calcmode="lin" valueType="num">
                                      <p:cBhvr additive="base">
                                        <p:cTn id="21" dur="500" fill="hold"/>
                                        <p:tgtEl>
                                          <p:spTgt spid="3175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1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par>
                          <p:cTn id="23" fill="hold">
                            <p:stCondLst>
                              <p:cond delay="8275"/>
                            </p:stCondLst>
                            <p:childTnLst>
                              <p:par>
                                <p:cTn id="24" presetID="22" presetClass="entr" presetSubtype="1" fill="hold" grpId="0" nodeType="afterEffect">
                                  <p:stCondLst>
                                    <p:cond delay="1000"/>
                                  </p:stCondLst>
                                  <p:iterate type="lt">
                                    <p:tmPct val="100000"/>
                                  </p:iterate>
                                  <p:childTnLst>
                                    <p:set>
                                      <p:cBhvr>
                                        <p:cTn id="25" dur="1" fill="hold">
                                          <p:stCondLst>
                                            <p:cond delay="0"/>
                                          </p:stCondLst>
                                        </p:cTn>
                                        <p:tgtEl>
                                          <p:spTgt spid="31757">
                                            <p:txEl>
                                              <p:pRg st="0" end="0"/>
                                            </p:txEl>
                                          </p:spTgt>
                                        </p:tgtEl>
                                        <p:attrNameLst>
                                          <p:attrName>style.visibility</p:attrName>
                                        </p:attrNameLst>
                                      </p:cBhvr>
                                      <p:to>
                                        <p:strVal val="visible"/>
                                      </p:to>
                                    </p:set>
                                    <p:animEffect transition="in" filter="wipe(up)">
                                      <p:cBhvr>
                                        <p:cTn id="26" dur="75"/>
                                        <p:tgtEl>
                                          <p:spTgt spid="31757">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type.wav" builtIn="1"/>
                                        </p:tgtEl>
                                      </p:cMediaNode>
                                    </p:audio>
                                  </p:subTnLst>
                                </p:cTn>
                              </p:par>
                            </p:childTnLst>
                          </p:cTn>
                        </p:par>
                        <p:par>
                          <p:cTn id="27" fill="hold">
                            <p:stCondLst>
                              <p:cond delay="10400"/>
                            </p:stCondLst>
                            <p:childTnLst>
                              <p:par>
                                <p:cTn id="28" presetID="22" presetClass="entr" presetSubtype="1" fill="hold" grpId="0" nodeType="afterEffect">
                                  <p:stCondLst>
                                    <p:cond delay="1000"/>
                                  </p:stCondLst>
                                  <p:iterate type="lt">
                                    <p:tmPct val="100000"/>
                                  </p:iterate>
                                  <p:childTnLst>
                                    <p:set>
                                      <p:cBhvr>
                                        <p:cTn id="29" dur="1" fill="hold">
                                          <p:stCondLst>
                                            <p:cond delay="0"/>
                                          </p:stCondLst>
                                        </p:cTn>
                                        <p:tgtEl>
                                          <p:spTgt spid="31758">
                                            <p:txEl>
                                              <p:pRg st="0" end="0"/>
                                            </p:txEl>
                                          </p:spTgt>
                                        </p:tgtEl>
                                        <p:attrNameLst>
                                          <p:attrName>style.visibility</p:attrName>
                                        </p:attrNameLst>
                                      </p:cBhvr>
                                      <p:to>
                                        <p:strVal val="visible"/>
                                      </p:to>
                                    </p:set>
                                    <p:animEffect transition="in" filter="wipe(up)">
                                      <p:cBhvr>
                                        <p:cTn id="30" dur="75"/>
                                        <p:tgtEl>
                                          <p:spTgt spid="31758">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1000"/>
      <p:bldP spid="31752" grpId="0" build="p" autoUpdateAnimBg="0" advAuto="1000"/>
      <p:bldP spid="31754" grpId="0" build="p" autoUpdateAnimBg="0" advAuto="1000"/>
      <p:bldP spid="31756" grpId="0" build="p" autoUpdateAnimBg="0" advAuto="1000"/>
      <p:bldP spid="31757" grpId="0" build="p" autoUpdateAnimBg="0" advAuto="1000"/>
      <p:bldP spid="31758"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447800" y="762000"/>
            <a:ext cx="3736920" cy="584775"/>
          </a:xfrm>
          <a:prstGeom prst="rect">
            <a:avLst/>
          </a:prstGeom>
          <a:noFill/>
          <a:ln w="9525">
            <a:noFill/>
            <a:miter lim="800000"/>
            <a:headEnd/>
            <a:tailEnd/>
          </a:ln>
          <a:effectLst/>
        </p:spPr>
        <p:txBody>
          <a:bodyPr wrap="none">
            <a:spAutoFit/>
          </a:bodyPr>
          <a:lstStyle/>
          <a:p>
            <a:r>
              <a:rPr lang="en-US" sz="3200" dirty="0" smtClean="0">
                <a:latin typeface="Arial" charset="0"/>
              </a:rPr>
              <a:t>How </a:t>
            </a:r>
            <a:r>
              <a:rPr lang="en-US" sz="3200" dirty="0">
                <a:latin typeface="Arial" charset="0"/>
              </a:rPr>
              <a:t>to get started?</a:t>
            </a:r>
          </a:p>
        </p:txBody>
      </p:sp>
      <p:sp>
        <p:nvSpPr>
          <p:cNvPr id="38915" name="Text Box 3"/>
          <p:cNvSpPr txBox="1">
            <a:spLocks noChangeArrowheads="1"/>
          </p:cNvSpPr>
          <p:nvPr/>
        </p:nvSpPr>
        <p:spPr bwMode="auto">
          <a:xfrm>
            <a:off x="1508125" y="13366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38916" name="Object 4"/>
          <p:cNvGraphicFramePr>
            <a:graphicFrameLocks noChangeAspect="1"/>
          </p:cNvGraphicFramePr>
          <p:nvPr/>
        </p:nvGraphicFramePr>
        <p:xfrm>
          <a:off x="1524000" y="1600200"/>
          <a:ext cx="5181600" cy="4065588"/>
        </p:xfrm>
        <a:graphic>
          <a:graphicData uri="http://schemas.openxmlformats.org/presentationml/2006/ole">
            <p:oleObj spid="_x0000_s1026" name="Bitmap Image" r:id="rId4" imgW="6020640" imgH="4723810" progId="PBrush">
              <p:embed/>
            </p:oleObj>
          </a:graphicData>
        </a:graphic>
      </p:graphicFrame>
      <p:sp>
        <p:nvSpPr>
          <p:cNvPr id="38917" name="Text Box 5"/>
          <p:cNvSpPr txBox="1">
            <a:spLocks noChangeArrowheads="1"/>
          </p:cNvSpPr>
          <p:nvPr/>
        </p:nvSpPr>
        <p:spPr bwMode="auto">
          <a:xfrm>
            <a:off x="6880225" y="1744663"/>
            <a:ext cx="2263775" cy="1492716"/>
          </a:xfrm>
          <a:prstGeom prst="rect">
            <a:avLst/>
          </a:prstGeom>
          <a:noFill/>
          <a:ln w="9525">
            <a:noFill/>
            <a:miter lim="800000"/>
            <a:headEnd/>
            <a:tailEnd/>
          </a:ln>
          <a:effectLst/>
        </p:spPr>
        <p:txBody>
          <a:bodyPr>
            <a:spAutoFit/>
          </a:bodyPr>
          <a:lstStyle/>
          <a:p>
            <a:pPr>
              <a:spcBef>
                <a:spcPct val="50000"/>
              </a:spcBef>
              <a:buFontTx/>
              <a:buChar char="-"/>
            </a:pPr>
            <a:endParaRPr lang="en-US" sz="2800" dirty="0"/>
          </a:p>
          <a:p>
            <a:pPr>
              <a:spcBef>
                <a:spcPct val="50000"/>
              </a:spcBef>
            </a:pPr>
            <a:r>
              <a:rPr lang="en-US" dirty="0"/>
              <a:t>Click “Start” </a:t>
            </a:r>
            <a:r>
              <a:rPr lang="en-US" dirty="0">
                <a:sym typeface="Wingdings" pitchFamily="2" charset="2"/>
              </a:rPr>
              <a:t>&gt; &gt;&gt; Find &amp; click “Photoshop 7.0”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par>
                          <p:cTn id="9" fill="hold">
                            <p:stCondLst>
                              <p:cond delay="1500"/>
                            </p:stCondLst>
                            <p:childTnLst>
                              <p:par>
                                <p:cTn id="10" presetID="1" presetClass="entr" presetSubtype="0" fill="hold" grpId="0" nodeType="afterEffect">
                                  <p:stCondLst>
                                    <p:cond delay="1000"/>
                                  </p:stCondLst>
                                  <p:childTnLst>
                                    <p:set>
                                      <p:cBhvr>
                                        <p:cTn id="11" dur="1" fill="hold">
                                          <p:stCondLst>
                                            <p:cond delay="499"/>
                                          </p:stCondLst>
                                        </p:cTn>
                                        <p:tgtEl>
                                          <p:spTgt spid="38917">
                                            <p:txEl>
                                              <p:pRg st="1" end="1"/>
                                            </p:txEl>
                                          </p:spTgt>
                                        </p:tgtEl>
                                        <p:attrNameLst>
                                          <p:attrName>style.visibility</p:attrName>
                                        </p:attrNameLst>
                                      </p:cBhvr>
                                      <p:to>
                                        <p:strVal val="visible"/>
                                      </p:to>
                                    </p:set>
                                  </p:childTnLst>
                                </p:cTn>
                              </p:par>
                            </p:childTnLst>
                          </p:cTn>
                        </p:par>
                        <p:par>
                          <p:cTn id="12" fill="hold">
                            <p:stCondLst>
                              <p:cond delay="3000"/>
                            </p:stCondLst>
                            <p:childTnLst>
                              <p:par>
                                <p:cTn id="13" presetID="1" presetClass="entr" presetSubtype="0" fill="hold" nodeType="afterEffect">
                                  <p:stCondLst>
                                    <p:cond delay="1000"/>
                                  </p:stCondLst>
                                  <p:childTnLst>
                                    <p:set>
                                      <p:cBhvr>
                                        <p:cTn id="14" dur="1" fill="hold">
                                          <p:stCondLst>
                                            <p:cond delay="499"/>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advAuto="1000"/>
      <p:bldP spid="38917"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914400" y="1066800"/>
          <a:ext cx="2565400" cy="4800600"/>
        </p:xfrm>
        <a:graphic>
          <a:graphicData uri="http://schemas.openxmlformats.org/presentationml/2006/ole">
            <p:oleObj spid="_x0000_s2050" name="Bitmap Image" r:id="rId3" imgW="1848108" imgH="3457143" progId="PBrush">
              <p:embed/>
            </p:oleObj>
          </a:graphicData>
        </a:graphic>
      </p:graphicFrame>
      <p:sp>
        <p:nvSpPr>
          <p:cNvPr id="67587" name="Text Box 3"/>
          <p:cNvSpPr txBox="1">
            <a:spLocks noChangeArrowheads="1"/>
          </p:cNvSpPr>
          <p:nvPr/>
        </p:nvSpPr>
        <p:spPr bwMode="auto">
          <a:xfrm>
            <a:off x="4038600" y="2667000"/>
            <a:ext cx="4789488" cy="1187450"/>
          </a:xfrm>
          <a:prstGeom prst="rect">
            <a:avLst/>
          </a:prstGeom>
          <a:noFill/>
          <a:ln w="9525">
            <a:noFill/>
            <a:miter lim="800000"/>
            <a:headEnd/>
            <a:tailEnd/>
          </a:ln>
          <a:effectLst/>
        </p:spPr>
        <p:txBody>
          <a:bodyPr wrap="none">
            <a:spAutoFit/>
          </a:bodyPr>
          <a:lstStyle/>
          <a:p>
            <a:pPr>
              <a:buFontTx/>
              <a:buChar char="-"/>
            </a:pPr>
            <a:r>
              <a:rPr lang="en-US" dirty="0"/>
              <a:t> Find Photoshop </a:t>
            </a:r>
            <a:r>
              <a:rPr lang="en-US" b="1" i="1" u="sng" dirty="0">
                <a:solidFill>
                  <a:schemeClr val="folHlink"/>
                </a:solidFill>
              </a:rPr>
              <a:t>Icon</a:t>
            </a:r>
            <a:r>
              <a:rPr lang="en-US" dirty="0"/>
              <a:t> on the desktop</a:t>
            </a:r>
          </a:p>
          <a:p>
            <a:endParaRPr lang="en-US" dirty="0"/>
          </a:p>
          <a:p>
            <a:r>
              <a:rPr lang="en-US" dirty="0">
                <a:sym typeface="Wingdings" pitchFamily="2" charset="2"/>
              </a:rPr>
              <a:t> Double-Click the icon.</a:t>
            </a:r>
            <a:endParaRPr lang="en-US" dirty="0"/>
          </a:p>
        </p:txBody>
      </p:sp>
      <p:sp>
        <p:nvSpPr>
          <p:cNvPr id="67588" name="Line 4"/>
          <p:cNvSpPr>
            <a:spLocks noChangeShapeType="1"/>
          </p:cNvSpPr>
          <p:nvPr/>
        </p:nvSpPr>
        <p:spPr bwMode="auto">
          <a:xfrm flipH="1" flipV="1">
            <a:off x="3048000" y="2362200"/>
            <a:ext cx="3200400" cy="457200"/>
          </a:xfrm>
          <a:prstGeom prst="line">
            <a:avLst/>
          </a:prstGeom>
          <a:noFill/>
          <a:ln w="28575">
            <a:solidFill>
              <a:schemeClr val="folHlink"/>
            </a:solidFill>
            <a:round/>
            <a:headEnd/>
            <a:tailEnd type="triangle" w="med" len="med"/>
          </a:ln>
          <a:effectLst/>
        </p:spPr>
        <p:txBody>
          <a:bodyPr wrap="none"/>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Photoshop Introduction</a:t>
            </a:r>
          </a:p>
        </p:txBody>
      </p:sp>
      <p:sp>
        <p:nvSpPr>
          <p:cNvPr id="3075" name="Content Placeholder 8"/>
          <p:cNvSpPr>
            <a:spLocks noGrp="1"/>
          </p:cNvSpPr>
          <p:nvPr>
            <p:ph sz="half" idx="1"/>
          </p:nvPr>
        </p:nvSpPr>
        <p:spPr/>
        <p:txBody>
          <a:bodyPr>
            <a:normAutofit lnSpcReduction="10000"/>
          </a:bodyPr>
          <a:lstStyle/>
          <a:p>
            <a:pPr eaLnBrk="1" hangingPunct="1">
              <a:buFont typeface="Arial" charset="0"/>
              <a:buNone/>
            </a:pPr>
            <a:r>
              <a:rPr lang="en-US" sz="1600" b="1" dirty="0" smtClean="0"/>
              <a:t>Prototyping:</a:t>
            </a:r>
          </a:p>
          <a:p>
            <a:pPr eaLnBrk="1" hangingPunct="1">
              <a:buFont typeface="Arial" charset="0"/>
              <a:buNone/>
            </a:pPr>
            <a:r>
              <a:rPr lang="en-US" sz="1400" dirty="0" smtClean="0"/>
              <a:t>      *</a:t>
            </a:r>
            <a:r>
              <a:rPr lang="en-US" sz="1400" b="1" dirty="0" smtClean="0"/>
              <a:t>Prototyping</a:t>
            </a:r>
            <a:r>
              <a:rPr lang="en-US" sz="1400" dirty="0" smtClean="0"/>
              <a:t> is the process of quickly putting together a working model in order to test various aspects of a design to illustrate ideas or features and gather early user feedback. Prototyping is often treated as an integral part of the system design process, where it is believed to reduce project risk and cost. Often one or more prototypes are made in a process of iterative and incremental development where each prototype is influenced by the performance of previous designs, in this way problems or deficiencies in design can be corrected. When the prototype is sufficiently refined and meets the functionality, robustness, manufacturability and other design goals, the product is ready for production. </a:t>
            </a:r>
          </a:p>
          <a:p>
            <a:pPr eaLnBrk="1" hangingPunct="1">
              <a:buFont typeface="Arial" charset="0"/>
              <a:buNone/>
            </a:pPr>
            <a:endParaRPr lang="en-US" sz="1400" dirty="0" smtClean="0"/>
          </a:p>
          <a:p>
            <a:pPr eaLnBrk="1" hangingPunct="1">
              <a:buFont typeface="Arial" charset="0"/>
              <a:buNone/>
            </a:pPr>
            <a:endParaRPr lang="en-US" sz="1400" dirty="0" smtClean="0"/>
          </a:p>
          <a:p>
            <a:pPr eaLnBrk="1" hangingPunct="1">
              <a:buFont typeface="Arial" charset="0"/>
              <a:buNone/>
            </a:pPr>
            <a:r>
              <a:rPr lang="en-US" sz="1100" dirty="0" smtClean="0"/>
              <a:t>      </a:t>
            </a:r>
          </a:p>
        </p:txBody>
      </p:sp>
      <p:sp>
        <p:nvSpPr>
          <p:cNvPr id="3076" name="Content Placeholder 4"/>
          <p:cNvSpPr>
            <a:spLocks noGrp="1"/>
          </p:cNvSpPr>
          <p:nvPr>
            <p:ph sz="half" idx="2"/>
          </p:nvPr>
        </p:nvSpPr>
        <p:spPr/>
        <p:txBody>
          <a:bodyPr>
            <a:normAutofit lnSpcReduction="10000"/>
          </a:bodyPr>
          <a:lstStyle/>
          <a:p>
            <a:pPr eaLnBrk="1" hangingPunct="1">
              <a:buFont typeface="Arial" charset="0"/>
              <a:buNone/>
            </a:pPr>
            <a:r>
              <a:rPr lang="en-US" sz="1600" b="1" smtClean="0"/>
              <a:t>Introduction:</a:t>
            </a:r>
          </a:p>
          <a:p>
            <a:pPr eaLnBrk="1" hangingPunct="1">
              <a:buFont typeface="Arial" charset="0"/>
              <a:buNone/>
            </a:pPr>
            <a:r>
              <a:rPr lang="en-US" sz="1400" smtClean="0"/>
              <a:t>	Amongst the many design tools there are out their for artist’s , Photoshop is regarded as one of the best design applications from an artist point of view. With its innovative and structured design it allows a Novice to become a Professional with a few clicks of a button from one of many tools that their standard tool box holds. So, from blur to eyedropper, Photoshop’s design provides users with a comfortable structured work environment for creating the most imaginative design’s in a short period of time.</a:t>
            </a:r>
          </a:p>
          <a:p>
            <a:pPr eaLnBrk="1" hangingPunct="1">
              <a:buFont typeface="Arial" charset="0"/>
              <a:buNone/>
            </a:pPr>
            <a:r>
              <a:rPr lang="en-US" sz="1600" b="1" smtClean="0"/>
              <a:t>Presentation: </a:t>
            </a:r>
          </a:p>
          <a:p>
            <a:pPr eaLnBrk="1" hangingPunct="1">
              <a:buFont typeface="Arial" charset="0"/>
              <a:buNone/>
            </a:pPr>
            <a:r>
              <a:rPr lang="en-US" sz="1600" b="1" smtClean="0"/>
              <a:t>    	</a:t>
            </a:r>
            <a:r>
              <a:rPr lang="en-US" sz="1400" smtClean="0"/>
              <a:t>The goal of this presentation is to show how easy and well defined Photoshop tools are for both a Novice and a Professional.  As well as, how easy it is to use the predefined tools from a new layout to the color picker. Hope you enjoy it.</a:t>
            </a:r>
            <a:endParaRPr lang="en-US" sz="1400" b="1"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Photoshop: History</a:t>
            </a:r>
          </a:p>
        </p:txBody>
      </p:sp>
      <p:sp>
        <p:nvSpPr>
          <p:cNvPr id="4099" name="Content Placeholder 2"/>
          <p:cNvSpPr>
            <a:spLocks noGrp="1"/>
          </p:cNvSpPr>
          <p:nvPr>
            <p:ph sz="half" idx="1"/>
          </p:nvPr>
        </p:nvSpPr>
        <p:spPr/>
        <p:txBody>
          <a:bodyPr>
            <a:normAutofit fontScale="92500" lnSpcReduction="10000"/>
          </a:bodyPr>
          <a:lstStyle/>
          <a:p>
            <a:pPr eaLnBrk="1" hangingPunct="1">
              <a:buFont typeface="Arial" charset="0"/>
              <a:buNone/>
            </a:pPr>
            <a:r>
              <a:rPr lang="en-US" sz="1600" b="1" smtClean="0"/>
              <a:t>Photoshop:</a:t>
            </a:r>
          </a:p>
          <a:p>
            <a:pPr eaLnBrk="1" hangingPunct="1">
              <a:buFont typeface="Arial" charset="0"/>
              <a:buNone/>
            </a:pPr>
            <a:r>
              <a:rPr lang="en-US" sz="1400" b="1" smtClean="0"/>
              <a:t>       *Adobe Photoshop </a:t>
            </a:r>
            <a:r>
              <a:rPr lang="en-US" sz="1400" smtClean="0"/>
              <a:t>is a graphics editor developed and published by Adobe Systems. It is the current market leader for commercial bitmap and image manipulation, and is the flagship product of Adobe Systems. It has been described as "an industry standard for graphics professionals” and was one of the early "killer applications" on Macintosh.</a:t>
            </a:r>
          </a:p>
          <a:p>
            <a:pPr eaLnBrk="1" hangingPunct="1">
              <a:buFont typeface="Arial" charset="0"/>
              <a:buNone/>
            </a:pPr>
            <a:r>
              <a:rPr lang="en-US" sz="1400" smtClean="0"/>
              <a:t>  	The current (10th) iteration of the program, Photoshop CS3, was released on 16 April 2007. "CS" reflects its integration with other Creative Suite products, and the number "3" represents it as the third version released since Adobe re-branded its products under the CS umbrella. Photoshop CS3 features additions such as the ability to apply non-destructive filters, as well as new selection tools named Quick Selection and Refine Edge that make selection more streamlined. </a:t>
            </a:r>
          </a:p>
          <a:p>
            <a:pPr eaLnBrk="1" hangingPunct="1">
              <a:buFont typeface="Arial" charset="0"/>
              <a:buNone/>
            </a:pPr>
            <a:endParaRPr lang="en-US" sz="1600" b="1" smtClean="0"/>
          </a:p>
          <a:p>
            <a:pPr eaLnBrk="1" hangingPunct="1">
              <a:buFont typeface="Arial" charset="0"/>
              <a:buNone/>
            </a:pPr>
            <a:r>
              <a:rPr lang="en-US" sz="1600" b="1" smtClean="0"/>
              <a:t>	</a:t>
            </a:r>
          </a:p>
          <a:p>
            <a:pPr eaLnBrk="1" hangingPunct="1">
              <a:buFont typeface="Arial" charset="0"/>
              <a:buNone/>
            </a:pPr>
            <a:r>
              <a:rPr lang="en-US" sz="1400" smtClean="0"/>
              <a:t>      </a:t>
            </a:r>
          </a:p>
        </p:txBody>
      </p:sp>
      <p:sp>
        <p:nvSpPr>
          <p:cNvPr id="4100" name="Content Placeholder 3"/>
          <p:cNvSpPr>
            <a:spLocks noGrp="1"/>
          </p:cNvSpPr>
          <p:nvPr>
            <p:ph sz="half" idx="2"/>
          </p:nvPr>
        </p:nvSpPr>
        <p:spPr/>
        <p:txBody>
          <a:bodyPr>
            <a:normAutofit fontScale="92500" lnSpcReduction="10000"/>
          </a:bodyPr>
          <a:lstStyle/>
          <a:p>
            <a:pPr eaLnBrk="1" hangingPunct="1">
              <a:buFont typeface="Arial" charset="0"/>
              <a:buNone/>
            </a:pPr>
            <a:endParaRPr lang="en-US" sz="1400" smtClean="0"/>
          </a:p>
          <a:p>
            <a:pPr eaLnBrk="1" hangingPunct="1">
              <a:buFont typeface="Arial" charset="0"/>
              <a:buNone/>
            </a:pPr>
            <a:r>
              <a:rPr lang="en-US" sz="1400" smtClean="0"/>
              <a:t>	On April 30th, Adobe released Photoshop CS3 Extended, which includes all the same features of Adobe Photoshop CS3 with the addition of capabilities for scientific imaging, 3D, and high end film and video users.</a:t>
            </a:r>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r>
              <a:rPr lang="en-US" sz="1400" smtClean="0"/>
              <a:t>	(* - wiki reference )</a:t>
            </a:r>
          </a:p>
          <a:p>
            <a:pPr eaLnBrk="1" hangingPunct="1">
              <a:buFont typeface="Arial" charset="0"/>
              <a:buNone/>
            </a:pPr>
            <a:endParaRPr lang="en-US" sz="1400" smtClean="0"/>
          </a:p>
        </p:txBody>
      </p:sp>
      <p:pic>
        <p:nvPicPr>
          <p:cNvPr id="4101" name="Picture 4"/>
          <p:cNvPicPr>
            <a:picLocks noChangeAspect="1" noChangeArrowheads="1"/>
          </p:cNvPicPr>
          <p:nvPr/>
        </p:nvPicPr>
        <p:blipFill>
          <a:blip r:embed="rId2"/>
          <a:srcRect/>
          <a:stretch>
            <a:fillRect/>
          </a:stretch>
        </p:blipFill>
        <p:spPr bwMode="auto">
          <a:xfrm>
            <a:off x="5105400" y="3062288"/>
            <a:ext cx="3322638" cy="25765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Photoshop: Beginning</a:t>
            </a:r>
          </a:p>
        </p:txBody>
      </p:sp>
      <p:sp>
        <p:nvSpPr>
          <p:cNvPr id="6147" name="Content Placeholder 2"/>
          <p:cNvSpPr>
            <a:spLocks noGrp="1"/>
          </p:cNvSpPr>
          <p:nvPr>
            <p:ph sz="half" idx="1"/>
          </p:nvPr>
        </p:nvSpPr>
        <p:spPr/>
        <p:txBody>
          <a:bodyPr/>
          <a:lstStyle/>
          <a:p>
            <a:pPr eaLnBrk="1" hangingPunct="1">
              <a:buFont typeface="Arial" charset="0"/>
              <a:buNone/>
            </a:pPr>
            <a:r>
              <a:rPr lang="en-US" sz="1600" b="1" dirty="0" smtClean="0"/>
              <a:t>Photoshop Usability 2:</a:t>
            </a:r>
          </a:p>
          <a:p>
            <a:pPr eaLnBrk="1" hangingPunct="1">
              <a:buFont typeface="Arial" charset="0"/>
              <a:buNone/>
            </a:pPr>
            <a:r>
              <a:rPr lang="en-US" sz="1600" b="1" dirty="0" smtClean="0"/>
              <a:t>	New or Imported Files</a:t>
            </a:r>
          </a:p>
          <a:p>
            <a:pPr eaLnBrk="1" hangingPunct="1">
              <a:buFont typeface="Arial" charset="0"/>
              <a:buNone/>
            </a:pPr>
            <a:r>
              <a:rPr lang="en-US" sz="1600" b="1" dirty="0" smtClean="0"/>
              <a:t> 	</a:t>
            </a:r>
            <a:r>
              <a:rPr lang="en-US" sz="1400" dirty="0" smtClean="0"/>
              <a:t>To prototype with Photoshop after the creation of the art board the user can then proceeds to the next step in understanding the Photoshop tool design process For example a user can either create a new image/ art board </a:t>
            </a:r>
            <a:r>
              <a:rPr lang="en-US" sz="1400" b="1" dirty="0" smtClean="0"/>
              <a:t>A1-4</a:t>
            </a:r>
            <a:r>
              <a:rPr lang="en-US" sz="1400" dirty="0" smtClean="0"/>
              <a:t> or open an already predetermined image, with which the user will see as the image appears in the center stage of the application as indicated in image </a:t>
            </a:r>
            <a:r>
              <a:rPr lang="en-US" sz="1400" b="1" dirty="0" smtClean="0"/>
              <a:t>A1-3 or A1 -4 . </a:t>
            </a:r>
            <a:r>
              <a:rPr lang="en-US" sz="1400" dirty="0" smtClean="0"/>
              <a:t>The  creation of an art board is so simple and easy to understand that the user (Novice or Professional) can begin to alter the new or pre-created image with a click by click method that needs no memorization technique. </a:t>
            </a:r>
          </a:p>
        </p:txBody>
      </p:sp>
      <p:sp>
        <p:nvSpPr>
          <p:cNvPr id="14" name="Content Placeholder 2"/>
          <p:cNvSpPr txBox="1">
            <a:spLocks/>
          </p:cNvSpPr>
          <p:nvPr/>
        </p:nvSpPr>
        <p:spPr bwMode="auto">
          <a:xfrm>
            <a:off x="4724400" y="1752600"/>
            <a:ext cx="4038600" cy="4953000"/>
          </a:xfrm>
          <a:prstGeom prst="rect">
            <a:avLst/>
          </a:prstGeom>
          <a:noFill/>
          <a:ln w="9525">
            <a:noFill/>
            <a:miter lim="800000"/>
            <a:headEnd/>
            <a:tailEnd/>
          </a:ln>
        </p:spPr>
        <p:txBody>
          <a:bodyPr/>
          <a:lstStyle/>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r>
              <a:rPr lang="en-US" sz="1400" b="1" dirty="0">
                <a:latin typeface="+mn-lt"/>
                <a:cs typeface="+mn-cs"/>
              </a:rPr>
              <a:t>		Photoshop Image : A1-3</a:t>
            </a: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buFont typeface="Arial" charset="0"/>
              <a:buNone/>
              <a:defRPr/>
            </a:pPr>
            <a:endParaRPr lang="en-US" sz="1400" b="1" dirty="0">
              <a:latin typeface="+mn-lt"/>
              <a:cs typeface="+mn-cs"/>
            </a:endParaRPr>
          </a:p>
          <a:p>
            <a:pPr marL="342900" indent="-342900">
              <a:spcBef>
                <a:spcPct val="20000"/>
              </a:spcBef>
              <a:defRPr/>
            </a:pPr>
            <a:r>
              <a:rPr lang="en-US" sz="1400" b="1" dirty="0"/>
              <a:t>		</a:t>
            </a:r>
            <a:r>
              <a:rPr lang="en-US" sz="1400" b="1" dirty="0">
                <a:latin typeface="+mn-lt"/>
              </a:rPr>
              <a:t>Photoshop Image : A1-4</a:t>
            </a:r>
            <a:endParaRPr lang="en-US" sz="1400" b="1" dirty="0">
              <a:latin typeface="+mn-lt"/>
              <a:cs typeface="+mn-cs"/>
            </a:endParaRPr>
          </a:p>
        </p:txBody>
      </p:sp>
      <p:pic>
        <p:nvPicPr>
          <p:cNvPr id="6149" name="Picture 2"/>
          <p:cNvPicPr>
            <a:picLocks noGrp="1" noChangeAspect="1" noChangeArrowheads="1"/>
          </p:cNvPicPr>
          <p:nvPr>
            <p:ph sz="half" idx="2"/>
          </p:nvPr>
        </p:nvPicPr>
        <p:blipFill>
          <a:blip r:embed="rId2"/>
          <a:srcRect/>
          <a:stretch>
            <a:fillRect/>
          </a:stretch>
        </p:blipFill>
        <p:spPr>
          <a:xfrm>
            <a:off x="5029200" y="4267200"/>
            <a:ext cx="3352800" cy="2089150"/>
          </a:xfrm>
          <a:noFill/>
        </p:spPr>
      </p:pic>
      <p:pic>
        <p:nvPicPr>
          <p:cNvPr id="6150" name="Picture 4"/>
          <p:cNvPicPr>
            <a:picLocks noChangeAspect="1" noChangeArrowheads="1"/>
          </p:cNvPicPr>
          <p:nvPr/>
        </p:nvPicPr>
        <p:blipFill>
          <a:blip r:embed="rId3"/>
          <a:srcRect/>
          <a:stretch>
            <a:fillRect/>
          </a:stretch>
        </p:blipFill>
        <p:spPr bwMode="auto">
          <a:xfrm>
            <a:off x="5334000" y="1828800"/>
            <a:ext cx="2362200" cy="1943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p:cNvSpPr>
            <a:spLocks noGrp="1"/>
          </p:cNvSpPr>
          <p:nvPr>
            <p:ph type="title"/>
          </p:nvPr>
        </p:nvSpPr>
        <p:spPr/>
        <p:txBody>
          <a:bodyPr/>
          <a:lstStyle/>
          <a:p>
            <a:pPr eaLnBrk="1" hangingPunct="1"/>
            <a:r>
              <a:rPr lang="en-US" smtClean="0"/>
              <a:t>Photoshop: Tools of the Trade</a:t>
            </a:r>
          </a:p>
        </p:txBody>
      </p:sp>
      <p:sp>
        <p:nvSpPr>
          <p:cNvPr id="7171" name="Content Placeholder 11"/>
          <p:cNvSpPr>
            <a:spLocks noGrp="1"/>
          </p:cNvSpPr>
          <p:nvPr>
            <p:ph sz="half" idx="2"/>
          </p:nvPr>
        </p:nvSpPr>
        <p:spPr>
          <a:xfrm>
            <a:off x="457200" y="1676400"/>
            <a:ext cx="4040188" cy="4449763"/>
          </a:xfrm>
        </p:spPr>
        <p:txBody>
          <a:bodyPr/>
          <a:lstStyle/>
          <a:p>
            <a:pPr eaLnBrk="1" hangingPunct="1">
              <a:buFont typeface="Arial" charset="0"/>
              <a:buNone/>
            </a:pPr>
            <a:r>
              <a:rPr lang="en-US" sz="1600" b="1" smtClean="0"/>
              <a:t>Photoshop Usability 3:</a:t>
            </a:r>
          </a:p>
          <a:p>
            <a:pPr eaLnBrk="1" hangingPunct="1">
              <a:buFont typeface="Arial" charset="0"/>
              <a:buNone/>
            </a:pPr>
            <a:r>
              <a:rPr lang="en-US" sz="1600" b="1" smtClean="0"/>
              <a:t>	Tools and Functionalities</a:t>
            </a:r>
          </a:p>
          <a:p>
            <a:pPr eaLnBrk="1" hangingPunct="1">
              <a:buFont typeface="Arial" charset="0"/>
              <a:buNone/>
            </a:pPr>
            <a:r>
              <a:rPr lang="en-US" sz="1400" b="1" smtClean="0"/>
              <a:t> 	</a:t>
            </a:r>
            <a:r>
              <a:rPr lang="en-US" sz="1400" smtClean="0"/>
              <a:t>The next step in understanding Photoshop prototyping is to understand the applications built in tools and their functionalities. Once an image is selected or a new art board is opened see images </a:t>
            </a:r>
            <a:r>
              <a:rPr lang="en-US" sz="1400" b="1" smtClean="0"/>
              <a:t>A1-3 and A1 -4, </a:t>
            </a:r>
            <a:r>
              <a:rPr lang="en-US" sz="1400" smtClean="0"/>
              <a:t>the user (Novice or Professional), can then proceed onto the next step as which is toolbox and their functionalities. Designed in and easy to manipulate and straightforward layout the tool box as indicated in image </a:t>
            </a:r>
            <a:r>
              <a:rPr lang="en-US" sz="1400" b="1" smtClean="0"/>
              <a:t>A1- 5</a:t>
            </a:r>
            <a:r>
              <a:rPr lang="en-US" sz="1400" smtClean="0"/>
              <a:t>, is critical to the user for any form of design.  </a:t>
            </a:r>
          </a:p>
          <a:p>
            <a:pPr eaLnBrk="1" hangingPunct="1">
              <a:buFont typeface="Arial" charset="0"/>
              <a:buNone/>
            </a:pPr>
            <a:r>
              <a:rPr lang="en-US" sz="1400" b="1" smtClean="0"/>
              <a:t>	</a:t>
            </a:r>
            <a:r>
              <a:rPr lang="en-US" sz="1400" smtClean="0"/>
              <a:t>The tool box’s layout from top to bottom is designed based on importance from Novice to Professional. Beginning first with the arrow tool and ending with the color palette, its design gives all options that a user would need to manipulate an image from color to size.</a:t>
            </a:r>
          </a:p>
        </p:txBody>
      </p:sp>
      <p:pic>
        <p:nvPicPr>
          <p:cNvPr id="7172" name="Picture 2"/>
          <p:cNvPicPr>
            <a:picLocks noGrp="1" noChangeAspect="1" noChangeArrowheads="1"/>
          </p:cNvPicPr>
          <p:nvPr>
            <p:ph sz="quarter" idx="4"/>
          </p:nvPr>
        </p:nvPicPr>
        <p:blipFill>
          <a:blip r:embed="rId2"/>
          <a:srcRect/>
          <a:stretch>
            <a:fillRect/>
          </a:stretch>
        </p:blipFill>
        <p:spPr>
          <a:xfrm>
            <a:off x="4343400" y="1524000"/>
            <a:ext cx="2814638" cy="4611688"/>
          </a:xfrm>
          <a:noFill/>
        </p:spPr>
      </p:pic>
      <p:sp>
        <p:nvSpPr>
          <p:cNvPr id="16" name="Rectangle 15"/>
          <p:cNvSpPr/>
          <p:nvPr/>
        </p:nvSpPr>
        <p:spPr>
          <a:xfrm>
            <a:off x="4876800" y="6092825"/>
            <a:ext cx="1962150" cy="307975"/>
          </a:xfrm>
          <a:prstGeom prst="rect">
            <a:avLst/>
          </a:prstGeom>
        </p:spPr>
        <p:txBody>
          <a:bodyPr wrap="none">
            <a:spAutoFit/>
          </a:bodyPr>
          <a:lstStyle/>
          <a:p>
            <a:pPr>
              <a:defRPr/>
            </a:pPr>
            <a:r>
              <a:rPr lang="en-US" sz="1400" b="1" dirty="0">
                <a:latin typeface="+mn-lt"/>
              </a:rPr>
              <a:t>Photoshop Image : A1-5</a:t>
            </a:r>
            <a:endParaRPr lang="en-US" sz="1400" dirty="0">
              <a:latin typeface="+mn-lt"/>
            </a:endParaRPr>
          </a:p>
        </p:txBody>
      </p:sp>
      <p:pic>
        <p:nvPicPr>
          <p:cNvPr id="7174" name="Picture 3"/>
          <p:cNvPicPr>
            <a:picLocks noChangeAspect="1" noChangeArrowheads="1"/>
          </p:cNvPicPr>
          <p:nvPr/>
        </p:nvPicPr>
        <p:blipFill>
          <a:blip r:embed="rId3"/>
          <a:srcRect/>
          <a:stretch>
            <a:fillRect/>
          </a:stretch>
        </p:blipFill>
        <p:spPr bwMode="auto">
          <a:xfrm>
            <a:off x="7162800" y="1295400"/>
            <a:ext cx="1600200" cy="2027238"/>
          </a:xfrm>
          <a:prstGeom prst="rect">
            <a:avLst/>
          </a:prstGeom>
          <a:noFill/>
          <a:ln w="9525">
            <a:noFill/>
            <a:miter lim="800000"/>
            <a:headEnd/>
            <a:tailEnd/>
          </a:ln>
        </p:spPr>
      </p:pic>
      <p:pic>
        <p:nvPicPr>
          <p:cNvPr id="7175" name="Picture 4"/>
          <p:cNvPicPr>
            <a:picLocks noChangeAspect="1" noChangeArrowheads="1"/>
          </p:cNvPicPr>
          <p:nvPr/>
        </p:nvPicPr>
        <p:blipFill>
          <a:blip r:embed="rId4"/>
          <a:srcRect/>
          <a:stretch>
            <a:fillRect/>
          </a:stretch>
        </p:blipFill>
        <p:spPr bwMode="auto">
          <a:xfrm>
            <a:off x="7239000" y="3657600"/>
            <a:ext cx="1576388" cy="2190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1143000"/>
          </a:xfrm>
        </p:spPr>
        <p:txBody>
          <a:bodyPr/>
          <a:lstStyle/>
          <a:p>
            <a:r>
              <a:rPr lang="en-US">
                <a:solidFill>
                  <a:schemeClr val="accent2"/>
                </a:solidFill>
              </a:rPr>
              <a:t>What is Photoshop?</a:t>
            </a:r>
          </a:p>
        </p:txBody>
      </p:sp>
      <p:sp>
        <p:nvSpPr>
          <p:cNvPr id="15363" name="Rectangle 3"/>
          <p:cNvSpPr>
            <a:spLocks noGrp="1" noChangeArrowheads="1"/>
          </p:cNvSpPr>
          <p:nvPr>
            <p:ph type="body" idx="1"/>
          </p:nvPr>
        </p:nvSpPr>
        <p:spPr>
          <a:xfrm>
            <a:off x="381000" y="1981200"/>
            <a:ext cx="8458200" cy="4572000"/>
          </a:xfrm>
        </p:spPr>
        <p:txBody>
          <a:bodyPr/>
          <a:lstStyle/>
          <a:p>
            <a:pPr>
              <a:lnSpc>
                <a:spcPct val="75000"/>
              </a:lnSpc>
              <a:buFontTx/>
              <a:buNone/>
            </a:pPr>
            <a:r>
              <a:rPr lang="en-US" sz="3600">
                <a:solidFill>
                  <a:schemeClr val="accent2"/>
                </a:solidFill>
              </a:rPr>
              <a:t>Photo retouching, image editing, and color </a:t>
            </a:r>
          </a:p>
          <a:p>
            <a:pPr>
              <a:lnSpc>
                <a:spcPct val="75000"/>
              </a:lnSpc>
              <a:buFontTx/>
              <a:buNone/>
            </a:pPr>
            <a:r>
              <a:rPr lang="en-US" sz="3600">
                <a:solidFill>
                  <a:schemeClr val="accent2"/>
                </a:solidFill>
              </a:rPr>
              <a:t>painting program; graphic design tool</a:t>
            </a:r>
          </a:p>
          <a:p>
            <a:pPr>
              <a:lnSpc>
                <a:spcPct val="75000"/>
              </a:lnSpc>
              <a:buFontTx/>
              <a:buNone/>
            </a:pPr>
            <a:endParaRPr lang="en-US" sz="3600">
              <a:solidFill>
                <a:schemeClr val="accent2"/>
              </a:solidFill>
            </a:endParaRPr>
          </a:p>
          <a:p>
            <a:pPr>
              <a:lnSpc>
                <a:spcPct val="75000"/>
              </a:lnSpc>
            </a:pPr>
            <a:r>
              <a:rPr lang="en-US" sz="2800">
                <a:solidFill>
                  <a:schemeClr val="accent2"/>
                </a:solidFill>
              </a:rPr>
              <a:t>Create high-quality digital images</a:t>
            </a:r>
          </a:p>
          <a:p>
            <a:pPr>
              <a:lnSpc>
                <a:spcPct val="75000"/>
              </a:lnSpc>
            </a:pPr>
            <a:r>
              <a:rPr lang="en-US" sz="2800">
                <a:solidFill>
                  <a:schemeClr val="accent2"/>
                </a:solidFill>
              </a:rPr>
              <a:t>Tools &amp; special effects capabilities</a:t>
            </a:r>
          </a:p>
          <a:p>
            <a:pPr>
              <a:lnSpc>
                <a:spcPct val="75000"/>
              </a:lnSpc>
            </a:pPr>
            <a:r>
              <a:rPr lang="en-US" sz="2800">
                <a:solidFill>
                  <a:schemeClr val="accent2"/>
                </a:solidFill>
              </a:rPr>
              <a:t>Manipulate scanned images, slides, &amp; original artwork</a:t>
            </a:r>
          </a:p>
          <a:p>
            <a:pPr>
              <a:lnSpc>
                <a:spcPct val="75000"/>
              </a:lnSpc>
            </a:pPr>
            <a:r>
              <a:rPr lang="en-US" sz="2800">
                <a:solidFill>
                  <a:schemeClr val="accent2"/>
                </a:solidFill>
              </a:rPr>
              <a:t>Isolate parts of an image for experimentation &amp; individual editing</a:t>
            </a:r>
          </a:p>
          <a:p>
            <a:pPr>
              <a:lnSpc>
                <a:spcPct val="75000"/>
              </a:lnSpc>
            </a:pPr>
            <a:r>
              <a:rPr lang="en-US" sz="2800">
                <a:solidFill>
                  <a:schemeClr val="accent2"/>
                </a:solidFill>
              </a:rPr>
              <a:t>And lots more…..</a:t>
            </a:r>
          </a:p>
        </p:txBody>
      </p:sp>
      <p:sp>
        <p:nvSpPr>
          <p:cNvPr id="15364" name="Line 4"/>
          <p:cNvSpPr>
            <a:spLocks noChangeShapeType="1"/>
          </p:cNvSpPr>
          <p:nvPr/>
        </p:nvSpPr>
        <p:spPr bwMode="auto">
          <a:xfrm>
            <a:off x="457200" y="1600200"/>
            <a:ext cx="8229600" cy="0"/>
          </a:xfrm>
          <a:prstGeom prst="line">
            <a:avLst/>
          </a:prstGeom>
          <a:noFill/>
          <a:ln w="38100">
            <a:solidFill>
              <a:srgbClr val="FF33CC"/>
            </a:solidFill>
            <a:round/>
            <a:headEnd/>
            <a:tailEnd/>
          </a:ln>
          <a:effectLst/>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Words>
  <Application>Microsoft Office PowerPoint</Application>
  <PresentationFormat>On-screen Show (4:3)</PresentationFormat>
  <Paragraphs>98</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Bitmap Image</vt:lpstr>
      <vt:lpstr>PHOTOSHOP  - OVERVIEW</vt:lpstr>
      <vt:lpstr>Slide 2</vt:lpstr>
      <vt:lpstr>Slide 3</vt:lpstr>
      <vt:lpstr>Slide 4</vt:lpstr>
      <vt:lpstr>Photoshop Introduction</vt:lpstr>
      <vt:lpstr>Photoshop: History</vt:lpstr>
      <vt:lpstr>Photoshop: Beginning</vt:lpstr>
      <vt:lpstr>Photoshop: Tools of the Trade</vt:lpstr>
      <vt:lpstr>What is Photoshop?</vt:lpstr>
      <vt:lpstr>Uses of Photoshop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COMMERCE</dc:creator>
  <cp:lastModifiedBy>DNRpc</cp:lastModifiedBy>
  <cp:revision>2</cp:revision>
  <dcterms:created xsi:type="dcterms:W3CDTF">2006-08-16T00:00:00Z</dcterms:created>
  <dcterms:modified xsi:type="dcterms:W3CDTF">2024-06-22T11:01:34Z</dcterms:modified>
</cp:coreProperties>
</file>