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0"/>
            <a:ext cx="9144000" cy="1219200"/>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ENTERPRISE </a:t>
            </a:r>
            <a:r>
              <a:rPr lang="en-GB"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RESOURCE </a:t>
            </a:r>
            <a:r>
              <a:rPr lang="en-GB"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PLANNING</a:t>
            </a:r>
            <a:br>
              <a:rPr lang="en-GB"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GB"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FUNCTIONAL MODULES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sz="quarter" idx="1"/>
          </p:nvPr>
        </p:nvSpPr>
        <p:spPr>
          <a:xfrm>
            <a:off x="5562600" y="5486400"/>
            <a:ext cx="37338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R.RADHA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RANI</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ERP IMAGES కోసం చిత్ర ఫలితం"/>
          <p:cNvPicPr>
            <a:picLocks noChangeAspect="1" noChangeArrowheads="1"/>
          </p:cNvPicPr>
          <p:nvPr/>
        </p:nvPicPr>
        <p:blipFill>
          <a:blip r:embed="rId2"/>
          <a:srcRect/>
          <a:stretch>
            <a:fillRect/>
          </a:stretch>
        </p:blipFill>
        <p:spPr bwMode="auto">
          <a:xfrm>
            <a:off x="228600" y="3352800"/>
            <a:ext cx="5638800" cy="3276600"/>
          </a:xfrm>
          <a:prstGeom prst="rect">
            <a:avLst/>
          </a:prstGeom>
          <a:noFill/>
        </p:spPr>
      </p:pic>
      <p:pic>
        <p:nvPicPr>
          <p:cNvPr id="3076" name="Picture 4" descr="INDIAN RUPEE IMAGES కోసం చిత్ర ఫలితం"/>
          <p:cNvPicPr>
            <a:picLocks noChangeAspect="1" noChangeArrowheads="1"/>
          </p:cNvPicPr>
          <p:nvPr/>
        </p:nvPicPr>
        <p:blipFill>
          <a:blip r:embed="rId3"/>
          <a:srcRect/>
          <a:stretch>
            <a:fillRect/>
          </a:stretch>
        </p:blipFill>
        <p:spPr bwMode="auto">
          <a:xfrm>
            <a:off x="5257800" y="1295400"/>
            <a:ext cx="3733800" cy="2057400"/>
          </a:xfrm>
          <a:prstGeom prst="rect">
            <a:avLst/>
          </a:prstGeom>
          <a:noFill/>
        </p:spPr>
      </p:pic>
      <p:pic>
        <p:nvPicPr>
          <p:cNvPr id="3078" name="Picture 6" descr="RAW MATERIAL కోసం చిత్ర ఫలితం"/>
          <p:cNvPicPr>
            <a:picLocks noChangeAspect="1" noChangeArrowheads="1"/>
          </p:cNvPicPr>
          <p:nvPr/>
        </p:nvPicPr>
        <p:blipFill>
          <a:blip r:embed="rId4"/>
          <a:srcRect/>
          <a:stretch>
            <a:fillRect/>
          </a:stretch>
        </p:blipFill>
        <p:spPr bwMode="auto">
          <a:xfrm>
            <a:off x="228600" y="1295400"/>
            <a:ext cx="4876800" cy="1981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ERP SOLUTION  AND FUNCTIONAL MODULES</a:t>
            </a:r>
            <a:endParaRPr lang="en-US" dirty="0"/>
          </a:p>
        </p:txBody>
      </p:sp>
      <p:sp>
        <p:nvSpPr>
          <p:cNvPr id="3" name="Content Placeholder 2"/>
          <p:cNvSpPr>
            <a:spLocks noGrp="1"/>
          </p:cNvSpPr>
          <p:nvPr>
            <p:ph idx="1"/>
          </p:nvPr>
        </p:nvSpPr>
        <p:spPr>
          <a:xfrm>
            <a:off x="685800" y="1981200"/>
            <a:ext cx="7772400" cy="4038600"/>
          </a:xfrm>
        </p:spPr>
        <p:txBody>
          <a:bodyPr/>
          <a:lstStyle/>
          <a:p>
            <a:r>
              <a:rPr lang="en-US" sz="2400" dirty="0" smtClean="0"/>
              <a:t>ERP is enterprise resource planning. It Is cross-functional enterprise system driven by an integrated suite of software module that support the basic internal business process of an organization. </a:t>
            </a:r>
          </a:p>
          <a:p>
            <a:r>
              <a:rPr lang="en-US" sz="2400" dirty="0" smtClean="0"/>
              <a:t>The purpose served by an ERP system is that of organizing, codifying and standardization of business process and information or data</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7772400" cy="838199"/>
          </a:xfrm>
        </p:spPr>
        <p:txBody>
          <a:bodyPr/>
          <a:lstStyle/>
          <a:p>
            <a:pPr algn="ctr"/>
            <a:r>
              <a:rPr lang="en-GB" b="1" dirty="0" smtClean="0"/>
              <a:t>Modules of </a:t>
            </a:r>
            <a:r>
              <a:rPr lang="en-GB" b="1" dirty="0" err="1" smtClean="0"/>
              <a:t>erp</a:t>
            </a:r>
            <a:endParaRPr lang="en-US" b="1" dirty="0"/>
          </a:p>
        </p:txBody>
      </p:sp>
      <p:sp>
        <p:nvSpPr>
          <p:cNvPr id="3" name="Content Placeholder 2"/>
          <p:cNvSpPr>
            <a:spLocks noGrp="1"/>
          </p:cNvSpPr>
          <p:nvPr>
            <p:ph idx="1"/>
          </p:nvPr>
        </p:nvSpPr>
        <p:spPr>
          <a:xfrm>
            <a:off x="457200" y="1143000"/>
            <a:ext cx="8458200" cy="5410200"/>
          </a:xfrm>
          <a:ln>
            <a:solidFill>
              <a:schemeClr val="accent1"/>
            </a:solidFill>
          </a:ln>
        </p:spPr>
        <p:txBody>
          <a:bodyPr/>
          <a:lstStyle/>
          <a:p>
            <a:r>
              <a:rPr lang="en-US" dirty="0" smtClean="0"/>
              <a:t>The generic ERP package represents the commonly operated business model of the organization. It is build with function model like</a:t>
            </a:r>
          </a:p>
          <a:p>
            <a:pPr>
              <a:buFont typeface="Arial" pitchFamily="34" charset="0"/>
              <a:buChar char="•"/>
            </a:pPr>
            <a:r>
              <a:rPr lang="en-US" dirty="0" smtClean="0"/>
              <a:t> </a:t>
            </a:r>
            <a:r>
              <a:rPr lang="it-IT" dirty="0" smtClean="0"/>
              <a:t>Finance </a:t>
            </a:r>
          </a:p>
          <a:p>
            <a:pPr>
              <a:buFont typeface="Arial" pitchFamily="34" charset="0"/>
              <a:buChar char="•"/>
            </a:pPr>
            <a:r>
              <a:rPr lang="it-IT" dirty="0" smtClean="0"/>
              <a:t>Materials </a:t>
            </a:r>
          </a:p>
          <a:p>
            <a:pPr>
              <a:buFont typeface="Arial" pitchFamily="34" charset="0"/>
              <a:buChar char="•"/>
            </a:pPr>
            <a:r>
              <a:rPr lang="it-IT" dirty="0" smtClean="0"/>
              <a:t>Marketing </a:t>
            </a:r>
          </a:p>
          <a:p>
            <a:pPr>
              <a:buFont typeface="Arial" pitchFamily="34" charset="0"/>
              <a:buChar char="•"/>
            </a:pPr>
            <a:r>
              <a:rPr lang="it-IT" dirty="0" smtClean="0"/>
              <a:t>Sales </a:t>
            </a:r>
          </a:p>
          <a:p>
            <a:pPr>
              <a:buFont typeface="Arial" pitchFamily="34" charset="0"/>
              <a:buChar char="•"/>
            </a:pPr>
            <a:r>
              <a:rPr lang="it-IT" dirty="0" smtClean="0"/>
              <a:t>Personnel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838200"/>
          </a:xfrm>
        </p:spPr>
        <p:txBody>
          <a:bodyPr/>
          <a:lstStyle/>
          <a:p>
            <a:pPr algn="ctr"/>
            <a:r>
              <a:rPr lang="en-US" b="1" dirty="0" smtClean="0"/>
              <a:t>Erp  modules</a:t>
            </a:r>
            <a:endParaRPr lang="en-US" b="1" dirty="0"/>
          </a:p>
        </p:txBody>
      </p:sp>
      <p:sp>
        <p:nvSpPr>
          <p:cNvPr id="3" name="Content Placeholder 2"/>
          <p:cNvSpPr>
            <a:spLocks noGrp="1"/>
          </p:cNvSpPr>
          <p:nvPr>
            <p:ph idx="1"/>
          </p:nvPr>
        </p:nvSpPr>
        <p:spPr/>
        <p:txBody>
          <a:bodyPr/>
          <a:lstStyle/>
          <a:p>
            <a:endParaRPr lang="en-US"/>
          </a:p>
        </p:txBody>
      </p:sp>
      <p:pic>
        <p:nvPicPr>
          <p:cNvPr id="32772" name="Picture 4" descr="సంబంధిత చిత్రం"/>
          <p:cNvPicPr>
            <a:picLocks noChangeAspect="1" noChangeArrowheads="1"/>
          </p:cNvPicPr>
          <p:nvPr/>
        </p:nvPicPr>
        <p:blipFill>
          <a:blip r:embed="rId2"/>
          <a:srcRect/>
          <a:stretch>
            <a:fillRect/>
          </a:stretch>
        </p:blipFill>
        <p:spPr bwMode="auto">
          <a:xfrm>
            <a:off x="228600" y="1295400"/>
            <a:ext cx="8610600" cy="533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990600"/>
          </a:xfrm>
        </p:spPr>
        <p:txBody>
          <a:bodyPr>
            <a:normAutofit/>
          </a:bodyPr>
          <a:lstStyle/>
          <a:p>
            <a:pPr algn="ctr"/>
            <a:r>
              <a:rPr lang="en-GB" b="1" dirty="0" smtClean="0"/>
              <a:t>Functional Modules</a:t>
            </a:r>
            <a:endParaRPr lang="en-US" b="1" dirty="0"/>
          </a:p>
        </p:txBody>
      </p:sp>
      <p:pic>
        <p:nvPicPr>
          <p:cNvPr id="1026" name="Picture 2"/>
          <p:cNvPicPr>
            <a:picLocks noGrp="1" noChangeAspect="1" noChangeArrowheads="1"/>
          </p:cNvPicPr>
          <p:nvPr>
            <p:ph idx="1"/>
          </p:nvPr>
        </p:nvPicPr>
        <p:blipFill>
          <a:blip r:embed="rId2"/>
          <a:srcRect/>
          <a:stretch>
            <a:fillRect/>
          </a:stretch>
        </p:blipFill>
        <p:spPr bwMode="auto">
          <a:xfrm>
            <a:off x="228600" y="1066801"/>
            <a:ext cx="8763000" cy="5638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ERP Implementation</a:t>
            </a:r>
            <a:endParaRPr lang="en-US" b="1" dirty="0"/>
          </a:p>
        </p:txBody>
      </p:sp>
      <p:pic>
        <p:nvPicPr>
          <p:cNvPr id="2050" name="Picture 2"/>
          <p:cNvPicPr>
            <a:picLocks noGrp="1" noChangeAspect="1" noChangeArrowheads="1"/>
          </p:cNvPicPr>
          <p:nvPr>
            <p:ph idx="1"/>
          </p:nvPr>
        </p:nvPicPr>
        <p:blipFill>
          <a:blip r:embed="rId2">
            <a:duotone>
              <a:prstClr val="black"/>
              <a:schemeClr val="bg1">
                <a:lumMod val="50000"/>
                <a:lumOff val="50000"/>
                <a:tint val="45000"/>
                <a:satMod val="400000"/>
              </a:schemeClr>
            </a:duotone>
          </a:blip>
          <a:stretch>
            <a:fillRect/>
          </a:stretch>
        </p:blipFill>
        <p:spPr bwMode="auto">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914400"/>
          </a:xfrm>
        </p:spPr>
        <p:txBody>
          <a:bodyPr>
            <a:noAutofit/>
          </a:bodyPr>
          <a:lstStyle/>
          <a:p>
            <a:pPr algn="ctr"/>
            <a:r>
              <a:rPr lang="en-GB" sz="3600" b="1" dirty="0" smtClean="0"/>
              <a:t>Planning Evaluation and selection of ERP system</a:t>
            </a:r>
            <a:endParaRPr lang="en-US" sz="3600" b="1" dirty="0"/>
          </a:p>
        </p:txBody>
      </p:sp>
      <p:sp>
        <p:nvSpPr>
          <p:cNvPr id="3" name="Content Placeholder 2"/>
          <p:cNvSpPr>
            <a:spLocks noGrp="1"/>
          </p:cNvSpPr>
          <p:nvPr>
            <p:ph idx="1"/>
          </p:nvPr>
        </p:nvSpPr>
        <p:spPr>
          <a:xfrm>
            <a:off x="228600" y="990600"/>
            <a:ext cx="8915400" cy="5867400"/>
          </a:xfrm>
        </p:spPr>
        <p:txBody>
          <a:bodyPr/>
          <a:lstStyle/>
          <a:p>
            <a:r>
              <a:rPr lang="en-US" sz="2000" dirty="0">
                <a:solidFill>
                  <a:schemeClr val="tx1"/>
                </a:solidFill>
                <a:latin typeface="+mn-lt"/>
                <a:ea typeface="+mn-ea"/>
                <a:cs typeface="+mn-cs"/>
              </a:rPr>
              <a:t>A successful ERP project requires selecting an ERP solution, implement the solution, manage changes and examine the practicality of the system, Wei and Wang, (2004). Wrong ERP solution choice would either fail the implementation or weaken the system to a greater impact on the enterprise, Hicks, (1995); Wilson, (1994).</a:t>
            </a:r>
          </a:p>
          <a:p>
            <a:r>
              <a:rPr lang="en-US" sz="1600" dirty="0" smtClean="0">
                <a:solidFill>
                  <a:schemeClr val="tx1"/>
                </a:solidFill>
                <a:latin typeface="+mn-lt"/>
                <a:ea typeface="+mn-ea"/>
                <a:cs typeface="+mn-cs"/>
              </a:rPr>
              <a:t>Planning</a:t>
            </a:r>
            <a:r>
              <a:rPr lang="en-US" sz="1600" dirty="0">
                <a:solidFill>
                  <a:schemeClr val="tx1"/>
                </a:solidFill>
                <a:latin typeface="+mn-lt"/>
                <a:ea typeface="+mn-ea"/>
                <a:cs typeface="+mn-cs"/>
              </a:rPr>
              <a:t> </a:t>
            </a:r>
          </a:p>
          <a:p>
            <a:r>
              <a:rPr lang="en-US" sz="1600" dirty="0" smtClean="0">
                <a:solidFill>
                  <a:schemeClr val="tx1"/>
                </a:solidFill>
                <a:latin typeface="+mn-lt"/>
                <a:ea typeface="+mn-ea"/>
                <a:cs typeface="+mn-cs"/>
              </a:rPr>
              <a:t>RFP</a:t>
            </a:r>
            <a:r>
              <a:rPr lang="en-US" sz="1600" dirty="0">
                <a:solidFill>
                  <a:schemeClr val="tx1"/>
                </a:solidFill>
                <a:latin typeface="+mn-lt"/>
                <a:ea typeface="+mn-ea"/>
                <a:cs typeface="+mn-cs"/>
              </a:rPr>
              <a:t> </a:t>
            </a:r>
          </a:p>
          <a:p>
            <a:r>
              <a:rPr lang="en-US" sz="1600" dirty="0">
                <a:solidFill>
                  <a:schemeClr val="tx1"/>
                </a:solidFill>
                <a:latin typeface="+mn-lt"/>
                <a:ea typeface="+mn-ea"/>
                <a:cs typeface="+mn-cs"/>
              </a:rPr>
              <a:t>Solution </a:t>
            </a:r>
            <a:r>
              <a:rPr lang="en-US" sz="1600" dirty="0" smtClean="0">
                <a:solidFill>
                  <a:schemeClr val="tx1"/>
                </a:solidFill>
                <a:latin typeface="+mn-lt"/>
                <a:ea typeface="+mn-ea"/>
                <a:cs typeface="+mn-cs"/>
              </a:rPr>
              <a:t>Evaluation</a:t>
            </a:r>
            <a:endParaRPr lang="en-US" sz="1600" dirty="0">
              <a:solidFill>
                <a:schemeClr val="tx1"/>
              </a:solidFill>
              <a:latin typeface="+mn-lt"/>
              <a:ea typeface="+mn-ea"/>
              <a:cs typeface="+mn-cs"/>
            </a:endParaRPr>
          </a:p>
          <a:p>
            <a:r>
              <a:rPr lang="en-US" sz="1600" dirty="0" smtClean="0">
                <a:solidFill>
                  <a:schemeClr val="tx1"/>
                </a:solidFill>
                <a:latin typeface="+mn-lt"/>
                <a:ea typeface="+mn-ea"/>
                <a:cs typeface="+mn-cs"/>
              </a:rPr>
              <a:t>Negotiation</a:t>
            </a:r>
            <a:r>
              <a:rPr lang="en-US" sz="1600" dirty="0">
                <a:solidFill>
                  <a:schemeClr val="tx1"/>
                </a:solidFill>
                <a:latin typeface="+mn-lt"/>
                <a:ea typeface="+mn-ea"/>
                <a:cs typeface="+mn-cs"/>
              </a:rPr>
              <a:t> </a:t>
            </a:r>
          </a:p>
          <a:p>
            <a:r>
              <a:rPr lang="en-US" sz="1600" dirty="0">
                <a:solidFill>
                  <a:schemeClr val="tx1"/>
                </a:solidFill>
                <a:latin typeface="+mn-lt"/>
                <a:ea typeface="+mn-ea"/>
                <a:cs typeface="+mn-cs"/>
              </a:rPr>
              <a:t>Selection and </a:t>
            </a:r>
            <a:r>
              <a:rPr lang="en-US" sz="1600" dirty="0" smtClean="0">
                <a:solidFill>
                  <a:schemeClr val="tx1"/>
                </a:solidFill>
                <a:latin typeface="+mn-lt"/>
                <a:ea typeface="+mn-ea"/>
                <a:cs typeface="+mn-cs"/>
              </a:rPr>
              <a:t>Agreement</a:t>
            </a:r>
            <a:r>
              <a:rPr lang="en-US" sz="1600" dirty="0">
                <a:solidFill>
                  <a:schemeClr val="tx1"/>
                </a:solidFill>
                <a:latin typeface="+mn-lt"/>
                <a:ea typeface="+mn-ea"/>
                <a:cs typeface="+mn-cs"/>
              </a:rPr>
              <a:t> </a:t>
            </a:r>
          </a:p>
          <a:p>
            <a:r>
              <a:rPr lang="en-US" sz="1600" dirty="0">
                <a:solidFill>
                  <a:schemeClr val="tx1"/>
                </a:solidFill>
                <a:latin typeface="+mn-lt"/>
                <a:ea typeface="+mn-ea"/>
                <a:cs typeface="+mn-cs"/>
              </a:rPr>
              <a:t>ERP Software &amp; Hardware (Solution) Evaluation and Selection </a:t>
            </a:r>
            <a:r>
              <a:rPr lang="en-US" sz="1600" dirty="0" smtClean="0">
                <a:solidFill>
                  <a:schemeClr val="tx1"/>
                </a:solidFill>
                <a:latin typeface="+mn-lt"/>
                <a:ea typeface="+mn-ea"/>
                <a:cs typeface="+mn-cs"/>
              </a:rPr>
              <a:t>Steps</a:t>
            </a:r>
            <a:r>
              <a:rPr lang="en-US" sz="1600" dirty="0">
                <a:solidFill>
                  <a:schemeClr val="tx1"/>
                </a:solidFill>
                <a:latin typeface="+mn-lt"/>
                <a:ea typeface="+mn-ea"/>
                <a:cs typeface="+mn-cs"/>
              </a:rPr>
              <a:t> </a:t>
            </a:r>
          </a:p>
          <a:p>
            <a:r>
              <a:rPr lang="en-US" sz="1600" dirty="0">
                <a:solidFill>
                  <a:schemeClr val="tx1"/>
                </a:solidFill>
                <a:latin typeface="+mn-lt"/>
                <a:ea typeface="+mn-ea"/>
                <a:cs typeface="+mn-cs"/>
              </a:rPr>
              <a:t>Define </a:t>
            </a:r>
            <a:r>
              <a:rPr lang="en-US" sz="1600" dirty="0" smtClean="0">
                <a:solidFill>
                  <a:schemeClr val="tx1"/>
                </a:solidFill>
                <a:latin typeface="+mn-lt"/>
                <a:ea typeface="+mn-ea"/>
                <a:cs typeface="+mn-cs"/>
              </a:rPr>
              <a:t>Requirements</a:t>
            </a:r>
            <a:r>
              <a:rPr lang="en-US" sz="1600" dirty="0">
                <a:solidFill>
                  <a:schemeClr val="tx1"/>
                </a:solidFill>
                <a:latin typeface="+mn-lt"/>
                <a:ea typeface="+mn-ea"/>
                <a:cs typeface="+mn-cs"/>
              </a:rPr>
              <a:t> </a:t>
            </a:r>
          </a:p>
          <a:p>
            <a:r>
              <a:rPr lang="en-US" sz="1600" dirty="0">
                <a:solidFill>
                  <a:schemeClr val="tx1"/>
                </a:solidFill>
                <a:latin typeface="+mn-lt"/>
                <a:ea typeface="+mn-ea"/>
                <a:cs typeface="+mn-cs"/>
              </a:rPr>
              <a:t>Shop Round for </a:t>
            </a:r>
            <a:r>
              <a:rPr lang="en-US" sz="1600" dirty="0" smtClean="0">
                <a:solidFill>
                  <a:schemeClr val="tx1"/>
                </a:solidFill>
                <a:latin typeface="+mn-lt"/>
                <a:ea typeface="+mn-ea"/>
                <a:cs typeface="+mn-cs"/>
              </a:rPr>
              <a:t>Product</a:t>
            </a:r>
            <a:r>
              <a:rPr lang="en-US" sz="1600" dirty="0">
                <a:solidFill>
                  <a:schemeClr val="tx1"/>
                </a:solidFill>
                <a:latin typeface="+mn-lt"/>
                <a:ea typeface="+mn-ea"/>
                <a:cs typeface="+mn-cs"/>
              </a:rPr>
              <a:t> </a:t>
            </a:r>
          </a:p>
          <a:p>
            <a:r>
              <a:rPr lang="en-US" sz="1600" dirty="0">
                <a:solidFill>
                  <a:schemeClr val="tx1"/>
                </a:solidFill>
                <a:latin typeface="+mn-lt"/>
                <a:ea typeface="+mn-ea"/>
                <a:cs typeface="+mn-cs"/>
              </a:rPr>
              <a:t>Clarify </a:t>
            </a:r>
            <a:r>
              <a:rPr lang="en-US" sz="1600" dirty="0" smtClean="0">
                <a:solidFill>
                  <a:schemeClr val="tx1"/>
                </a:solidFill>
                <a:latin typeface="+mn-lt"/>
                <a:ea typeface="+mn-ea"/>
                <a:cs typeface="+mn-cs"/>
              </a:rPr>
              <a:t>Requirements</a:t>
            </a:r>
            <a:r>
              <a:rPr lang="en-US" sz="1600" dirty="0">
                <a:solidFill>
                  <a:schemeClr val="tx1"/>
                </a:solidFill>
                <a:latin typeface="+mn-lt"/>
                <a:ea typeface="+mn-ea"/>
                <a:cs typeface="+mn-cs"/>
              </a:rPr>
              <a:t> </a:t>
            </a:r>
          </a:p>
          <a:p>
            <a:r>
              <a:rPr lang="en-US" sz="1600" dirty="0">
                <a:solidFill>
                  <a:schemeClr val="tx1"/>
                </a:solidFill>
                <a:latin typeface="+mn-lt"/>
                <a:ea typeface="+mn-ea"/>
                <a:cs typeface="+mn-cs"/>
              </a:rPr>
              <a:t>Evaluation Vendor </a:t>
            </a:r>
            <a:r>
              <a:rPr lang="en-US" sz="1600" dirty="0" smtClean="0">
                <a:solidFill>
                  <a:schemeClr val="tx1"/>
                </a:solidFill>
                <a:latin typeface="+mn-lt"/>
                <a:ea typeface="+mn-ea"/>
                <a:cs typeface="+mn-cs"/>
              </a:rPr>
              <a:t>Inquiry</a:t>
            </a:r>
            <a:endParaRPr lang="en-US" sz="1600" dirty="0">
              <a:solidFill>
                <a:schemeClr val="tx1"/>
              </a:solidFill>
              <a:latin typeface="+mn-lt"/>
              <a:ea typeface="+mn-ea"/>
              <a:cs typeface="+mn-cs"/>
            </a:endParaRPr>
          </a:p>
          <a:p>
            <a:r>
              <a:rPr lang="en-US" sz="1600" dirty="0">
                <a:solidFill>
                  <a:schemeClr val="tx1"/>
                </a:solidFill>
                <a:latin typeface="+mn-lt"/>
                <a:ea typeface="+mn-ea"/>
                <a:cs typeface="+mn-cs"/>
              </a:rPr>
              <a:t>Interact with </a:t>
            </a:r>
            <a:r>
              <a:rPr lang="en-US" sz="1600" dirty="0" smtClean="0">
                <a:solidFill>
                  <a:schemeClr val="tx1"/>
                </a:solidFill>
                <a:latin typeface="+mn-lt"/>
                <a:ea typeface="+mn-ea"/>
                <a:cs typeface="+mn-cs"/>
              </a:rPr>
              <a:t>Vendors</a:t>
            </a:r>
            <a:endParaRPr lang="en-US" sz="1600" dirty="0">
              <a:solidFill>
                <a:schemeClr val="tx1"/>
              </a:solidFill>
              <a:latin typeface="+mn-lt"/>
              <a:ea typeface="+mn-ea"/>
              <a:cs typeface="+mn-cs"/>
            </a:endParaRPr>
          </a:p>
          <a:p>
            <a:r>
              <a:rPr lang="en-US" sz="1600" dirty="0">
                <a:solidFill>
                  <a:schemeClr val="tx1"/>
                </a:solidFill>
                <a:latin typeface="+mn-lt"/>
                <a:ea typeface="+mn-ea"/>
                <a:cs typeface="+mn-cs"/>
              </a:rPr>
              <a:t>Negotiate </a:t>
            </a:r>
            <a:r>
              <a:rPr lang="en-US" sz="1600" dirty="0" smtClean="0">
                <a:solidFill>
                  <a:schemeClr val="tx1"/>
                </a:solidFill>
                <a:latin typeface="+mn-lt"/>
                <a:ea typeface="+mn-ea"/>
                <a:cs typeface="+mn-cs"/>
              </a:rPr>
              <a:t>Agreement</a:t>
            </a:r>
            <a:r>
              <a:rPr lang="en-US" sz="1600" dirty="0">
                <a:solidFill>
                  <a:schemeClr val="tx1"/>
                </a:solidFill>
                <a:latin typeface="+mn-lt"/>
                <a:ea typeface="+mn-ea"/>
                <a:cs typeface="+mn-cs"/>
              </a:rPr>
              <a:t> </a:t>
            </a:r>
          </a:p>
          <a:p>
            <a:r>
              <a:rPr lang="en-US" sz="1600" dirty="0">
                <a:solidFill>
                  <a:schemeClr val="tx1"/>
                </a:solidFill>
                <a:latin typeface="+mn-lt"/>
                <a:ea typeface="+mn-ea"/>
                <a:cs typeface="+mn-cs"/>
              </a:rPr>
              <a:t>Action </a:t>
            </a:r>
            <a:r>
              <a:rPr lang="en-US" sz="1600" dirty="0" smtClean="0">
                <a:solidFill>
                  <a:schemeClr val="tx1"/>
                </a:solidFill>
                <a:latin typeface="+mn-lt"/>
                <a:ea typeface="+mn-ea"/>
                <a:cs typeface="+mn-cs"/>
              </a:rPr>
              <a:t>Agreement</a:t>
            </a:r>
            <a:r>
              <a:rPr lang="en-US" sz="1600" dirty="0">
                <a:solidFill>
                  <a:schemeClr val="tx1"/>
                </a:solidFill>
                <a:latin typeface="+mn-lt"/>
                <a:ea typeface="+mn-ea"/>
                <a:cs typeface="+mn-cs"/>
              </a:rPr>
              <a:t> </a:t>
            </a:r>
          </a:p>
          <a:p>
            <a:endParaRPr lang="en-US" sz="1600" dirty="0">
              <a:solidFill>
                <a:schemeClr val="tx1"/>
              </a:solidFill>
              <a:latin typeface="+mn-lt"/>
              <a:ea typeface="+mn-ea"/>
              <a:cs typeface="+mn-cs"/>
            </a:endParaRPr>
          </a:p>
          <a:p>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86800" cy="685800"/>
          </a:xfrm>
        </p:spPr>
        <p:txBody>
          <a:bodyPr/>
          <a:lstStyle/>
          <a:p>
            <a:pPr algn="ctr"/>
            <a:r>
              <a:rPr lang="en-GB" sz="3600" b="1" dirty="0" smtClean="0">
                <a:solidFill>
                  <a:schemeClr val="tx2"/>
                </a:solidFill>
                <a:latin typeface="+mj-lt"/>
                <a:ea typeface="+mj-ea"/>
                <a:cs typeface="+mj-cs"/>
              </a:rPr>
              <a:t>IMPLEMENTATION LIFE CYCLE</a:t>
            </a:r>
            <a:endParaRPr lang="en-US" sz="3600" b="1" dirty="0"/>
          </a:p>
        </p:txBody>
      </p:sp>
      <p:pic>
        <p:nvPicPr>
          <p:cNvPr id="5" name="Picture 2"/>
          <p:cNvPicPr>
            <a:picLocks noChangeAspect="1" noChangeArrowheads="1"/>
          </p:cNvPicPr>
          <p:nvPr/>
        </p:nvPicPr>
        <p:blipFill>
          <a:blip r:embed="rId2"/>
          <a:srcRect/>
          <a:stretch>
            <a:fillRect/>
          </a:stretch>
        </p:blipFill>
        <p:spPr bwMode="auto">
          <a:xfrm>
            <a:off x="152400" y="762000"/>
            <a:ext cx="8839200" cy="58674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p:cNvPicPr>
            <a:picLocks noGrp="1" noChangeAspect="1" noChangeArrowheads="1"/>
          </p:cNvPicPr>
          <p:nvPr>
            <p:ph idx="1"/>
          </p:nvPr>
        </p:nvPicPr>
        <p:blipFill>
          <a:blip r:embed="rId2"/>
          <a:srcRect/>
          <a:stretch>
            <a:fillRect/>
          </a:stretch>
        </p:blipFill>
        <p:spPr bwMode="auto">
          <a:xfrm>
            <a:off x="228600" y="152400"/>
            <a:ext cx="8763000" cy="6477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ENTERPRISE RESOURCE PLANNING FUNCTIONAL MODULES</vt:lpstr>
      <vt:lpstr>ERP SOLUTION  AND FUNCTIONAL MODULES</vt:lpstr>
      <vt:lpstr>Modules of erp</vt:lpstr>
      <vt:lpstr>Erp  modules</vt:lpstr>
      <vt:lpstr>Functional Modules</vt:lpstr>
      <vt:lpstr>ERP Implementation</vt:lpstr>
      <vt:lpstr>Planning Evaluation and selection of ERP system</vt:lpstr>
      <vt:lpstr>IMPLEMENTATION LIFE CYCLE</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 SOLUTION  AND FUNCTIONAL MODULES</dc:title>
  <dc:creator>COMMERCE</dc:creator>
  <cp:lastModifiedBy>DNRpc</cp:lastModifiedBy>
  <cp:revision>2</cp:revision>
  <dcterms:created xsi:type="dcterms:W3CDTF">2006-08-16T00:00:00Z</dcterms:created>
  <dcterms:modified xsi:type="dcterms:W3CDTF">2024-06-22T10:49:46Z</dcterms:modified>
</cp:coreProperties>
</file>